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1.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18" r:id="rId1"/>
  </p:sldMasterIdLst>
  <p:notesMasterIdLst>
    <p:notesMasterId r:id="rId93"/>
  </p:notesMasterIdLst>
  <p:handoutMasterIdLst>
    <p:handoutMasterId r:id="rId94"/>
  </p:handoutMasterIdLst>
  <p:sldIdLst>
    <p:sldId id="537" r:id="rId2"/>
    <p:sldId id="259" r:id="rId3"/>
    <p:sldId id="260" r:id="rId4"/>
    <p:sldId id="315" r:id="rId5"/>
    <p:sldId id="662" r:id="rId6"/>
    <p:sldId id="501" r:id="rId7"/>
    <p:sldId id="552" r:id="rId8"/>
    <p:sldId id="547" r:id="rId9"/>
    <p:sldId id="548" r:id="rId10"/>
    <p:sldId id="583" r:id="rId11"/>
    <p:sldId id="502" r:id="rId12"/>
    <p:sldId id="503" r:id="rId13"/>
    <p:sldId id="560" r:id="rId14"/>
    <p:sldId id="561" r:id="rId15"/>
    <p:sldId id="562" r:id="rId16"/>
    <p:sldId id="563" r:id="rId17"/>
    <p:sldId id="564" r:id="rId18"/>
    <p:sldId id="565" r:id="rId19"/>
    <p:sldId id="566" r:id="rId20"/>
    <p:sldId id="567" r:id="rId21"/>
    <p:sldId id="568" r:id="rId22"/>
    <p:sldId id="569" r:id="rId23"/>
    <p:sldId id="570" r:id="rId24"/>
    <p:sldId id="571" r:id="rId25"/>
    <p:sldId id="572" r:id="rId26"/>
    <p:sldId id="573" r:id="rId27"/>
    <p:sldId id="574" r:id="rId28"/>
    <p:sldId id="575" r:id="rId29"/>
    <p:sldId id="576" r:id="rId30"/>
    <p:sldId id="577" r:id="rId31"/>
    <p:sldId id="578" r:id="rId32"/>
    <p:sldId id="579" r:id="rId33"/>
    <p:sldId id="580" r:id="rId34"/>
    <p:sldId id="581" r:id="rId35"/>
    <p:sldId id="582" r:id="rId36"/>
    <p:sldId id="456" r:id="rId37"/>
    <p:sldId id="405" r:id="rId38"/>
    <p:sldId id="469" r:id="rId39"/>
    <p:sldId id="406" r:id="rId40"/>
    <p:sldId id="585" r:id="rId41"/>
    <p:sldId id="407" r:id="rId42"/>
    <p:sldId id="458" r:id="rId43"/>
    <p:sldId id="409" r:id="rId44"/>
    <p:sldId id="588" r:id="rId45"/>
    <p:sldId id="591" r:id="rId46"/>
    <p:sldId id="592" r:id="rId47"/>
    <p:sldId id="593" r:id="rId48"/>
    <p:sldId id="528" r:id="rId49"/>
    <p:sldId id="594" r:id="rId50"/>
    <p:sldId id="595" r:id="rId51"/>
    <p:sldId id="596" r:id="rId52"/>
    <p:sldId id="597" r:id="rId53"/>
    <p:sldId id="598" r:id="rId54"/>
    <p:sldId id="599" r:id="rId55"/>
    <p:sldId id="600" r:id="rId56"/>
    <p:sldId id="633" r:id="rId57"/>
    <p:sldId id="529" r:id="rId58"/>
    <p:sldId id="661" r:id="rId59"/>
    <p:sldId id="603" r:id="rId60"/>
    <p:sldId id="604" r:id="rId61"/>
    <p:sldId id="605" r:id="rId62"/>
    <p:sldId id="606" r:id="rId63"/>
    <p:sldId id="607" r:id="rId64"/>
    <p:sldId id="608" r:id="rId65"/>
    <p:sldId id="609" r:id="rId66"/>
    <p:sldId id="630" r:id="rId67"/>
    <p:sldId id="653" r:id="rId68"/>
    <p:sldId id="654" r:id="rId69"/>
    <p:sldId id="655" r:id="rId70"/>
    <p:sldId id="658" r:id="rId71"/>
    <p:sldId id="660" r:id="rId72"/>
    <p:sldId id="587" r:id="rId73"/>
    <p:sldId id="635" r:id="rId74"/>
    <p:sldId id="589" r:id="rId75"/>
    <p:sldId id="637" r:id="rId76"/>
    <p:sldId id="638" r:id="rId77"/>
    <p:sldId id="639" r:id="rId78"/>
    <p:sldId id="640" r:id="rId79"/>
    <p:sldId id="641" r:id="rId80"/>
    <p:sldId id="642" r:id="rId81"/>
    <p:sldId id="643" r:id="rId82"/>
    <p:sldId id="644" r:id="rId83"/>
    <p:sldId id="645" r:id="rId84"/>
    <p:sldId id="646" r:id="rId85"/>
    <p:sldId id="647" r:id="rId86"/>
    <p:sldId id="648" r:id="rId87"/>
    <p:sldId id="649" r:id="rId88"/>
    <p:sldId id="650" r:id="rId89"/>
    <p:sldId id="651" r:id="rId90"/>
    <p:sldId id="652" r:id="rId91"/>
    <p:sldId id="538" r:id="rId92"/>
  </p:sldIdLst>
  <p:sldSz cx="9144000" cy="6858000" type="screen4x3"/>
  <p:notesSz cx="7104063"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FF99"/>
    <a:srgbClr val="EAEAEA"/>
    <a:srgbClr val="DDDDDD"/>
    <a:srgbClr val="FFCC99"/>
    <a:srgbClr val="D5EDEF"/>
    <a:srgbClr val="000099"/>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2380" autoAdjust="0"/>
  </p:normalViewPr>
  <p:slideViewPr>
    <p:cSldViewPr>
      <p:cViewPr varScale="1">
        <p:scale>
          <a:sx n="105" d="100"/>
          <a:sy n="105" d="100"/>
        </p:scale>
        <p:origin x="1890" y="102"/>
      </p:cViewPr>
      <p:guideLst>
        <p:guide orient="horz" pos="2160"/>
        <p:guide pos="2880"/>
      </p:guideLst>
    </p:cSldViewPr>
  </p:slideViewPr>
  <p:notesTextViewPr>
    <p:cViewPr>
      <p:scale>
        <a:sx n="130" d="100"/>
        <a:sy n="130" d="100"/>
      </p:scale>
      <p:origin x="0" y="0"/>
    </p:cViewPr>
  </p:notesTextViewPr>
  <p:sorterViewPr>
    <p:cViewPr>
      <p:scale>
        <a:sx n="66" d="100"/>
        <a:sy n="66" d="100"/>
      </p:scale>
      <p:origin x="0" y="-477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6BE715B-FC19-4743-B9C2-027777F75BA6}"/>
              </a:ext>
            </a:extLst>
          </p:cNvPr>
          <p:cNvSpPr>
            <a:spLocks noGrp="1"/>
          </p:cNvSpPr>
          <p:nvPr>
            <p:ph type="hdr" sz="quarter"/>
          </p:nvPr>
        </p:nvSpPr>
        <p:spPr>
          <a:xfrm>
            <a:off x="0" y="0"/>
            <a:ext cx="3078163" cy="512763"/>
          </a:xfrm>
          <a:prstGeom prst="rect">
            <a:avLst/>
          </a:prstGeom>
        </p:spPr>
        <p:txBody>
          <a:bodyPr vert="horz" lIns="99075" tIns="49538" rIns="99075" bIns="49538" rtlCol="0"/>
          <a:lstStyle>
            <a:lvl1pPr algn="l">
              <a:defRPr kumimoji="1" sz="13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AE59D122-9CE0-451E-B910-DA6A343495EF}"/>
              </a:ext>
            </a:extLst>
          </p:cNvPr>
          <p:cNvSpPr>
            <a:spLocks noGrp="1"/>
          </p:cNvSpPr>
          <p:nvPr>
            <p:ph type="dt" sz="quarter" idx="1"/>
          </p:nvPr>
        </p:nvSpPr>
        <p:spPr>
          <a:xfrm>
            <a:off x="4024313" y="0"/>
            <a:ext cx="3078162" cy="512763"/>
          </a:xfrm>
          <a:prstGeom prst="rect">
            <a:avLst/>
          </a:prstGeom>
        </p:spPr>
        <p:txBody>
          <a:bodyPr vert="horz" lIns="99075" tIns="49538" rIns="99075" bIns="49538" rtlCol="0"/>
          <a:lstStyle>
            <a:lvl1pPr algn="r">
              <a:defRPr kumimoji="1" sz="1300">
                <a:latin typeface="Arial" charset="0"/>
                <a:ea typeface="宋体" charset="-122"/>
              </a:defRPr>
            </a:lvl1pPr>
          </a:lstStyle>
          <a:p>
            <a:pPr>
              <a:defRPr/>
            </a:pPr>
            <a:fld id="{33FC18E0-16B8-427F-826B-9E761EBCD909}" type="datetimeFigureOut">
              <a:rPr lang="zh-CN" altLang="en-US"/>
              <a:pPr>
                <a:defRPr/>
              </a:pPr>
              <a:t>2023/08/28</a:t>
            </a:fld>
            <a:endParaRPr lang="zh-CN" altLang="en-US"/>
          </a:p>
        </p:txBody>
      </p:sp>
      <p:sp>
        <p:nvSpPr>
          <p:cNvPr id="4" name="页脚占位符 3">
            <a:extLst>
              <a:ext uri="{FF2B5EF4-FFF2-40B4-BE49-F238E27FC236}">
                <a16:creationId xmlns:a16="http://schemas.microsoft.com/office/drawing/2014/main" id="{6797B356-0B26-4BFB-A541-F1F13EF6D7ED}"/>
              </a:ext>
            </a:extLst>
          </p:cNvPr>
          <p:cNvSpPr>
            <a:spLocks noGrp="1"/>
          </p:cNvSpPr>
          <p:nvPr>
            <p:ph type="ftr" sz="quarter" idx="2"/>
          </p:nvPr>
        </p:nvSpPr>
        <p:spPr>
          <a:xfrm>
            <a:off x="0" y="9721850"/>
            <a:ext cx="3078163" cy="512763"/>
          </a:xfrm>
          <a:prstGeom prst="rect">
            <a:avLst/>
          </a:prstGeom>
        </p:spPr>
        <p:txBody>
          <a:bodyPr vert="horz" lIns="99075" tIns="49538" rIns="99075" bIns="49538" rtlCol="0" anchor="b"/>
          <a:lstStyle>
            <a:lvl1pPr algn="l">
              <a:defRPr kumimoji="1" sz="1300">
                <a:latin typeface="Arial" charset="0"/>
                <a:ea typeface="宋体" charset="-122"/>
              </a:defRPr>
            </a:lvl1pPr>
          </a:lstStyle>
          <a:p>
            <a:pPr>
              <a:defRPr/>
            </a:pPr>
            <a:endParaRPr lang="zh-CN" altLang="en-US"/>
          </a:p>
        </p:txBody>
      </p:sp>
      <p:sp>
        <p:nvSpPr>
          <p:cNvPr id="5" name="幻灯片编号占位符 4">
            <a:extLst>
              <a:ext uri="{FF2B5EF4-FFF2-40B4-BE49-F238E27FC236}">
                <a16:creationId xmlns:a16="http://schemas.microsoft.com/office/drawing/2014/main" id="{0114CD86-65E8-41E8-A96F-F0B5981E1085}"/>
              </a:ext>
            </a:extLst>
          </p:cNvPr>
          <p:cNvSpPr>
            <a:spLocks noGrp="1"/>
          </p:cNvSpPr>
          <p:nvPr>
            <p:ph type="sldNum" sz="quarter" idx="3"/>
          </p:nvPr>
        </p:nvSpPr>
        <p:spPr>
          <a:xfrm>
            <a:off x="4024313" y="9721850"/>
            <a:ext cx="3078162" cy="512763"/>
          </a:xfrm>
          <a:prstGeom prst="rect">
            <a:avLst/>
          </a:prstGeom>
        </p:spPr>
        <p:txBody>
          <a:bodyPr vert="horz" lIns="99075" tIns="49538" rIns="99075" bIns="49538" rtlCol="0" anchor="b"/>
          <a:lstStyle>
            <a:lvl1pPr algn="r">
              <a:defRPr kumimoji="1" sz="1300">
                <a:latin typeface="Arial" charset="0"/>
                <a:ea typeface="宋体" charset="-122"/>
              </a:defRPr>
            </a:lvl1pPr>
          </a:lstStyle>
          <a:p>
            <a:pPr>
              <a:defRPr/>
            </a:pPr>
            <a:fld id="{7895F87E-C8D0-4E87-BB51-8B79D92BFF7F}"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0D5E7D5-1D8D-4B10-9C97-B0995AD27E02}"/>
              </a:ext>
            </a:extLst>
          </p:cNvPr>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118D7874-CE68-426E-B398-DB0F462E459A}"/>
              </a:ext>
            </a:extLst>
          </p:cNvPr>
          <p:cNvSpPr>
            <a:spLocks noGrp="1" noChangeArrowheads="1"/>
          </p:cNvSpPr>
          <p:nvPr>
            <p:ph type="dt" idx="1"/>
          </p:nvPr>
        </p:nvSpPr>
        <p:spPr bwMode="auto">
          <a:xfrm>
            <a:off x="4024313" y="0"/>
            <a:ext cx="3078162" cy="511175"/>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lvl1pPr algn="r" eaLnBrk="1" hangingPunct="1">
              <a:defRPr sz="1300">
                <a:latin typeface="Arial"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DDF65464-DBD9-468D-9B03-B8E215D1A4CE}"/>
              </a:ext>
            </a:extLst>
          </p:cNvPr>
          <p:cNvSpPr>
            <a:spLocks noGrp="1" noChangeArrowheads="1"/>
          </p:cNvSpPr>
          <p:nvPr>
            <p:ph type="body" sz="quarter" idx="3"/>
          </p:nvPr>
        </p:nvSpPr>
        <p:spPr bwMode="auto">
          <a:xfrm>
            <a:off x="711200" y="4860925"/>
            <a:ext cx="5683250" cy="4605338"/>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533EEAB2-65B9-4F7E-8327-1D8E3A2E0B50}"/>
              </a:ext>
            </a:extLst>
          </p:cNvPr>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9075" tIns="49538" rIns="99075" bIns="49538" numCol="1" anchor="b" anchorCtr="0" compatLnSpc="1">
            <a:prstTxWarp prst="textNoShape">
              <a:avLst/>
            </a:prstTxWarp>
          </a:bodyPr>
          <a:lstStyle>
            <a:lvl1pPr eaLnBrk="1" hangingPunct="1">
              <a:defRPr sz="1300">
                <a:latin typeface="Arial" charset="0"/>
                <a:ea typeface="宋体"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8477264D-7AFE-47AC-A84A-C8475AEE55F6}"/>
              </a:ext>
            </a:extLst>
          </p:cNvPr>
          <p:cNvSpPr>
            <a:spLocks noGrp="1" noChangeArrowheads="1"/>
          </p:cNvSpPr>
          <p:nvPr>
            <p:ph type="sldNum" sz="quarter" idx="5"/>
          </p:nvPr>
        </p:nvSpPr>
        <p:spPr bwMode="auto">
          <a:xfrm>
            <a:off x="4024313" y="9721850"/>
            <a:ext cx="3078162" cy="511175"/>
          </a:xfrm>
          <a:prstGeom prst="rect">
            <a:avLst/>
          </a:prstGeom>
          <a:noFill/>
          <a:ln w="9525">
            <a:noFill/>
            <a:miter lim="800000"/>
            <a:headEnd/>
            <a:tailEnd/>
          </a:ln>
          <a:effectLst/>
        </p:spPr>
        <p:txBody>
          <a:bodyPr vert="horz" wrap="square" lIns="99075" tIns="49538" rIns="99075" bIns="49538" numCol="1" anchor="b" anchorCtr="0" compatLnSpc="1">
            <a:prstTxWarp prst="textNoShape">
              <a:avLst/>
            </a:prstTxWarp>
          </a:bodyPr>
          <a:lstStyle>
            <a:lvl1pPr algn="r" eaLnBrk="1" hangingPunct="1">
              <a:defRPr sz="1300">
                <a:latin typeface="Arial" panose="020B0604020202020204" pitchFamily="34" charset="0"/>
                <a:ea typeface="宋体" panose="02010600030101010101" pitchFamily="2" charset="-122"/>
              </a:defRPr>
            </a:lvl1pPr>
          </a:lstStyle>
          <a:p>
            <a:pPr>
              <a:defRPr/>
            </a:pPr>
            <a:fld id="{16600892-007E-44F3-A6F7-8839B3C562C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idx="4294967295"/>
          </p:nvPr>
        </p:nvSpPr>
        <p:spPr>
          <a:xfrm>
            <a:off x="1249363" y="1279525"/>
            <a:ext cx="4605337" cy="3454400"/>
          </a:xfrm>
          <a:ln/>
        </p:spPr>
      </p:sp>
      <p:sp>
        <p:nvSpPr>
          <p:cNvPr id="8195"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819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9C01D2C7-0597-43B0-ACEF-E64F97984D36}" type="slidenum">
              <a:rPr lang="zh-CN" altLang="zh-CN" smtClean="0">
                <a:latin typeface="Calibri" panose="020F0502020204030204" pitchFamily="34" charset="0"/>
              </a:rPr>
              <a:pPr>
                <a:buFont typeface="Arial" panose="020B0604020202020204" pitchFamily="34" charset="0"/>
                <a:buNone/>
              </a:pPr>
              <a:t>1</a:t>
            </a:fld>
            <a:endParaRPr lang="zh-CN" altLang="zh-CN">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69950" indent="-333375">
              <a:defRPr>
                <a:solidFill>
                  <a:schemeClr val="tx1"/>
                </a:solidFill>
                <a:latin typeface="Arial" panose="020B0604020202020204" pitchFamily="34" charset="0"/>
                <a:ea typeface="宋体" panose="02010600030101010101" pitchFamily="2" charset="-122"/>
              </a:defRPr>
            </a:lvl2pPr>
            <a:lvl3pPr marL="1339850" indent="-265113">
              <a:defRPr>
                <a:solidFill>
                  <a:schemeClr val="tx1"/>
                </a:solidFill>
                <a:latin typeface="Arial" panose="020B0604020202020204" pitchFamily="34" charset="0"/>
                <a:ea typeface="宋体" panose="02010600030101010101" pitchFamily="2" charset="-122"/>
              </a:defRPr>
            </a:lvl3pPr>
            <a:lvl4pPr marL="1876425" indent="-265113">
              <a:defRPr>
                <a:solidFill>
                  <a:schemeClr val="tx1"/>
                </a:solidFill>
                <a:latin typeface="Arial" panose="020B0604020202020204" pitchFamily="34" charset="0"/>
                <a:ea typeface="宋体" panose="02010600030101010101" pitchFamily="2" charset="-122"/>
              </a:defRPr>
            </a:lvl4pPr>
            <a:lvl5pPr marL="2413000" indent="-265113">
              <a:defRPr>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F0C9B7-1C86-46CD-BBA6-857858D1081D}" type="slidenum">
              <a:rPr lang="en-US" altLang="zh-CN" sz="1400" smtClean="0">
                <a:latin typeface="Times New Roman" panose="02020603050405020304" pitchFamily="18" charset="0"/>
              </a:rPr>
              <a:pPr/>
              <a:t>15</a:t>
            </a:fld>
            <a:endParaRPr lang="en-US" altLang="zh-CN" sz="14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891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5CD988-39CB-4A64-B75D-6FF565F56B81}" type="slidenum">
              <a:rPr lang="en-US" altLang="zh-CN" smtClean="0"/>
              <a:pPr/>
              <a:t>16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096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757579-B779-4493-BA98-B329BE6A36A2}" type="slidenum">
              <a:rPr lang="en-US" altLang="zh-CN" smtClean="0"/>
              <a:pPr/>
              <a:t>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p:nvPr>
        </p:nvSpPr>
        <p:spPr>
          <a:ln/>
        </p:spPr>
      </p:sp>
      <p:sp>
        <p:nvSpPr>
          <p:cNvPr id="4301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3012"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C24834-D210-4A41-86B0-71EC9DB36984}" type="slidenum">
              <a:rPr lang="en-US" altLang="zh-CN" smtClean="0"/>
              <a:pPr/>
              <a:t>18</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506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CAE744-BABC-454B-8966-8617512268F6}" type="slidenum">
              <a:rPr lang="en-US" altLang="zh-CN" smtClean="0"/>
              <a:pPr/>
              <a:t>19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ChangeArrowheads="1" noTextEdit="1"/>
          </p:cNvSpPr>
          <p:nvPr>
            <p:ph type="sldImg"/>
          </p:nvPr>
        </p:nvSpPr>
        <p:spPr>
          <a:ln/>
        </p:spPr>
      </p:sp>
      <p:sp>
        <p:nvSpPr>
          <p:cNvPr id="4710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710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DFADBA-7914-4511-9268-08BF25CCCE84}" type="slidenum">
              <a:rPr lang="en-US" altLang="zh-CN" smtClean="0"/>
              <a:pPr/>
              <a:t>20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a:ln/>
        </p:spPr>
      </p:sp>
      <p:sp>
        <p:nvSpPr>
          <p:cNvPr id="5017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018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08A295-69F6-426B-BACF-941BDCB88D79}" type="slidenum">
              <a:rPr lang="en-US" altLang="zh-CN" smtClean="0"/>
              <a:pPr/>
              <a:t>22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222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5AD1B1-3B70-48DE-8EA9-A582489D8665}" type="slidenum">
              <a:rPr lang="en-US" altLang="zh-CN" smtClean="0"/>
              <a:pPr/>
              <a:t>23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530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45CCFC-E5D0-495F-A72F-6920A14A4837}" type="slidenum">
              <a:rPr lang="en-US" altLang="zh-CN" smtClean="0"/>
              <a:pPr/>
              <a:t>25</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734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2E13DD-200E-4121-84D1-084EE319A37F}" type="slidenum">
              <a:rPr lang="en-US" altLang="zh-CN" smtClean="0"/>
              <a:pPr/>
              <a:t>26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ln/>
        </p:spPr>
      </p:sp>
      <p:sp>
        <p:nvSpPr>
          <p:cNvPr id="10243" name="备注占位符 2"/>
          <p:cNvSpPr>
            <a:spLocks noGrp="1" noChangeArrowheads="1"/>
          </p:cNvSpPr>
          <p:nvPr>
            <p:ph type="body" idx="4294967295"/>
          </p:nvPr>
        </p:nvSpPr>
        <p:spPr/>
        <p:txBody>
          <a:bodyPr>
            <a:prstTxWarp prst="textNoShape">
              <a:avLst/>
            </a:prstTxWarp>
          </a:bodyPr>
          <a:lstStyle/>
          <a:p>
            <a:pPr>
              <a:buFontTx/>
              <a:buChar char="•"/>
            </a:pPr>
            <a:endParaRPr lang="zh-CN" altLang="en-US"/>
          </a:p>
        </p:txBody>
      </p:sp>
      <p:sp>
        <p:nvSpPr>
          <p:cNvPr id="10244"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97368C-6B01-4DCE-8D7A-D89DB5DFDD0E}"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4863" indent="-309563">
              <a:spcBef>
                <a:spcPct val="30000"/>
              </a:spcBef>
              <a:defRPr sz="1200">
                <a:solidFill>
                  <a:schemeClr val="tx1"/>
                </a:solidFill>
                <a:latin typeface="Arial" panose="020B0604020202020204" pitchFamily="34" charset="0"/>
                <a:ea typeface="宋体" panose="02010600030101010101" pitchFamily="2" charset="-122"/>
              </a:defRPr>
            </a:lvl2pPr>
            <a:lvl3pPr marL="1238250" indent="-247650">
              <a:spcBef>
                <a:spcPct val="30000"/>
              </a:spcBef>
              <a:defRPr sz="1200">
                <a:solidFill>
                  <a:schemeClr val="tx1"/>
                </a:solidFill>
                <a:latin typeface="Arial" panose="020B0604020202020204" pitchFamily="34" charset="0"/>
                <a:ea typeface="宋体" panose="02010600030101010101" pitchFamily="2" charset="-122"/>
              </a:defRPr>
            </a:lvl3pPr>
            <a:lvl4pPr marL="1733550" indent="-247650">
              <a:spcBef>
                <a:spcPct val="30000"/>
              </a:spcBef>
              <a:defRPr sz="1200">
                <a:solidFill>
                  <a:schemeClr val="tx1"/>
                </a:solidFill>
                <a:latin typeface="Arial" panose="020B0604020202020204" pitchFamily="34" charset="0"/>
                <a:ea typeface="宋体" panose="02010600030101010101" pitchFamily="2" charset="-122"/>
              </a:defRPr>
            </a:lvl4pPr>
            <a:lvl5pPr marL="2228850" indent="-247650">
              <a:spcBef>
                <a:spcPct val="30000"/>
              </a:spcBef>
              <a:defRPr sz="1200">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1BCE1C3-6747-4C9F-BC43-C697470AF526}" type="slidenum">
              <a:rPr lang="en-US" altLang="zh-CN" sz="1300" smtClean="0"/>
              <a:pPr>
                <a:spcBef>
                  <a:spcPct val="0"/>
                </a:spcBef>
              </a:pPr>
              <a:t>33</a:t>
            </a:fld>
            <a:endParaRPr lang="en-US" altLang="zh-CN"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963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0C9352-9BC2-45B5-99D8-1945A39CE2E4}" type="slidenum">
              <a:rPr lang="en-US" altLang="zh-CN" smtClean="0"/>
              <a:pPr/>
              <a:t>36</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168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1773B9-CE02-40DE-BA7D-64071416D3B3}" type="slidenum">
              <a:rPr lang="en-US" altLang="zh-CN" smtClean="0"/>
              <a:pPr/>
              <a:t>37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2"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C518EB-11B2-4647-B4BA-4AD5C249D06B}" type="slidenum">
              <a:rPr lang="en-US" altLang="zh-CN" smtClean="0"/>
              <a:pPr/>
              <a:t>38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8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C71E16-4762-4A2A-B6A9-4B43D3E3BCA8}" type="slidenum">
              <a:rPr lang="en-US" altLang="zh-CN" smtClean="0"/>
              <a:pPr/>
              <a:t>39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ChangeArrowheads="1" noTextEdit="1"/>
          </p:cNvSpPr>
          <p:nvPr>
            <p:ph type="sldImg" idx="4294967295"/>
          </p:nvPr>
        </p:nvSpPr>
        <p:spPr>
          <a:xfrm>
            <a:off x="1249363" y="1279525"/>
            <a:ext cx="4605337" cy="3454400"/>
          </a:xfrm>
          <a:ln/>
        </p:spPr>
      </p:sp>
      <p:sp>
        <p:nvSpPr>
          <p:cNvPr id="77827"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7782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26356B2F-5D94-495A-8CC9-552A34954446}" type="slidenum">
              <a:rPr lang="zh-CN" altLang="zh-CN" smtClean="0">
                <a:latin typeface="Calibri" panose="020F0502020204030204" pitchFamily="34" charset="0"/>
              </a:rPr>
              <a:pPr>
                <a:buFont typeface="Arial" panose="020B0604020202020204" pitchFamily="34" charset="0"/>
                <a:buNone/>
              </a:pPr>
              <a:t>40</a:t>
            </a:fld>
            <a:endParaRPr lang="zh-CN" altLang="zh-CN">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992188" y="644525"/>
            <a:ext cx="5133975" cy="3851275"/>
          </a:xfrm>
          <a:ln/>
        </p:spPr>
      </p:sp>
      <p:sp>
        <p:nvSpPr>
          <p:cNvPr id="81923" name="Rectangle 3"/>
          <p:cNvSpPr>
            <a:spLocks noGrp="1" noChangeArrowheads="1"/>
          </p:cNvSpPr>
          <p:nvPr>
            <p:ph type="body" idx="1"/>
          </p:nvPr>
        </p:nvSpPr>
        <p:spPr>
          <a:xfrm>
            <a:off x="534988" y="4859338"/>
            <a:ext cx="6121400" cy="4610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3972"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05F0F9-021A-40BB-A18E-A27CDEC0AAA8}" type="slidenum">
              <a:rPr lang="en-US" altLang="zh-CN" smtClean="0"/>
              <a:pPr/>
              <a:t>42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602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F29BC1-4E54-4669-B939-B7C21008BD0A}" type="slidenum">
              <a:rPr lang="en-US" altLang="zh-CN" smtClean="0"/>
              <a:pPr/>
              <a:t>43</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809625" y="720725"/>
            <a:ext cx="5748338" cy="4311650"/>
          </a:xfrm>
          <a:ln/>
        </p:spPr>
      </p:sp>
      <p:sp>
        <p:nvSpPr>
          <p:cNvPr id="88067" name="Rectangle 3"/>
          <p:cNvSpPr>
            <a:spLocks noGrp="1" noChangeArrowheads="1"/>
          </p:cNvSpPr>
          <p:nvPr>
            <p:ph type="body" idx="1"/>
          </p:nvPr>
        </p:nvSpPr>
        <p:spPr>
          <a:xfrm>
            <a:off x="552450" y="5438775"/>
            <a:ext cx="6337300" cy="5159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idx="4294967295"/>
          </p:nvPr>
        </p:nvSpPr>
        <p:spPr>
          <a:ln/>
        </p:spPr>
      </p:sp>
      <p:sp>
        <p:nvSpPr>
          <p:cNvPr id="12291" name="备注占位符 2"/>
          <p:cNvSpPr>
            <a:spLocks noGrp="1" noChangeArrowheads="1"/>
          </p:cNvSpPr>
          <p:nvPr>
            <p:ph type="body" idx="4294967295"/>
          </p:nvPr>
        </p:nvSpPr>
        <p:spPr/>
        <p:txBody>
          <a:bodyPr>
            <a:prstTxWarp prst="textNoShape">
              <a:avLst/>
            </a:prstTxWarp>
          </a:bodyPr>
          <a:lstStyle/>
          <a:p>
            <a:endParaRPr lang="zh-CN" altLang="en-US"/>
          </a:p>
        </p:txBody>
      </p:sp>
      <p:sp>
        <p:nvSpPr>
          <p:cNvPr id="12292"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7C26B7-B6B2-46BD-8FF8-367669D09A3E}" type="slidenum">
              <a:rPr lang="en-US" altLang="zh-CN"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809625" y="720725"/>
            <a:ext cx="5748338" cy="4311650"/>
          </a:xfrm>
          <a:ln/>
        </p:spPr>
      </p:sp>
      <p:sp>
        <p:nvSpPr>
          <p:cNvPr id="92163" name="Rectangle 3"/>
          <p:cNvSpPr>
            <a:spLocks noGrp="1" noChangeArrowheads="1"/>
          </p:cNvSpPr>
          <p:nvPr>
            <p:ph type="body" idx="1"/>
          </p:nvPr>
        </p:nvSpPr>
        <p:spPr>
          <a:xfrm>
            <a:off x="552450" y="5438775"/>
            <a:ext cx="6337300" cy="5159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BA87E3B-50CA-440F-8447-974E93DAF0E4}" type="slidenum">
              <a:rPr lang="en-US" altLang="zh-CN" sz="1300" smtClean="0"/>
              <a:pPr>
                <a:spcBef>
                  <a:spcPct val="0"/>
                </a:spcBef>
              </a:pPr>
              <a:t>46</a:t>
            </a:fld>
            <a:endParaRPr lang="en-US" altLang="zh-CN"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42B881-1A65-46F9-A657-D740508F134A}" type="slidenum">
              <a:rPr lang="en-US" altLang="zh-CN" sz="1300" smtClean="0"/>
              <a:pPr>
                <a:spcBef>
                  <a:spcPct val="0"/>
                </a:spcBef>
              </a:pPr>
              <a:t>47</a:t>
            </a:fld>
            <a:endParaRPr lang="en-US" altLang="zh-CN"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ChangeArrowheads="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Arial" panose="020B0604020202020204" pitchFamily="34" charset="0"/>
            </a:endParaRPr>
          </a:p>
        </p:txBody>
      </p:sp>
      <p:sp>
        <p:nvSpPr>
          <p:cNvPr id="12902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015093-2CA0-46E3-A534-40358CD9B428}" type="slidenum">
              <a:rPr lang="en-US" altLang="zh-CN" smtClean="0"/>
              <a:pPr/>
              <a:t>48</a:t>
            </a:fld>
            <a:endParaRPr lang="en-US" altLang="zh-CN"/>
          </a:p>
        </p:txBody>
      </p:sp>
    </p:spTree>
    <p:extLst>
      <p:ext uri="{BB962C8B-B14F-4D97-AF65-F5344CB8AC3E}">
        <p14:creationId xmlns:p14="http://schemas.microsoft.com/office/powerpoint/2010/main" val="1596074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BC187D-BC38-468C-B4A1-3C26F8036630}" type="slidenum">
              <a:rPr lang="en-US" altLang="zh-CN" sz="1300" smtClean="0"/>
              <a:pPr>
                <a:spcBef>
                  <a:spcPct val="0"/>
                </a:spcBef>
              </a:pPr>
              <a:t>49</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ChangeArrowheads="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CB8C6C5-000D-4184-A750-952395AEB23F}" type="slidenum">
              <a:rPr lang="en-US" altLang="zh-CN" sz="1300" smtClean="0"/>
              <a:pPr>
                <a:spcBef>
                  <a:spcPct val="0"/>
                </a:spcBef>
              </a:pPr>
              <a:t>50</a:t>
            </a:fld>
            <a:endParaRPr lang="en-US" altLang="zh-CN"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ChangeArrowheads="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94DDA4-E439-4473-B171-7A0DA1ECF39D}" type="slidenum">
              <a:rPr lang="en-US" altLang="zh-CN" sz="1300" smtClean="0"/>
              <a:pPr>
                <a:spcBef>
                  <a:spcPct val="0"/>
                </a:spcBef>
              </a:pPr>
              <a:t>51</a:t>
            </a:fld>
            <a:endParaRPr lang="en-US" altLang="zh-CN"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ChangeArrowheads="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FB9E6F-7E6F-4146-829B-85DDB196EB1A}" type="slidenum">
              <a:rPr lang="en-US" altLang="zh-CN" sz="1300" smtClean="0"/>
              <a:pPr>
                <a:spcBef>
                  <a:spcPct val="0"/>
                </a:spcBef>
              </a:pPr>
              <a:t>52</a:t>
            </a:fld>
            <a:endParaRPr lang="en-US" altLang="zh-CN"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ChangeArrowheads="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BA5DEE-3C8B-48DC-B440-2E2FAC220308}" type="slidenum">
              <a:rPr lang="en-US" altLang="zh-CN" sz="1300" smtClean="0"/>
              <a:pPr>
                <a:spcBef>
                  <a:spcPct val="0"/>
                </a:spcBef>
              </a:pPr>
              <a:t>53</a:t>
            </a:fld>
            <a:endParaRPr lang="en-US" altLang="zh-CN"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ChangeArrowheads="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647C97E-7CC3-4D06-B2F0-89EF89155D2E}" type="slidenum">
              <a:rPr lang="en-US" altLang="zh-CN" sz="1300" smtClean="0"/>
              <a:pPr>
                <a:spcBef>
                  <a:spcPct val="0"/>
                </a:spcBef>
              </a:pPr>
              <a:t>54</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idx="4294967295"/>
          </p:nvPr>
        </p:nvSpPr>
        <p:spPr>
          <a:ln/>
        </p:spPr>
      </p:sp>
      <p:sp>
        <p:nvSpPr>
          <p:cNvPr id="14339" name="备注占位符 2"/>
          <p:cNvSpPr>
            <a:spLocks noGrp="1" noChangeArrowheads="1"/>
          </p:cNvSpPr>
          <p:nvPr>
            <p:ph type="body" idx="1"/>
          </p:nvPr>
        </p:nvSpPr>
        <p:spPr/>
        <p:txBody>
          <a:bodyPr>
            <a:prstTxWarp prst="textNoShape">
              <a:avLst/>
            </a:prstTxWarp>
          </a:bodyPr>
          <a:lstStyle/>
          <a:p>
            <a:endParaRPr lang="zh-CN" altLang="en-US"/>
          </a:p>
        </p:txBody>
      </p:sp>
      <p:sp>
        <p:nvSpPr>
          <p:cNvPr id="14340"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A46953-F9E5-48F6-87B5-9E7F929F9FAD}" type="slidenum">
              <a:rPr lang="en-US" altLang="zh-CN" smtClean="0"/>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ChangeArrowheads="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99B5828-98FC-40F0-869D-5E8492AF28D4}" type="slidenum">
              <a:rPr lang="en-US" altLang="zh-CN" sz="1300" smtClean="0"/>
              <a:pPr>
                <a:spcBef>
                  <a:spcPct val="0"/>
                </a:spcBef>
              </a:pPr>
              <a:t>55</a:t>
            </a:fld>
            <a:endParaRPr lang="en-US" altLang="zh-CN"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ChangeArrowheads="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312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C15AD0-A586-4AAA-AEC4-5CE897131BAD}" type="slidenum">
              <a:rPr lang="en-US" altLang="zh-CN" smtClean="0"/>
              <a:pPr/>
              <a:t>56</a:t>
            </a:fld>
            <a:endParaRPr lang="en-US" altLang="zh-CN"/>
          </a:p>
        </p:txBody>
      </p:sp>
    </p:spTree>
    <p:extLst>
      <p:ext uri="{BB962C8B-B14F-4D97-AF65-F5344CB8AC3E}">
        <p14:creationId xmlns:p14="http://schemas.microsoft.com/office/powerpoint/2010/main" val="4197325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ChangeArrowheads="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FB2602E-E73A-4355-BC5D-B5E532343D4E}" type="slidenum">
              <a:rPr lang="en-US" altLang="zh-CN" sz="1300" smtClean="0"/>
              <a:pPr>
                <a:spcBef>
                  <a:spcPct val="0"/>
                </a:spcBef>
              </a:pPr>
              <a:t>58</a:t>
            </a:fld>
            <a:endParaRPr lang="en-US" altLang="zh-CN" sz="1300"/>
          </a:p>
        </p:txBody>
      </p:sp>
    </p:spTree>
    <p:extLst>
      <p:ext uri="{BB962C8B-B14F-4D97-AF65-F5344CB8AC3E}">
        <p14:creationId xmlns:p14="http://schemas.microsoft.com/office/powerpoint/2010/main" val="3758983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ChangeArrowheads="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29103E9-8B7E-448E-AB29-83F63B880CE6}" type="slidenum">
              <a:rPr lang="en-US" altLang="zh-CN" sz="1300" smtClean="0"/>
              <a:pPr>
                <a:spcBef>
                  <a:spcPct val="0"/>
                </a:spcBef>
              </a:pPr>
              <a:t>59</a:t>
            </a:fld>
            <a:endParaRPr lang="en-US" altLang="zh-CN"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ChangeArrowheads="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56E8B38-0636-451C-9222-67C8061C2B0D}" type="slidenum">
              <a:rPr lang="en-US" altLang="zh-CN" sz="1300" smtClean="0"/>
              <a:pPr>
                <a:spcBef>
                  <a:spcPct val="0"/>
                </a:spcBef>
              </a:pPr>
              <a:t>60</a:t>
            </a:fld>
            <a:endParaRPr lang="en-US" altLang="zh-CN"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ChangeArrowheads="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713293E-3FAE-45DC-A2C1-BDD1F82C8C0F}" type="slidenum">
              <a:rPr lang="en-US" altLang="zh-CN" sz="1300" smtClean="0"/>
              <a:pPr>
                <a:spcBef>
                  <a:spcPct val="0"/>
                </a:spcBef>
              </a:pPr>
              <a:t>61</a:t>
            </a:fld>
            <a:endParaRPr lang="en-US" altLang="zh-CN"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C4FA183-0335-44FA-A6A3-79ED06F2B8A9}" type="slidenum">
              <a:rPr lang="en-US" altLang="zh-CN" sz="1300" smtClean="0"/>
              <a:pPr>
                <a:spcBef>
                  <a:spcPct val="0"/>
                </a:spcBef>
              </a:pPr>
              <a:t>62</a:t>
            </a:fld>
            <a:endParaRPr lang="en-US" altLang="zh-CN"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ChangeArrowheads="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45C9953-0D05-4F1A-A52A-8FCBC7FC0163}" type="slidenum">
              <a:rPr lang="en-US" altLang="zh-CN" sz="1300" smtClean="0"/>
              <a:pPr>
                <a:spcBef>
                  <a:spcPct val="0"/>
                </a:spcBef>
              </a:pPr>
              <a:t>63</a:t>
            </a:fld>
            <a:endParaRPr lang="en-US" altLang="zh-CN"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ChangeArrowheads="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A0702B9-0257-4125-B9F1-60E9BB3C7A90}" type="slidenum">
              <a:rPr lang="en-US" altLang="zh-CN" sz="1300" smtClean="0"/>
              <a:pPr>
                <a:spcBef>
                  <a:spcPct val="0"/>
                </a:spcBef>
              </a:pPr>
              <a:t>64</a:t>
            </a:fld>
            <a:endParaRPr lang="en-US" altLang="zh-CN"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ChangeArrowheads="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6A7B1F3-0E8C-484D-A6A5-D3E6045DF9C5}" type="slidenum">
              <a:rPr lang="en-US" altLang="zh-CN" sz="1300" smtClean="0"/>
              <a:pPr>
                <a:spcBef>
                  <a:spcPct val="0"/>
                </a:spcBef>
              </a:pPr>
              <a:t>65</a:t>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ln/>
        </p:spPr>
      </p:sp>
      <p:sp>
        <p:nvSpPr>
          <p:cNvPr id="23555" name="备注占位符 2"/>
          <p:cNvSpPr>
            <a:spLocks noGrp="1" noChangeArrowheads="1"/>
          </p:cNvSpPr>
          <p:nvPr>
            <p:ph type="body" idx="4294967295"/>
          </p:nvPr>
        </p:nvSpPr>
        <p:spPr/>
        <p:txBody>
          <a:bodyPr>
            <a:prstTxWarp prst="textNoShape">
              <a:avLst/>
            </a:prstTxWarp>
          </a:bodyPr>
          <a:lstStyle/>
          <a:p>
            <a:endParaRPr lang="zh-CN" altLang="en-US"/>
          </a:p>
        </p:txBody>
      </p:sp>
      <p:sp>
        <p:nvSpPr>
          <p:cNvPr id="23556"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D6FC30E-6EAD-495D-BDCC-0BEE74C5BA24}" type="slidenum">
              <a:rPr lang="en-US" altLang="zh-CN" smtClean="0"/>
              <a:pPr/>
              <a:t>5</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ChangeArrowheads="1" noTextEdit="1"/>
          </p:cNvSpPr>
          <p:nvPr>
            <p:ph type="sldImg" idx="4294967295"/>
          </p:nvPr>
        </p:nvSpPr>
        <p:spPr>
          <a:xfrm>
            <a:off x="1249363" y="1279525"/>
            <a:ext cx="4605337" cy="3454400"/>
          </a:xfrm>
          <a:ln/>
        </p:spPr>
      </p:sp>
      <p:sp>
        <p:nvSpPr>
          <p:cNvPr id="148483"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848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B872984C-24CF-4991-8F06-498EE6C44D7B}" type="slidenum">
              <a:rPr lang="zh-CN" altLang="zh-CN" smtClean="0">
                <a:latin typeface="Calibri" panose="020F0502020204030204" pitchFamily="34" charset="0"/>
              </a:rPr>
              <a:pPr>
                <a:buFont typeface="Arial" panose="020B0604020202020204" pitchFamily="34" charset="0"/>
                <a:buNone/>
              </a:pPr>
              <a:t>66</a:t>
            </a:fld>
            <a:endParaRPr lang="zh-CN" altLang="zh-CN">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p:nvPr>
        </p:nvSpPr>
        <p:spPr>
          <a:ln/>
        </p:spPr>
      </p:sp>
      <p:sp>
        <p:nvSpPr>
          <p:cNvPr id="1536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5A2BD7-6C67-40E7-B004-B167DE9D6201}" type="slidenum">
              <a:rPr lang="zh-CN" altLang="en-US" smtClean="0"/>
              <a:pPr/>
              <a:t>67</a:t>
            </a:fld>
            <a:endParaRPr lang="en-US" altLang="zh-CN"/>
          </a:p>
        </p:txBody>
      </p:sp>
    </p:spTree>
    <p:extLst>
      <p:ext uri="{BB962C8B-B14F-4D97-AF65-F5344CB8AC3E}">
        <p14:creationId xmlns:p14="http://schemas.microsoft.com/office/powerpoint/2010/main" val="309153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a:ln/>
        </p:spPr>
      </p:sp>
      <p:sp>
        <p:nvSpPr>
          <p:cNvPr id="1741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
        <p:nvSpPr>
          <p:cNvPr id="1741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B387B71-F5EE-49C9-AB99-5A49C31402F2}" type="slidenum">
              <a:rPr lang="zh-CN" altLang="en-US" smtClean="0"/>
              <a:pPr>
                <a:spcBef>
                  <a:spcPct val="0"/>
                </a:spcBef>
              </a:pPr>
              <a:t>68</a:t>
            </a:fld>
            <a:endParaRPr lang="zh-CN" altLang="en-US"/>
          </a:p>
        </p:txBody>
      </p:sp>
    </p:spTree>
    <p:extLst>
      <p:ext uri="{BB962C8B-B14F-4D97-AF65-F5344CB8AC3E}">
        <p14:creationId xmlns:p14="http://schemas.microsoft.com/office/powerpoint/2010/main" val="2855872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p:nvPr>
        </p:nvSpPr>
        <p:spPr>
          <a:ln/>
        </p:spPr>
      </p:sp>
      <p:sp>
        <p:nvSpPr>
          <p:cNvPr id="2150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
        <p:nvSpPr>
          <p:cNvPr id="2150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C9077E-E8A9-4F94-BA4E-FDE584E646A9}" type="slidenum">
              <a:rPr lang="zh-CN" altLang="en-US" smtClean="0"/>
              <a:pPr>
                <a:spcBef>
                  <a:spcPct val="0"/>
                </a:spcBef>
              </a:pPr>
              <a:t>69</a:t>
            </a:fld>
            <a:endParaRPr lang="zh-CN" altLang="en-US"/>
          </a:p>
        </p:txBody>
      </p:sp>
    </p:spTree>
    <p:extLst>
      <p:ext uri="{BB962C8B-B14F-4D97-AF65-F5344CB8AC3E}">
        <p14:creationId xmlns:p14="http://schemas.microsoft.com/office/powerpoint/2010/main" val="1774580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a:ln/>
        </p:spPr>
      </p:sp>
      <p:sp>
        <p:nvSpPr>
          <p:cNvPr id="27651"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endParaRPr lang="en-US" altLang="zh-CN">
              <a:latin typeface="Arial" panose="020B0604020202020204" pitchFamily="34" charset="0"/>
            </a:endParaRPr>
          </a:p>
        </p:txBody>
      </p:sp>
      <p:sp>
        <p:nvSpPr>
          <p:cNvPr id="27652"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0A1C08-9ED4-459E-AC9E-5D7BAE94DB23}" type="slidenum">
              <a:rPr lang="zh-CN" altLang="en-US" smtClean="0"/>
              <a:pPr>
                <a:spcBef>
                  <a:spcPct val="0"/>
                </a:spcBef>
              </a:pPr>
              <a:t>70</a:t>
            </a:fld>
            <a:endParaRPr lang="zh-CN" altLang="en-US"/>
          </a:p>
        </p:txBody>
      </p:sp>
    </p:spTree>
    <p:extLst>
      <p:ext uri="{BB962C8B-B14F-4D97-AF65-F5344CB8AC3E}">
        <p14:creationId xmlns:p14="http://schemas.microsoft.com/office/powerpoint/2010/main" val="5272655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a:ln/>
        </p:spPr>
      </p:sp>
      <p:sp>
        <p:nvSpPr>
          <p:cNvPr id="3174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31748" name="灯片编号占位符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a:spcBef>
                <a:spcPct val="0"/>
              </a:spcBef>
            </a:pPr>
            <a:fld id="{22EA5C6B-8121-4AC4-B430-7CA51A5E8CD9}" type="slidenum">
              <a:rPr lang="en-US" altLang="zh-CN" sz="1300"/>
              <a:pPr algn="r">
                <a:spcBef>
                  <a:spcPct val="0"/>
                </a:spcBef>
              </a:pPr>
              <a:t>71</a:t>
            </a:fld>
            <a:endParaRPr lang="en-US" altLang="zh-CN" sz="1300"/>
          </a:p>
        </p:txBody>
      </p:sp>
    </p:spTree>
    <p:extLst>
      <p:ext uri="{BB962C8B-B14F-4D97-AF65-F5344CB8AC3E}">
        <p14:creationId xmlns:p14="http://schemas.microsoft.com/office/powerpoint/2010/main" val="1995889271"/>
      </p:ext>
    </p:extLst>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4863" indent="-309563">
              <a:spcBef>
                <a:spcPct val="30000"/>
              </a:spcBef>
              <a:defRPr sz="1200">
                <a:solidFill>
                  <a:schemeClr val="tx1"/>
                </a:solidFill>
                <a:latin typeface="Arial" panose="020B0604020202020204" pitchFamily="34" charset="0"/>
                <a:ea typeface="宋体" panose="02010600030101010101" pitchFamily="2" charset="-122"/>
              </a:defRPr>
            </a:lvl2pPr>
            <a:lvl3pPr marL="1238250" indent="-247650">
              <a:spcBef>
                <a:spcPct val="30000"/>
              </a:spcBef>
              <a:defRPr sz="1200">
                <a:solidFill>
                  <a:schemeClr val="tx1"/>
                </a:solidFill>
                <a:latin typeface="Arial" panose="020B0604020202020204" pitchFamily="34" charset="0"/>
                <a:ea typeface="宋体" panose="02010600030101010101" pitchFamily="2" charset="-122"/>
              </a:defRPr>
            </a:lvl3pPr>
            <a:lvl4pPr marL="1733550" indent="-247650">
              <a:spcBef>
                <a:spcPct val="30000"/>
              </a:spcBef>
              <a:defRPr sz="1200">
                <a:solidFill>
                  <a:schemeClr val="tx1"/>
                </a:solidFill>
                <a:latin typeface="Arial" panose="020B0604020202020204" pitchFamily="34" charset="0"/>
                <a:ea typeface="宋体" panose="02010600030101010101" pitchFamily="2" charset="-122"/>
              </a:defRPr>
            </a:lvl4pPr>
            <a:lvl5pPr marL="2228850" indent="-247650">
              <a:spcBef>
                <a:spcPct val="30000"/>
              </a:spcBef>
              <a:defRPr sz="1200">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98C3B9E-6382-40E6-B0DE-696C8614CC4A}" type="slidenum">
              <a:rPr lang="en-US" altLang="zh-CN" sz="1300" smtClean="0"/>
              <a:pPr>
                <a:spcBef>
                  <a:spcPct val="0"/>
                </a:spcBef>
              </a:pPr>
              <a:t>73</a:t>
            </a:fld>
            <a:endParaRPr lang="en-US" altLang="zh-CN" sz="13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7738" y="4860925"/>
            <a:ext cx="5208587"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70" tIns="49535" rIns="99070" bIns="49535"/>
          <a:lstStyle/>
          <a:p>
            <a:pPr eaLnBrk="1" hangingPunct="1"/>
            <a:endParaRPr lang="en-US" altLang="zh-CN">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024313"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75" tIns="49538" rIns="99075" bIns="49538"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C6ECB64-F354-45C8-ACD1-CAEC676DE6AE}" type="slidenum">
              <a:rPr lang="en-US" altLang="zh-CN"/>
              <a:pPr algn="r" eaLnBrk="1" hangingPunct="1">
                <a:spcBef>
                  <a:spcPct val="0"/>
                </a:spcBef>
              </a:pPr>
              <a:t>74</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7738" y="4860925"/>
            <a:ext cx="5208587"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70" tIns="49535" rIns="99070" bIns="49535"/>
          <a:lstStyle/>
          <a:p>
            <a:pPr eaLnBrk="1" hangingPunct="1"/>
            <a:endParaRPr lang="zh-CN" altLang="zh-CN">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9850" indent="-265113">
              <a:spcBef>
                <a:spcPct val="30000"/>
              </a:spcBef>
              <a:defRPr sz="1200">
                <a:solidFill>
                  <a:schemeClr val="tx1"/>
                </a:solidFill>
                <a:latin typeface="Arial" panose="020B0604020202020204" pitchFamily="34" charset="0"/>
                <a:ea typeface="宋体" panose="02010600030101010101" pitchFamily="2" charset="-122"/>
              </a:defRPr>
            </a:lvl3pPr>
            <a:lvl4pPr marL="1876425" indent="-265113">
              <a:spcBef>
                <a:spcPct val="30000"/>
              </a:spcBef>
              <a:defRPr sz="1200">
                <a:solidFill>
                  <a:schemeClr val="tx1"/>
                </a:solidFill>
                <a:latin typeface="Arial" panose="020B0604020202020204" pitchFamily="34" charset="0"/>
                <a:ea typeface="宋体" panose="02010600030101010101" pitchFamily="2" charset="-122"/>
              </a:defRPr>
            </a:lvl4pPr>
            <a:lvl5pPr marL="2413000" indent="-265113">
              <a:spcBef>
                <a:spcPct val="30000"/>
              </a:spcBef>
              <a:defRPr sz="1200">
                <a:solidFill>
                  <a:schemeClr val="tx1"/>
                </a:solidFill>
                <a:latin typeface="Arial" panose="020B0604020202020204" pitchFamily="34" charset="0"/>
                <a:ea typeface="宋体" panose="02010600030101010101" pitchFamily="2" charset="-122"/>
              </a:defRPr>
            </a:lvl5pPr>
            <a:lvl6pPr marL="28702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74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46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1800"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0CCF6AB-986B-44C9-B723-3B2CA17E94BC}" type="slidenum">
              <a:rPr lang="en-US" altLang="zh-CN" sz="1300" smtClean="0"/>
              <a:pPr>
                <a:spcBef>
                  <a:spcPct val="0"/>
                </a:spcBef>
              </a:pPr>
              <a:t>75</a:t>
            </a:fld>
            <a:endParaRPr lang="en-US" altLang="zh-CN" sz="130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79488" y="5440363"/>
            <a:ext cx="5394325" cy="5154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312" tIns="53657" rIns="107312" bIns="53657"/>
          <a:lstStyle/>
          <a:p>
            <a:pPr eaLnBrk="1" hangingPunct="1">
              <a:spcBef>
                <a:spcPct val="0"/>
              </a:spcBef>
            </a:pPr>
            <a:endParaRPr lang="en-US"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ChangeArrowheads="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872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3403A1-82C7-4736-8D32-4CCD605FA486}" type="slidenum">
              <a:rPr lang="en-US" altLang="zh-CN" smtClean="0"/>
              <a:pPr/>
              <a:t>77</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ln/>
        </p:spPr>
      </p:sp>
      <p:sp>
        <p:nvSpPr>
          <p:cNvPr id="25603" name="备注占位符 2"/>
          <p:cNvSpPr>
            <a:spLocks noGrp="1" noChangeArrowheads="1"/>
          </p:cNvSpPr>
          <p:nvPr>
            <p:ph type="body" idx="4294967295"/>
          </p:nvPr>
        </p:nvSpPr>
        <p:spPr/>
        <p:txBody>
          <a:bodyPr>
            <a:prstTxWarp prst="textNoShape">
              <a:avLst/>
            </a:prstTxWarp>
          </a:bodyPr>
          <a:lstStyle/>
          <a:p>
            <a:endParaRPr lang="zh-CN" altLang="en-US"/>
          </a:p>
        </p:txBody>
      </p:sp>
      <p:sp>
        <p:nvSpPr>
          <p:cNvPr id="25604"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C231EC-2E0B-45C4-88A9-124160BB925F}" type="slidenum">
              <a:rPr lang="en-US" altLang="zh-CN" smtClean="0"/>
              <a:pPr/>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ChangeArrowheads="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486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BDD2AF-76E6-40C5-A190-D88FC5F89372}" type="slidenum">
              <a:rPr lang="en-US" altLang="zh-CN" smtClean="0"/>
              <a:pPr/>
              <a:t>78</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ChangeArrowheads="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0772"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074FBD-C88B-4153-8ABF-6F8944D986EB}" type="slidenum">
              <a:rPr lang="en-US" altLang="zh-CN" smtClean="0"/>
              <a:pPr/>
              <a:t>79</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ChangeArrowheads="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282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46401A-C100-4885-BDD5-E837B15FFAA9}" type="slidenum">
              <a:rPr lang="en-US" altLang="zh-CN" smtClean="0"/>
              <a:pPr/>
              <a:t>80</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ChangeArrowheads="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691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24999A-9B77-4FBD-82F7-9E8249812C0F}" type="slidenum">
              <a:rPr lang="en-US" altLang="zh-CN" smtClean="0"/>
              <a:pPr/>
              <a:t>81</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ChangeArrowheads="1" noTextEdit="1"/>
          </p:cNvSpPr>
          <p:nvPr>
            <p:ph type="sldImg"/>
          </p:nvPr>
        </p:nvSpPr>
        <p:spPr>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896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756A84-8CDA-4FD9-8141-5328DA079D2D}" type="slidenum">
              <a:rPr lang="en-US" altLang="zh-CN" smtClean="0"/>
              <a:pPr/>
              <a:t>82</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992188" y="644525"/>
            <a:ext cx="5133975" cy="3851275"/>
          </a:xfrm>
          <a:ln/>
        </p:spPr>
      </p:sp>
      <p:sp>
        <p:nvSpPr>
          <p:cNvPr id="171011" name="Rectangle 3"/>
          <p:cNvSpPr>
            <a:spLocks noGrp="1" noChangeArrowheads="1"/>
          </p:cNvSpPr>
          <p:nvPr>
            <p:ph type="body" idx="1"/>
          </p:nvPr>
        </p:nvSpPr>
        <p:spPr>
          <a:xfrm>
            <a:off x="534988" y="4859338"/>
            <a:ext cx="6121400" cy="4610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spcBef>
                <a:spcPct val="50000"/>
              </a:spcBef>
            </a:pPr>
            <a:endParaRPr lang="zh-CN" altLang="en-US">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992188" y="644525"/>
            <a:ext cx="5133975" cy="3851275"/>
          </a:xfrm>
          <a:ln/>
        </p:spPr>
      </p:sp>
      <p:sp>
        <p:nvSpPr>
          <p:cNvPr id="173059" name="Rectangle 3"/>
          <p:cNvSpPr>
            <a:spLocks noGrp="1" noChangeArrowheads="1"/>
          </p:cNvSpPr>
          <p:nvPr>
            <p:ph type="body" idx="1"/>
          </p:nvPr>
        </p:nvSpPr>
        <p:spPr>
          <a:xfrm>
            <a:off x="534988" y="4859338"/>
            <a:ext cx="6121400" cy="4610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ChangeArrowheads="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510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4004A1-3EE8-4DB5-9C22-5867E933675A}" type="slidenum">
              <a:rPr lang="en-US" altLang="zh-CN" smtClean="0"/>
              <a:pPr/>
              <a:t>85</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ChangeArrowheads="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715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35A84C-F9A9-4E94-A516-FAE5416B8B86}" type="slidenum">
              <a:rPr lang="en-US" altLang="zh-CN" smtClean="0"/>
              <a:pPr/>
              <a:t>86</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p:nvPr>
        </p:nvSpPr>
        <p:spPr>
          <a:ln/>
        </p:spPr>
      </p:sp>
      <p:sp>
        <p:nvSpPr>
          <p:cNvPr id="180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022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653AA9-2CAF-4EB6-8EC0-AD2887BB5013}" type="slidenum">
              <a:rPr lang="en-US" altLang="zh-CN" smtClean="0"/>
              <a:pPr/>
              <a:t>88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solidFill>
                <a:srgbClr val="FFFF00"/>
              </a:solidFill>
              <a:latin typeface="微软雅黑" panose="020B0503020204020204" pitchFamily="34" charset="-122"/>
              <a:ea typeface="微软雅黑" panose="020B0503020204020204" pitchFamily="34" charset="-122"/>
            </a:endParaRPr>
          </a:p>
        </p:txBody>
      </p:sp>
      <p:sp>
        <p:nvSpPr>
          <p:cNvPr id="1126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EA4AD14-4FA9-4269-A3B5-CB1D5AAB7E46}" type="slidenum">
              <a:rPr lang="en-US" altLang="zh-CN" smtClean="0"/>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ChangeArrowheads="1" noTextEdit="1"/>
          </p:cNvSpPr>
          <p:nvPr>
            <p:ph type="sldImg"/>
          </p:nvPr>
        </p:nvSpPr>
        <p:spPr>
          <a:ln/>
        </p:spPr>
      </p:sp>
      <p:sp>
        <p:nvSpPr>
          <p:cNvPr id="182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227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D68712-71A9-4641-8E95-BF7083C7B7AF}" type="slidenum">
              <a:rPr lang="en-US" altLang="zh-CN" smtClean="0"/>
              <a:pPr/>
              <a:t>89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idx="4294967295"/>
          </p:nvPr>
        </p:nvSpPr>
        <p:spPr>
          <a:xfrm>
            <a:off x="1249363" y="1279525"/>
            <a:ext cx="4605337" cy="3454400"/>
          </a:xfrm>
          <a:ln/>
        </p:spPr>
      </p:sp>
      <p:sp>
        <p:nvSpPr>
          <p:cNvPr id="13315"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1331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511C798C-7690-4217-9F02-BD2F25179632}" type="slidenum">
              <a:rPr lang="zh-CN" altLang="zh-CN" smtClean="0">
                <a:latin typeface="Calibri" panose="020F0502020204030204" pitchFamily="34" charset="0"/>
              </a:rPr>
              <a:pPr>
                <a:buFont typeface="Arial" panose="020B0604020202020204" pitchFamily="34" charset="0"/>
                <a:buNone/>
              </a:pPr>
              <a:t>10</a:t>
            </a:fld>
            <a:endParaRPr lang="zh-CN" altLang="zh-CN">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482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863" indent="-309563">
              <a:defRPr>
                <a:solidFill>
                  <a:schemeClr val="tx1"/>
                </a:solidFill>
                <a:latin typeface="Arial" panose="020B0604020202020204" pitchFamily="34" charset="0"/>
                <a:ea typeface="宋体" panose="02010600030101010101" pitchFamily="2" charset="-122"/>
              </a:defRPr>
            </a:lvl2pPr>
            <a:lvl3pPr marL="1238250" indent="-247650">
              <a:defRPr>
                <a:solidFill>
                  <a:schemeClr val="tx1"/>
                </a:solidFill>
                <a:latin typeface="Arial" panose="020B0604020202020204" pitchFamily="34" charset="0"/>
                <a:ea typeface="宋体" panose="02010600030101010101" pitchFamily="2" charset="-122"/>
              </a:defRPr>
            </a:lvl3pPr>
            <a:lvl4pPr marL="1733550" indent="-247650">
              <a:defRPr>
                <a:solidFill>
                  <a:schemeClr val="tx1"/>
                </a:solidFill>
                <a:latin typeface="Arial" panose="020B0604020202020204" pitchFamily="34" charset="0"/>
                <a:ea typeface="宋体" panose="02010600030101010101" pitchFamily="2" charset="-122"/>
              </a:defRPr>
            </a:lvl4pPr>
            <a:lvl5pPr marL="2228850" indent="-247650">
              <a:defRPr>
                <a:solidFill>
                  <a:schemeClr val="tx1"/>
                </a:solidFill>
                <a:latin typeface="Arial" panose="020B0604020202020204" pitchFamily="34" charset="0"/>
                <a:ea typeface="宋体" panose="02010600030101010101" pitchFamily="2" charset="-122"/>
              </a:defRPr>
            </a:lvl5pPr>
            <a:lvl6pPr marL="26860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32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004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7650" indent="-2476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2351EC-0AE9-4524-933C-688D3BC71AF4}" type="slidenum">
              <a:rPr lang="en-US" altLang="zh-CN" smtClean="0"/>
              <a:pPr/>
              <a:t>14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9257" y="116633"/>
            <a:ext cx="5210629" cy="432048"/>
          </a:xfrm>
          <a:prstGeom prst="rect">
            <a:avLst/>
          </a:prstGeom>
        </p:spPr>
        <p:txBody>
          <a:bodyPr/>
          <a:lstStyle>
            <a:lvl1pPr algn="l">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3" name="内容占位符 2"/>
          <p:cNvSpPr>
            <a:spLocks noGrp="1"/>
          </p:cNvSpPr>
          <p:nvPr>
            <p:ph idx="1"/>
          </p:nvPr>
        </p:nvSpPr>
        <p:spPr>
          <a:xfrm>
            <a:off x="240620" y="836713"/>
            <a:ext cx="8723868" cy="4701622"/>
          </a:xfrm>
          <a:prstGeom prst="rect">
            <a:avLst/>
          </a:prstGeom>
        </p:spPr>
        <p:txBody>
          <a:bodyPr/>
          <a:lstStyle>
            <a:lvl1pPr marL="342900" indent="-342900">
              <a:lnSpc>
                <a:spcPct val="150000"/>
              </a:lnSpc>
              <a:buClr>
                <a:srgbClr val="C00000"/>
              </a:buClr>
              <a:buSzPct val="100000"/>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742950" indent="-285750">
              <a:lnSpc>
                <a:spcPct val="150000"/>
              </a:lnSpc>
              <a:buClr>
                <a:schemeClr val="accent6"/>
              </a:buClr>
              <a:buFont typeface="Wingdings" panose="05000000000000000000" pitchFamily="2" charset="2"/>
              <a:buChar char="l"/>
              <a:defRPr sz="2000" b="1">
                <a:latin typeface="微软雅黑" panose="020B0503020204020204" pitchFamily="34" charset="-122"/>
                <a:ea typeface="微软雅黑" panose="020B0503020204020204" pitchFamily="34" charset="-122"/>
              </a:defRPr>
            </a:lvl2pPr>
            <a:lvl3pPr>
              <a:lnSpc>
                <a:spcPct val="150000"/>
              </a:lnSpc>
              <a:buClr>
                <a:srgbClr val="0070C0"/>
              </a:buClr>
              <a:buSzPct val="120000"/>
              <a:defRPr sz="1800" b="1">
                <a:latin typeface="微软雅黑" panose="020B0503020204020204" pitchFamily="34" charset="-122"/>
                <a:ea typeface="微软雅黑" panose="020B0503020204020204" pitchFamily="34" charset="-122"/>
              </a:defRPr>
            </a:lvl3pPr>
            <a:lvl4pPr>
              <a:lnSpc>
                <a:spcPct val="150000"/>
              </a:lnSpc>
              <a:defRPr sz="1600" b="1">
                <a:latin typeface="微软雅黑" panose="020B0503020204020204" pitchFamily="34" charset="-122"/>
                <a:ea typeface="微软雅黑" panose="020B0503020204020204" pitchFamily="34" charset="-122"/>
              </a:defRPr>
            </a:lvl4pPr>
            <a:lvl5pPr>
              <a:lnSpc>
                <a:spcPct val="150000"/>
              </a:lnSpc>
              <a:defRPr sz="1600" b="1">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50155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45442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_目录">
    <p:bg bwMode="auto">
      <p:bgPr>
        <a:solidFill>
          <a:schemeClr val="bg1">
            <a:alpha val="98822"/>
          </a:schemeClr>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F648407-1565-407B-A535-9FE377D39667}"/>
              </a:ext>
            </a:extLst>
          </p:cNvPr>
          <p:cNvSpPr>
            <a:spLocks noChangeArrowheads="1"/>
          </p:cNvSpPr>
          <p:nvPr/>
        </p:nvSpPr>
        <p:spPr bwMode="auto">
          <a:xfrm>
            <a:off x="120650" y="0"/>
            <a:ext cx="8902700" cy="6570663"/>
          </a:xfrm>
          <a:prstGeom prst="roundRect">
            <a:avLst>
              <a:gd name="adj" fmla="val 375"/>
            </a:avLst>
          </a:prstGeom>
          <a:solidFill>
            <a:schemeClr val="bg1"/>
          </a:solidFill>
          <a:ln>
            <a:noFill/>
          </a:ln>
          <a:effectLst>
            <a:outerShdw blurRad="38100" dist="12700" dir="2700000" algn="tl" rotWithShape="0">
              <a:srgbClr val="808080">
                <a:alpha val="39998"/>
              </a:srgbClr>
            </a:outerShdw>
          </a:effectLst>
          <a:extLst>
            <a:ext uri="{91240B29-F687-4F45-9708-019B960494DF}">
              <a14:hiddenLine xmlns:a14="http://schemas.microsoft.com/office/drawing/2010/main" w="3175">
                <a:solidFill>
                  <a:srgbClr val="000000"/>
                </a:solidFill>
                <a:round/>
                <a:headEnd/>
                <a:tailEnd/>
              </a14:hiddenLine>
            </a:ext>
          </a:extLst>
        </p:spPr>
        <p:txBody>
          <a:bodyPr anchor="ctr"/>
          <a:lstStyle/>
          <a:p>
            <a:pPr algn="ctr" eaLnBrk="1" fontAlgn="auto" hangingPunct="1">
              <a:buFont typeface="Arial" panose="020B0604020202020204" pitchFamily="34" charset="0"/>
              <a:buNone/>
              <a:defRPr/>
            </a:pPr>
            <a:endParaRPr lang="en-US" sz="1350" noProof="1">
              <a:solidFill>
                <a:schemeClr val="lt1"/>
              </a:solidFill>
              <a:latin typeface="+mn-lt"/>
              <a:ea typeface="+mn-ea"/>
            </a:endParaRPr>
          </a:p>
        </p:txBody>
      </p:sp>
      <p:cxnSp>
        <p:nvCxnSpPr>
          <p:cNvPr id="3" name="Straight Connector 11">
            <a:extLst>
              <a:ext uri="{FF2B5EF4-FFF2-40B4-BE49-F238E27FC236}">
                <a16:creationId xmlns:a16="http://schemas.microsoft.com/office/drawing/2014/main" id="{5C94E5F3-00C4-41D3-853D-B9FD04336972}"/>
              </a:ext>
            </a:extLst>
          </p:cNvPr>
          <p:cNvCxnSpPr/>
          <p:nvPr/>
        </p:nvCxnSpPr>
        <p:spPr>
          <a:xfrm>
            <a:off x="377825" y="881063"/>
            <a:ext cx="8388350" cy="0"/>
          </a:xfrm>
          <a:prstGeom prst="line">
            <a:avLst/>
          </a:prstGeom>
          <a:ln w="25400">
            <a:solidFill>
              <a:srgbClr val="006600"/>
            </a:solidFill>
          </a:ln>
          <a:effectLst/>
        </p:spPr>
        <p:style>
          <a:lnRef idx="1">
            <a:schemeClr val="accent1"/>
          </a:lnRef>
          <a:fillRef idx="0">
            <a:schemeClr val="accent1"/>
          </a:fillRef>
          <a:effectRef idx="0">
            <a:schemeClr val="accent1"/>
          </a:effectRef>
          <a:fontRef idx="minor">
            <a:schemeClr val="tx1"/>
          </a:fontRef>
        </p:style>
      </p:cxnSp>
      <p:pic>
        <p:nvPicPr>
          <p:cNvPr id="4"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263" y="3079750"/>
            <a:ext cx="3494087"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B2C13C74-6ED8-413F-9AFF-B5DD13541C8A}"/>
              </a:ext>
            </a:extLst>
          </p:cNvPr>
          <p:cNvSpPr/>
          <p:nvPr/>
        </p:nvSpPr>
        <p:spPr>
          <a:xfrm>
            <a:off x="5527675" y="3076575"/>
            <a:ext cx="3495675" cy="3495675"/>
          </a:xfrm>
          <a:prstGeom prst="ellipse">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p>
        </p:txBody>
      </p:sp>
      <p:sp>
        <p:nvSpPr>
          <p:cNvPr id="6" name="矩形 5">
            <a:extLst>
              <a:ext uri="{FF2B5EF4-FFF2-40B4-BE49-F238E27FC236}">
                <a16:creationId xmlns:a16="http://schemas.microsoft.com/office/drawing/2014/main" id="{D21BF5D5-64A3-4021-8893-08B0DC4643F5}"/>
              </a:ext>
            </a:extLst>
          </p:cNvPr>
          <p:cNvSpPr/>
          <p:nvPr/>
        </p:nvSpPr>
        <p:spPr>
          <a:xfrm>
            <a:off x="52388" y="6670675"/>
            <a:ext cx="463550" cy="187325"/>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ctr" hangingPunct="1">
              <a:buFont typeface="Arial" panose="020B0604020202020204" pitchFamily="34" charset="0"/>
              <a:buNone/>
              <a:defRPr/>
            </a:pPr>
            <a:r>
              <a:rPr lang="zh-CN" altLang="en-US" sz="1000" noProof="1">
                <a:solidFill>
                  <a:schemeClr val="bg1"/>
                </a:solidFill>
                <a:latin typeface="微软雅黑" panose="020B0503020204020204" pitchFamily="34" charset="-122"/>
                <a:ea typeface="微软雅黑" panose="020B0503020204020204" pitchFamily="34" charset="-122"/>
              </a:rPr>
              <a:t>目录</a:t>
            </a:r>
          </a:p>
        </p:txBody>
      </p:sp>
      <p:sp>
        <p:nvSpPr>
          <p:cNvPr id="7" name="Slide Number Placeholder 5">
            <a:extLst>
              <a:ext uri="{FF2B5EF4-FFF2-40B4-BE49-F238E27FC236}">
                <a16:creationId xmlns:a16="http://schemas.microsoft.com/office/drawing/2014/main" id="{959183C6-C437-40DF-8EDB-3888470519AD}"/>
              </a:ext>
            </a:extLst>
          </p:cNvPr>
          <p:cNvSpPr txBox="1"/>
          <p:nvPr/>
        </p:nvSpPr>
        <p:spPr>
          <a:xfrm>
            <a:off x="8637588" y="6308725"/>
            <a:ext cx="390525" cy="261938"/>
          </a:xfrm>
          <a:prstGeom prst="rect">
            <a:avLst/>
          </a:prstGeom>
        </p:spPr>
        <p:txBody>
          <a:bodyPr anchor="ctr"/>
          <a:lstStyle>
            <a:defPPr>
              <a:defRPr lang="en-US"/>
            </a:defPPr>
            <a:lvl1pPr marL="0" algn="r" defTabSz="914400" rtl="0" eaLnBrk="1" latinLnBrk="0" hangingPunct="1">
              <a:defRPr sz="900" kern="1200">
                <a:solidFill>
                  <a:schemeClr val="tx1">
                    <a:tint val="75000"/>
                  </a:schemeClr>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 typeface="Arial" panose="020B0604020202020204" pitchFamily="34" charset="0"/>
              <a:buNone/>
              <a:defRPr/>
            </a:pPr>
            <a:fld id="{4B319E6F-87B4-48F2-8204-5DB17E31A23D}" type="slidenum">
              <a:rPr lang="en-US" altLang="zh-CN" sz="1100" b="1" noProof="1" smtClean="0"/>
              <a:pPr fontAlgn="auto">
                <a:buFont typeface="Arial" panose="020B0604020202020204" pitchFamily="34" charset="0"/>
                <a:buNone/>
                <a:defRPr/>
              </a:pPr>
              <a:t>‹#›</a:t>
            </a:fld>
            <a:endParaRPr lang="zh-CN" altLang="en-US" b="1" noProof="1"/>
          </a:p>
        </p:txBody>
      </p:sp>
      <p:grpSp>
        <p:nvGrpSpPr>
          <p:cNvPr id="8" name="组合 10"/>
          <p:cNvGrpSpPr>
            <a:grpSpLocks/>
          </p:cNvGrpSpPr>
          <p:nvPr/>
        </p:nvGrpSpPr>
        <p:grpSpPr bwMode="auto">
          <a:xfrm>
            <a:off x="7732713" y="6650038"/>
            <a:ext cx="1452562" cy="215900"/>
            <a:chOff x="7690527" y="6641428"/>
            <a:chExt cx="1453471" cy="216000"/>
          </a:xfrm>
        </p:grpSpPr>
        <p:sp>
          <p:nvSpPr>
            <p:cNvPr id="9" name="Rectangle 9">
              <a:extLst>
                <a:ext uri="{FF2B5EF4-FFF2-40B4-BE49-F238E27FC236}">
                  <a16:creationId xmlns:a16="http://schemas.microsoft.com/office/drawing/2014/main" id="{8DC24D92-A914-4F75-AA3B-B9EE83A8C36C}"/>
                </a:ext>
              </a:extLst>
            </p:cNvPr>
            <p:cNvSpPr/>
            <p:nvPr userDrawn="1"/>
          </p:nvSpPr>
          <p:spPr>
            <a:xfrm>
              <a:off x="7690527" y="6641428"/>
              <a:ext cx="1453471"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en-US" sz="1200" noProof="1">
                  <a:solidFill>
                    <a:srgbClr val="006600"/>
                  </a:solidFill>
                  <a:latin typeface="微软雅黑 Light" panose="020B0502040204020203" pitchFamily="34" charset="-122"/>
                  <a:ea typeface="微软雅黑 Light" panose="020B0502040204020203" pitchFamily="34" charset="-122"/>
                </a:rPr>
                <a:t>硕士学位论文答辩</a:t>
              </a:r>
              <a:endParaRPr lang="zh-CN" altLang="en-US" sz="1300" noProof="1">
                <a:solidFill>
                  <a:srgbClr val="006600"/>
                </a:solidFill>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BA4DC42F-FDE6-495F-8E4E-A0687C4F2B82}"/>
                </a:ext>
              </a:extLst>
            </p:cNvPr>
            <p:cNvSpPr/>
            <p:nvPr userDrawn="1"/>
          </p:nvSpPr>
          <p:spPr>
            <a:xfrm>
              <a:off x="7730239" y="6670016"/>
              <a:ext cx="58775" cy="177882"/>
            </a:xfrm>
            <a:prstGeom prst="rect">
              <a:avLst/>
            </a:prstGeom>
            <a:solidFill>
              <a:srgbClr val="006600">
                <a:alpha val="5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p>
          </p:txBody>
        </p:sp>
      </p:grpSp>
    </p:spTree>
    <p:extLst>
      <p:ext uri="{BB962C8B-B14F-4D97-AF65-F5344CB8AC3E}">
        <p14:creationId xmlns:p14="http://schemas.microsoft.com/office/powerpoint/2010/main" val="1520342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676275"/>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539750" y="1125538"/>
            <a:ext cx="8001000" cy="5040312"/>
          </a:xfrm>
          <a:prstGeom prst="rect">
            <a:avLst/>
          </a:prstGeom>
        </p:spPr>
        <p:txBody>
          <a:bodyPr lIns="91440" rIns="91440"/>
          <a:lstStyle/>
          <a:p>
            <a:pPr lvl="0"/>
            <a:endParaRPr lang="zh-CN" altLang="en-US" noProof="0"/>
          </a:p>
        </p:txBody>
      </p:sp>
    </p:spTree>
    <p:extLst>
      <p:ext uri="{BB962C8B-B14F-4D97-AF65-F5344CB8AC3E}">
        <p14:creationId xmlns:p14="http://schemas.microsoft.com/office/powerpoint/2010/main" val="3906874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676275"/>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539750" y="1125538"/>
            <a:ext cx="3924300" cy="50403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6450" y="1125538"/>
            <a:ext cx="3924300" cy="50403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003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2F9F9D-9EFB-48E8-BF67-D8CB4482942B}"/>
              </a:ext>
            </a:extLst>
          </p:cNvPr>
          <p:cNvSpPr/>
          <p:nvPr userDrawn="1"/>
        </p:nvSpPr>
        <p:spPr>
          <a:xfrm>
            <a:off x="6624638" y="4221163"/>
            <a:ext cx="2492375" cy="219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9071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C7202CCE-9461-4157-B44B-4D5747A5BBB8}"/>
              </a:ext>
            </a:extLst>
          </p:cNvPr>
          <p:cNvSpPr txBox="1"/>
          <p:nvPr userDrawn="1"/>
        </p:nvSpPr>
        <p:spPr>
          <a:xfrm>
            <a:off x="7591425" y="6613525"/>
            <a:ext cx="1544638" cy="207963"/>
          </a:xfrm>
          <a:prstGeom prst="rect">
            <a:avLst/>
          </a:prstGeom>
          <a:noFill/>
        </p:spPr>
        <p:txBody>
          <a:bodyPr>
            <a:spAutoFit/>
          </a:bodyPr>
          <a:lstStyle/>
          <a:p>
            <a:pPr algn="ctr">
              <a:spcBef>
                <a:spcPts val="0"/>
              </a:spcBef>
              <a:defRPr/>
            </a:pPr>
            <a:r>
              <a:rPr lang="en-US" altLang="zh-CN" sz="750" i="1" dirty="0">
                <a:solidFill>
                  <a:srgbClr val="B9E1FF"/>
                </a:solidFill>
                <a:latin typeface="+mn-ea"/>
                <a:ea typeface="+mn-ea"/>
              </a:rPr>
              <a:t>COMPUTER   PRINCIPLE</a:t>
            </a:r>
            <a:endParaRPr lang="zh-CN" altLang="en-US" sz="750" i="1" dirty="0">
              <a:solidFill>
                <a:srgbClr val="B9E1FF"/>
              </a:solidFill>
              <a:latin typeface="+mn-ea"/>
              <a:ea typeface="+mn-ea"/>
            </a:endParaRPr>
          </a:p>
        </p:txBody>
      </p:sp>
      <p:grpSp>
        <p:nvGrpSpPr>
          <p:cNvPr id="6" name="组合 2"/>
          <p:cNvGrpSpPr>
            <a:grpSpLocks/>
          </p:cNvGrpSpPr>
          <p:nvPr userDrawn="1"/>
        </p:nvGrpSpPr>
        <p:grpSpPr bwMode="auto">
          <a:xfrm>
            <a:off x="115888" y="6584950"/>
            <a:ext cx="2187575" cy="247650"/>
            <a:chOff x="419615" y="6645500"/>
            <a:chExt cx="2294513" cy="200209"/>
          </a:xfrm>
        </p:grpSpPr>
        <p:sp>
          <p:nvSpPr>
            <p:cNvPr id="7" name="TextBox 6">
              <a:extLst>
                <a:ext uri="{FF2B5EF4-FFF2-40B4-BE49-F238E27FC236}">
                  <a16:creationId xmlns:a16="http://schemas.microsoft.com/office/drawing/2014/main" id="{D2BAA0C0-7C86-4CCE-B4CD-5D2B57F63630}"/>
                </a:ext>
              </a:extLst>
            </p:cNvPr>
            <p:cNvSpPr txBox="1"/>
            <p:nvPr userDrawn="1"/>
          </p:nvSpPr>
          <p:spPr>
            <a:xfrm>
              <a:off x="872313" y="6645500"/>
              <a:ext cx="1841815" cy="200209"/>
            </a:xfrm>
            <a:prstGeom prst="rect">
              <a:avLst/>
            </a:prstGeom>
            <a:noFill/>
          </p:spPr>
          <p:txBody>
            <a:bodyPr>
              <a:spAutoFit/>
            </a:bodyPr>
            <a:lstStyle/>
            <a:p>
              <a:pPr>
                <a:spcBef>
                  <a:spcPts val="0"/>
                </a:spcBef>
                <a:defRPr/>
              </a:pPr>
              <a:r>
                <a:rPr lang="zh-CN" altLang="en-US" sz="1013" i="1" spc="225" dirty="0">
                  <a:gradFill>
                    <a:gsLst>
                      <a:gs pos="63000">
                        <a:schemeClr val="bg1"/>
                      </a:gs>
                      <a:gs pos="85000">
                        <a:schemeClr val="bg1">
                          <a:lumMod val="85000"/>
                        </a:schemeClr>
                      </a:gs>
                      <a:gs pos="96000">
                        <a:schemeClr val="bg1"/>
                      </a:gs>
                    </a:gsLst>
                    <a:lin ang="5400000" scaled="0"/>
                  </a:gradFill>
                  <a:latin typeface="+mn-ea"/>
                  <a:ea typeface="+mn-ea"/>
                </a:rPr>
                <a:t>计算机系统原理</a:t>
              </a:r>
            </a:p>
          </p:txBody>
        </p:sp>
        <p:sp>
          <p:nvSpPr>
            <p:cNvPr id="8" name="矩形 7">
              <a:extLst>
                <a:ext uri="{FF2B5EF4-FFF2-40B4-BE49-F238E27FC236}">
                  <a16:creationId xmlns:a16="http://schemas.microsoft.com/office/drawing/2014/main" id="{8A872AEC-718F-42B8-A830-43F750B131E9}"/>
                </a:ext>
              </a:extLst>
            </p:cNvPr>
            <p:cNvSpPr/>
            <p:nvPr userDrawn="1"/>
          </p:nvSpPr>
          <p:spPr>
            <a:xfrm>
              <a:off x="2098040" y="6705820"/>
              <a:ext cx="541158" cy="35935"/>
            </a:xfrm>
            <a:prstGeom prst="rect">
              <a:avLst/>
            </a:prstGeom>
            <a:gradFill>
              <a:gsLst>
                <a:gs pos="0">
                  <a:schemeClr val="bg1">
                    <a:alpha val="0"/>
                  </a:schemeClr>
                </a:gs>
                <a:gs pos="100000">
                  <a:schemeClr val="bg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9" name="矩形 8">
              <a:extLst>
                <a:ext uri="{FF2B5EF4-FFF2-40B4-BE49-F238E27FC236}">
                  <a16:creationId xmlns:a16="http://schemas.microsoft.com/office/drawing/2014/main" id="{9584777E-51FA-4C51-998A-90ADC1B87206}"/>
                </a:ext>
              </a:extLst>
            </p:cNvPr>
            <p:cNvSpPr/>
            <p:nvPr userDrawn="1"/>
          </p:nvSpPr>
          <p:spPr>
            <a:xfrm flipH="1">
              <a:off x="419615" y="6705820"/>
              <a:ext cx="539494" cy="35935"/>
            </a:xfrm>
            <a:prstGeom prst="rect">
              <a:avLst/>
            </a:prstGeom>
            <a:gradFill>
              <a:gsLst>
                <a:gs pos="0">
                  <a:schemeClr val="bg1">
                    <a:alpha val="0"/>
                  </a:schemeClr>
                </a:gs>
                <a:gs pos="100000">
                  <a:schemeClr val="bg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标题 1"/>
          <p:cNvSpPr>
            <a:spLocks noGrp="1"/>
          </p:cNvSpPr>
          <p:nvPr>
            <p:ph type="title"/>
          </p:nvPr>
        </p:nvSpPr>
        <p:spPr>
          <a:xfrm>
            <a:off x="1169179" y="121744"/>
            <a:ext cx="7974821" cy="438582"/>
          </a:xfrm>
          <a:prstGeom prst="rect">
            <a:avLst/>
          </a:prstGeom>
          <a:noFill/>
          <a:ln>
            <a:noFill/>
          </a:ln>
        </p:spPr>
        <p:txBody>
          <a:bodyPr wrap="square">
            <a:spAutoFit/>
          </a:bodyPr>
          <a:lstStyle>
            <a:lvl1pPr marL="0" algn="l" hangingPunct="0">
              <a:defRPr sz="2250" b="1">
                <a:solidFill>
                  <a:schemeClr val="bg1"/>
                </a:solidFill>
                <a:effectLst/>
                <a:latin typeface="+mn-ea"/>
                <a:ea typeface="+mn-ea"/>
              </a:defRPr>
            </a:lvl1pPr>
          </a:lstStyle>
          <a:p>
            <a:r>
              <a:rPr lang="zh-CN" altLang="en-US"/>
              <a:t>单击此处编辑母版标题样式</a:t>
            </a:r>
            <a:endParaRPr lang="zh-CN" altLang="en-US" dirty="0"/>
          </a:p>
        </p:txBody>
      </p:sp>
      <p:sp>
        <p:nvSpPr>
          <p:cNvPr id="12" name="内容占位符 2"/>
          <p:cNvSpPr>
            <a:spLocks noGrp="1"/>
          </p:cNvSpPr>
          <p:nvPr>
            <p:ph idx="1"/>
          </p:nvPr>
        </p:nvSpPr>
        <p:spPr>
          <a:xfrm>
            <a:off x="404865" y="1125538"/>
            <a:ext cx="8191105" cy="5040312"/>
          </a:xfrm>
          <a:prstGeom prst="rect">
            <a:avLst/>
          </a:prstGeom>
        </p:spPr>
        <p:txBody>
          <a:bodyPr/>
          <a:lstStyle>
            <a:lvl1pPr marL="342946" indent="-342946">
              <a:buFont typeface="Wingdings" charset="2"/>
              <a:buChar char="²"/>
              <a:defRPr/>
            </a:lvl1pPr>
            <a:lvl2pPr marL="342946" marR="0" indent="0" algn="l" defTabSz="685891" rtl="0" eaLnBrk="1" fontAlgn="auto" latinLnBrk="0" hangingPunct="1">
              <a:lnSpc>
                <a:spcPct val="100000"/>
              </a:lnSpc>
              <a:spcBef>
                <a:spcPct val="20000"/>
              </a:spcBef>
              <a:spcAft>
                <a:spcPts val="0"/>
              </a:spcAft>
              <a:buClrTx/>
              <a:buSzTx/>
              <a:buFont typeface="Wingdings" charset="2"/>
              <a:buNone/>
              <a:tabLst/>
              <a:defRPr/>
            </a:lvl2pPr>
            <a:lvl3pPr marL="857364" indent="-171473">
              <a:buFont typeface="Wingdings" panose="05000000000000000000" pitchFamily="2" charset="2"/>
              <a:buChar char="p"/>
              <a:defRPr/>
            </a:lvl3pPr>
            <a:lvl4pPr marL="1200310" indent="-171473">
              <a:buFont typeface="Wingdings" panose="05000000000000000000" pitchFamily="2" charset="2"/>
              <a:buChar char="n"/>
              <a:defRPr/>
            </a:lvl4pPr>
            <a:lvl5pPr marL="1371783"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29498995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360984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150154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241872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4128499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96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3834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9619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230386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7A973710-6A5A-421C-8E0E-0B05C4A32086}"/>
              </a:ext>
            </a:extLst>
          </p:cNvPr>
          <p:cNvCxnSpPr/>
          <p:nvPr/>
        </p:nvCxnSpPr>
        <p:spPr>
          <a:xfrm>
            <a:off x="0" y="639763"/>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7" name="Picture 4" descr="E:\学校\20121109221446303940.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99438" y="260350"/>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1">
            <a:extLst>
              <a:ext uri="{FF2B5EF4-FFF2-40B4-BE49-F238E27FC236}">
                <a16:creationId xmlns:a16="http://schemas.microsoft.com/office/drawing/2014/main" id="{4C5EED1E-BB37-4236-A9A7-86A8C80072D9}"/>
              </a:ext>
            </a:extLst>
          </p:cNvPr>
          <p:cNvSpPr>
            <a:spLocks noChangeArrowheads="1"/>
          </p:cNvSpPr>
          <p:nvPr/>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ts val="2000"/>
              </a:lnSpc>
              <a:buFont typeface="Arial" panose="020B0604020202020204" pitchFamily="34" charset="0"/>
              <a:buNone/>
              <a:defRPr/>
            </a:pPr>
            <a:r>
              <a:rPr lang="en-US" altLang="zh-CN" sz="1200">
                <a:solidFill>
                  <a:srgbClr val="000000"/>
                </a:solidFill>
                <a:latin typeface="Arial" panose="020B0604020202020204" pitchFamily="34" charset="0"/>
              </a:rPr>
              <a:t>	                                                                                                             		                   </a:t>
            </a:r>
            <a:fld id="{E4005447-277A-4F30-9FC5-0F030A1764D8}" type="slidenum">
              <a:rPr lang="en-US" altLang="zh-CN" sz="1200" smtClean="0">
                <a:solidFill>
                  <a:srgbClr val="000000"/>
                </a:solidFill>
                <a:latin typeface="Arial" panose="020B0604020202020204" pitchFamily="34" charset="0"/>
              </a:rPr>
              <a:pPr>
                <a:lnSpc>
                  <a:spcPts val="2000"/>
                </a:lnSpc>
                <a:buFont typeface="Arial" panose="020B0604020202020204" pitchFamily="34" charset="0"/>
                <a:buNone/>
                <a:defRPr/>
              </a:pPr>
              <a:t>‹#›</a:t>
            </a:fld>
            <a:r>
              <a:rPr lang="en-US" altLang="zh-CN" sz="1200">
                <a:solidFill>
                  <a:srgbClr val="000000"/>
                </a:solidFill>
                <a:latin typeface="Arial" panose="020B0604020202020204" pitchFamily="34" charset="0"/>
              </a:rPr>
              <a:t> </a:t>
            </a:r>
          </a:p>
        </p:txBody>
      </p:sp>
      <p:sp>
        <p:nvSpPr>
          <p:cNvPr id="5" name="Rectangle 34">
            <a:extLst>
              <a:ext uri="{FF2B5EF4-FFF2-40B4-BE49-F238E27FC236}">
                <a16:creationId xmlns:a16="http://schemas.microsoft.com/office/drawing/2014/main" id="{3201D074-138A-4181-AF88-38B682DDA4B5}"/>
              </a:ext>
            </a:extLst>
          </p:cNvPr>
          <p:cNvSpPr>
            <a:spLocks noChangeArrowheads="1"/>
          </p:cNvSpPr>
          <p:nvPr userDrawn="1"/>
        </p:nvSpPr>
        <p:spPr bwMode="auto">
          <a:xfrm>
            <a:off x="8723313" y="6453188"/>
            <a:ext cx="457200" cy="274637"/>
          </a:xfrm>
          <a:prstGeom prst="rect">
            <a:avLst/>
          </a:prstGeom>
          <a:noFill/>
          <a:ln w="9525">
            <a:noFill/>
            <a:miter lim="800000"/>
            <a:headEnd/>
            <a:tailEnd/>
          </a:ln>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fld id="{188756F7-B57D-48BF-BF76-E678AA7855B9}" type="slidenum">
              <a:rPr kumimoji="1" lang="en-US" altLang="zh-CN" sz="1200" b="1" smtClean="0">
                <a:solidFill>
                  <a:schemeClr val="bg1"/>
                </a:solidFill>
                <a:latin typeface="Times New Roman" panose="02020603050405020304" pitchFamily="18" charset="0"/>
              </a:rPr>
              <a:pPr>
                <a:defRPr/>
              </a:pPr>
              <a:t>‹#›</a:t>
            </a:fld>
            <a:endParaRPr kumimoji="1" lang="en-US" altLang="zh-CN" sz="1200" b="1">
              <a:solidFill>
                <a:schemeClr val="bg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 id="2147485057" r:id="rId5"/>
    <p:sldLayoutId id="2147485058" r:id="rId6"/>
    <p:sldLayoutId id="2147485059" r:id="rId7"/>
    <p:sldLayoutId id="2147485060" r:id="rId8"/>
    <p:sldLayoutId id="2147485061" r:id="rId9"/>
    <p:sldLayoutId id="2147485062" r:id="rId10"/>
    <p:sldLayoutId id="2147485065" r:id="rId11"/>
    <p:sldLayoutId id="2147485063" r:id="rId12"/>
    <p:sldLayoutId id="2147485064" r:id="rId13"/>
    <p:sldLayoutId id="2147485066" r:id="rId14"/>
    <p:sldLayoutId id="2147485067"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chenzhg29@mail.sysu.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7.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80.png"/><Relationship Id="rId4"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79.w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2.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81.emf"/><Relationship Id="rId4"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83.emf"/><Relationship Id="rId4"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80.png"/><Relationship Id="rId4" Type="http://schemas.openxmlformats.org/officeDocument/2006/relationships/oleObject" Target="../embeddings/oleObject8.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83.emf"/><Relationship Id="rId5" Type="http://schemas.openxmlformats.org/officeDocument/2006/relationships/oleObject" Target="../embeddings/oleObject9.bin"/><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hyperlink" Target="http://www.icourse163.org/course/NUDT-359002#/inf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83.emf"/><Relationship Id="rId5" Type="http://schemas.openxmlformats.org/officeDocument/2006/relationships/oleObject" Target="../embeddings/oleObject10.bin"/><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83.emf"/><Relationship Id="rId5" Type="http://schemas.openxmlformats.org/officeDocument/2006/relationships/oleObject" Target="../embeddings/oleObject11.bin"/><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news.163.com/photonew/05RQ0001/7831_02.html"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3" Type="http://schemas.openxmlformats.org/officeDocument/2006/relationships/hyperlink" Target="http://news.163.com/photonew/05RQ0001/7831_02.html"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7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96.jpeg"/><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 Id="rId9" Type="http://schemas.openxmlformats.org/officeDocument/2006/relationships/image" Target="../media/image10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8.jpeg"/><Relationship Id="rId5" Type="http://schemas.openxmlformats.org/officeDocument/2006/relationships/image" Target="../media/image107.jpeg"/><Relationship Id="rId10" Type="http://schemas.openxmlformats.org/officeDocument/2006/relationships/image" Target="../media/image112.jpeg"/><Relationship Id="rId4" Type="http://schemas.openxmlformats.org/officeDocument/2006/relationships/image" Target="../media/image106.jpeg"/><Relationship Id="rId9" Type="http://schemas.openxmlformats.org/officeDocument/2006/relationships/image" Target="../media/image1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6.jpeg"/><Relationship Id="rId5" Type="http://schemas.openxmlformats.org/officeDocument/2006/relationships/image" Target="../media/image98.png"/><Relationship Id="rId4" Type="http://schemas.openxmlformats.org/officeDocument/2006/relationships/image" Target="../media/image115.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19.jpeg"/><Relationship Id="rId4" Type="http://schemas.openxmlformats.org/officeDocument/2006/relationships/image" Target="../media/image118.jpe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21.jpe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 Id="rId4" Type="http://schemas.openxmlformats.org/officeDocument/2006/relationships/image" Target="../media/image12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0AD489-3CFF-4B2C-90B3-6256CF416EB2}"/>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171" name="文本框 10"/>
          <p:cNvSpPr txBox="1">
            <a:spLocks noChangeArrowheads="1"/>
          </p:cNvSpPr>
          <p:nvPr/>
        </p:nvSpPr>
        <p:spPr bwMode="auto">
          <a:xfrm>
            <a:off x="0" y="2193925"/>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a:solidFill>
                  <a:schemeClr val="bg1"/>
                </a:solidFill>
                <a:latin typeface="微软雅黑" panose="020B0503020204020204" pitchFamily="34" charset="-122"/>
                <a:ea typeface="微软雅黑" panose="020B0503020204020204" pitchFamily="34" charset="-122"/>
              </a:rPr>
              <a:t>计算机组成原理</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8E82F92-0531-4606-953D-422ED606C8AE}"/>
              </a:ext>
            </a:extLst>
          </p:cNvPr>
          <p:cNvSpPr txBox="1"/>
          <p:nvPr/>
        </p:nvSpPr>
        <p:spPr>
          <a:xfrm>
            <a:off x="3625850" y="4473575"/>
            <a:ext cx="1614488" cy="584200"/>
          </a:xfrm>
          <a:prstGeom prst="rect">
            <a:avLst/>
          </a:prstGeom>
          <a:noFill/>
        </p:spPr>
        <p:txBody>
          <a:bodyPr>
            <a:spAutoFit/>
          </a:bodyPr>
          <a:lstStyle/>
          <a:p>
            <a:pPr algn="ctr">
              <a:defRPr/>
            </a:pPr>
            <a:r>
              <a:rPr lang="zh-CN" altLang="en-US" sz="3200" b="1" spc="300" dirty="0">
                <a:latin typeface="微软雅黑" panose="020B0503020204020204" pitchFamily="34" charset="-122"/>
                <a:ea typeface="微软雅黑" panose="020B0503020204020204" pitchFamily="34" charset="-122"/>
              </a:rPr>
              <a:t>陈志广</a:t>
            </a:r>
            <a:endParaRPr lang="zh-HK" altLang="en-US" sz="3200" b="1" spc="300" dirty="0">
              <a:latin typeface="微软雅黑" panose="020B0503020204020204" pitchFamily="34" charset="-122"/>
              <a:ea typeface="微软雅黑" panose="020B0503020204020204" pitchFamily="34" charset="-122"/>
            </a:endParaRPr>
          </a:p>
        </p:txBody>
      </p:sp>
      <p:sp>
        <p:nvSpPr>
          <p:cNvPr id="7173" name="文本框 14"/>
          <p:cNvSpPr txBox="1">
            <a:spLocks noChangeArrowheads="1"/>
          </p:cNvSpPr>
          <p:nvPr/>
        </p:nvSpPr>
        <p:spPr bwMode="auto">
          <a:xfrm>
            <a:off x="1820863" y="5303838"/>
            <a:ext cx="5238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微软雅黑" panose="020B0503020204020204" pitchFamily="34" charset="-122"/>
                <a:ea typeface="微软雅黑" panose="020B0503020204020204" pitchFamily="34" charset="-122"/>
              </a:rPr>
              <a:t>计算机学院</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336550"/>
            <a:ext cx="30702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Box 2"/>
          <p:cNvSpPr txBox="1">
            <a:spLocks noChangeArrowheads="1"/>
          </p:cNvSpPr>
          <p:nvPr/>
        </p:nvSpPr>
        <p:spPr bwMode="auto">
          <a:xfrm>
            <a:off x="0" y="3182938"/>
            <a:ext cx="91440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800" b="1">
                <a:solidFill>
                  <a:schemeClr val="bg1"/>
                </a:solidFill>
                <a:latin typeface="微软雅黑" panose="020B0503020204020204" pitchFamily="34" charset="-122"/>
                <a:ea typeface="微软雅黑" panose="020B0503020204020204" pitchFamily="34" charset="-122"/>
              </a:rPr>
              <a:t>第一章  计算机概要与技术</a:t>
            </a:r>
          </a:p>
        </p:txBody>
      </p:sp>
      <p:sp>
        <p:nvSpPr>
          <p:cNvPr id="9" name="矩形 8">
            <a:extLst>
              <a:ext uri="{FF2B5EF4-FFF2-40B4-BE49-F238E27FC236}">
                <a16:creationId xmlns:a16="http://schemas.microsoft.com/office/drawing/2014/main" id="{0BF6E69E-1621-7D83-7AEF-2799C33AE038}"/>
              </a:ext>
            </a:extLst>
          </p:cNvPr>
          <p:cNvSpPr/>
          <p:nvPr/>
        </p:nvSpPr>
        <p:spPr>
          <a:xfrm>
            <a:off x="1907704" y="6075136"/>
            <a:ext cx="5976664" cy="523220"/>
          </a:xfrm>
          <a:prstGeom prst="rect">
            <a:avLst/>
          </a:prstGeom>
        </p:spPr>
        <p:txBody>
          <a:bodyPr wrap="square">
            <a:spAutoFit/>
          </a:bodyPr>
          <a:lstStyle/>
          <a:p>
            <a:pPr lvl="1" eaLnBrk="1" hangingPunct="1">
              <a:spcBef>
                <a:spcPts val="600"/>
              </a:spcBef>
            </a:pPr>
            <a:r>
              <a:rPr lang="en-US" altLang="zh-CN" sz="2800" b="1" dirty="0">
                <a:latin typeface="Times New Roman" panose="02020603050405020304" pitchFamily="18" charset="0"/>
                <a:ea typeface="华文新魏" panose="02010800040101010101" pitchFamily="2" charset="-122"/>
                <a:hlinkClick r:id="rId4"/>
              </a:rPr>
              <a:t>chenzhg29@mail.sysu.edu.cn</a:t>
            </a:r>
            <a:endParaRPr lang="en-US" altLang="zh-CN" sz="2800" b="1" dirty="0">
              <a:latin typeface="Times New Roman" panose="02020603050405020304" pitchFamily="18" charset="0"/>
              <a:ea typeface="华文新魏" panose="02010800040101010101" pitchFamily="2"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F0D6ED3-6377-4C0F-941A-51E539F0C3D1}"/>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C282EE4-1E48-4D3C-9AAC-3E71B12A7D90}"/>
              </a:ext>
            </a:extLst>
          </p:cNvPr>
          <p:cNvSpPr txBox="1"/>
          <p:nvPr/>
        </p:nvSpPr>
        <p:spPr>
          <a:xfrm>
            <a:off x="0" y="1844675"/>
            <a:ext cx="9144000" cy="1570038"/>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defRPr/>
            </a:pPr>
            <a:r>
              <a:rPr lang="en-US" altLang="zh-CN" sz="4800">
                <a:solidFill>
                  <a:schemeClr val="bg1"/>
                </a:solidFill>
                <a:latin typeface="微软雅黑" panose="020B0503020204020204" pitchFamily="34" charset="-122"/>
                <a:ea typeface="微软雅黑" panose="020B0503020204020204" pitchFamily="34" charset="-122"/>
              </a:rPr>
              <a:t>1.1</a:t>
            </a:r>
            <a:r>
              <a:rPr lang="zh-CN" altLang="en-US" sz="4800">
                <a:solidFill>
                  <a:schemeClr val="bg1"/>
                </a:solidFill>
                <a:latin typeface="微软雅黑" panose="020B0503020204020204" pitchFamily="34" charset="-122"/>
                <a:ea typeface="微软雅黑" panose="020B0503020204020204" pitchFamily="34" charset="-122"/>
              </a:rPr>
              <a:t> 概述</a:t>
            </a:r>
            <a:br>
              <a:rPr lang="en-US" altLang="zh-CN" sz="5400">
                <a:solidFill>
                  <a:schemeClr val="bg1"/>
                </a:solidFill>
                <a:latin typeface="微软雅黑" panose="020B0503020204020204" pitchFamily="34" charset="-122"/>
                <a:ea typeface="微软雅黑" panose="020B0503020204020204" pitchFamily="34" charset="-122"/>
              </a:rPr>
            </a:br>
            <a:endParaRPr lang="en-US" altLang="zh-CN" sz="320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292" name="TextBox 2"/>
          <p:cNvSpPr txBox="1">
            <a:spLocks noChangeArrowheads="1"/>
          </p:cNvSpPr>
          <p:nvPr/>
        </p:nvSpPr>
        <p:spPr bwMode="auto">
          <a:xfrm>
            <a:off x="539750" y="2852738"/>
            <a:ext cx="82804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2863"/>
              </a:lnSpc>
            </a:pPr>
            <a:r>
              <a:rPr lang="zh-CN" altLang="en-US" i="1">
                <a:solidFill>
                  <a:schemeClr val="bg1"/>
                </a:solidFill>
                <a:latin typeface="微软雅黑" panose="020B0503020204020204" pitchFamily="34" charset="-122"/>
                <a:ea typeface="微软雅黑" panose="020B0503020204020204" pitchFamily="34" charset="-122"/>
              </a:rPr>
              <a:t>看上去我们已经到达了利用计算机技术可能获得的极限了，但是下这样的结论得小心，因为不出五年这听起来就会相当愚蠢。”</a:t>
            </a:r>
            <a:endParaRPr lang="en-US" altLang="zh-CN" i="1">
              <a:solidFill>
                <a:schemeClr val="bg1"/>
              </a:solidFill>
              <a:latin typeface="微软雅黑" panose="020B0503020204020204" pitchFamily="34" charset="-122"/>
              <a:ea typeface="微软雅黑" panose="020B0503020204020204" pitchFamily="34" charset="-122"/>
            </a:endParaRPr>
          </a:p>
          <a:p>
            <a:pPr algn="r">
              <a:lnSpc>
                <a:spcPts val="2863"/>
              </a:lnSpc>
            </a:pPr>
            <a:r>
              <a:rPr lang="en-US" altLang="zh-CN" i="1">
                <a:solidFill>
                  <a:schemeClr val="bg1"/>
                </a:solidFill>
                <a:latin typeface="微软雅黑" panose="020B0503020204020204" pitchFamily="34" charset="-122"/>
                <a:ea typeface="微软雅黑" panose="020B0503020204020204" pitchFamily="34" charset="-122"/>
              </a:rPr>
              <a:t>——</a:t>
            </a:r>
            <a:r>
              <a:rPr lang="zh-CN" altLang="en-US" i="1">
                <a:solidFill>
                  <a:schemeClr val="bg1"/>
                </a:solidFill>
                <a:latin typeface="微软雅黑" panose="020B0503020204020204" pitchFamily="34" charset="-122"/>
                <a:ea typeface="微软雅黑" panose="020B0503020204020204" pitchFamily="34" charset="-122"/>
              </a:rPr>
              <a:t> 约翰</a:t>
            </a:r>
            <a:r>
              <a:rPr lang="en-US" altLang="zh-CN" i="1">
                <a:solidFill>
                  <a:schemeClr val="bg1"/>
                </a:solidFill>
                <a:latin typeface="微软雅黑" panose="020B0503020204020204" pitchFamily="34" charset="-122"/>
                <a:ea typeface="微软雅黑" panose="020B0503020204020204" pitchFamily="34" charset="-122"/>
              </a:rPr>
              <a:t>·</a:t>
            </a:r>
            <a:r>
              <a:rPr lang="zh-CN" altLang="en-US" i="1">
                <a:solidFill>
                  <a:schemeClr val="bg1"/>
                </a:solidFill>
                <a:latin typeface="微软雅黑" panose="020B0503020204020204" pitchFamily="34" charset="-122"/>
                <a:ea typeface="微软雅黑" panose="020B0503020204020204" pitchFamily="34" charset="-122"/>
              </a:rPr>
              <a:t>冯</a:t>
            </a:r>
            <a:r>
              <a:rPr lang="en-US" altLang="zh-CN" i="1">
                <a:solidFill>
                  <a:schemeClr val="bg1"/>
                </a:solidFill>
                <a:latin typeface="微软雅黑" panose="020B0503020204020204" pitchFamily="34" charset="-122"/>
                <a:ea typeface="微软雅黑" panose="020B0503020204020204" pitchFamily="34" charset="-122"/>
              </a:rPr>
              <a:t>·</a:t>
            </a:r>
            <a:r>
              <a:rPr lang="zh-CN" altLang="en-US" i="1">
                <a:solidFill>
                  <a:schemeClr val="bg1"/>
                </a:solidFill>
                <a:latin typeface="微软雅黑" panose="020B0503020204020204" pitchFamily="34" charset="-122"/>
                <a:ea typeface="微软雅黑" panose="020B0503020204020204" pitchFamily="34" charset="-122"/>
              </a:rPr>
              <a:t>诺伊曼 </a:t>
            </a:r>
            <a:r>
              <a:rPr lang="en-US" altLang="zh-CN" i="1">
                <a:solidFill>
                  <a:schemeClr val="bg1"/>
                </a:solidFill>
                <a:latin typeface="微软雅黑" panose="020B0503020204020204" pitchFamily="34" charset="-122"/>
                <a:ea typeface="微软雅黑" panose="020B0503020204020204" pitchFamily="34" charset="-122"/>
              </a:rPr>
              <a:t>,</a:t>
            </a:r>
            <a:r>
              <a:rPr lang="zh-CN" altLang="en-US" i="1">
                <a:solidFill>
                  <a:schemeClr val="bg1"/>
                </a:solidFill>
                <a:latin typeface="微软雅黑" panose="020B0503020204020204" pitchFamily="34" charset="-122"/>
                <a:ea typeface="微软雅黑" panose="020B0503020204020204" pitchFamily="34" charset="-122"/>
              </a:rPr>
              <a:t> </a:t>
            </a:r>
            <a:r>
              <a:rPr lang="en-US" altLang="zh-CN" i="1">
                <a:solidFill>
                  <a:schemeClr val="bg1"/>
                </a:solidFill>
                <a:latin typeface="微软雅黑" panose="020B0503020204020204" pitchFamily="34" charset="-122"/>
                <a:ea typeface="微软雅黑" panose="020B0503020204020204" pitchFamily="34" charset="-122"/>
              </a:rPr>
              <a:t>1949	</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bwMode="auto">
          <a:xfrm>
            <a:off x="391345" y="16271"/>
            <a:ext cx="8229600" cy="495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
        <p:nvSpPr>
          <p:cNvPr id="14339" name="内容占位符 2"/>
          <p:cNvSpPr>
            <a:spLocks noGrp="1" noChangeArrowheads="1"/>
          </p:cNvSpPr>
          <p:nvPr>
            <p:ph idx="1"/>
          </p:nvPr>
        </p:nvSpPr>
        <p:spPr bwMode="auto">
          <a:xfrm>
            <a:off x="539750" y="692150"/>
            <a:ext cx="8135938" cy="504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eaLnBrk="1" hangingPunct="1">
              <a:buSzTx/>
            </a:pPr>
            <a:r>
              <a:rPr lang="zh-CN" altLang="en-US" sz="2800" dirty="0">
                <a:ea typeface="华文新魏" panose="02010800040101010101" pitchFamily="2" charset="-122"/>
              </a:rPr>
              <a:t>从机械计算装置到电子计算装置</a:t>
            </a:r>
            <a:endParaRPr lang="en-US" altLang="zh-CN" sz="2800" dirty="0">
              <a:ea typeface="华文新魏" panose="02010800040101010101" pitchFamily="2" charset="-122"/>
            </a:endParaRPr>
          </a:p>
          <a:p>
            <a:pPr marL="717550" lvl="1" indent="-358775" eaLnBrk="1" hangingPunct="1">
              <a:buClr>
                <a:srgbClr val="F79646"/>
              </a:buClr>
            </a:pPr>
            <a:r>
              <a:rPr lang="zh-CN" altLang="en-US" sz="2400" dirty="0">
                <a:ea typeface="华文新魏" panose="02010800040101010101" pitchFamily="2" charset="-122"/>
              </a:rPr>
              <a:t>算盘到电子计算机：</a:t>
            </a:r>
            <a:r>
              <a:rPr lang="zh-CN" altLang="en-US" sz="2400" dirty="0">
                <a:solidFill>
                  <a:srgbClr val="0000CC"/>
                </a:solidFill>
                <a:ea typeface="华文新魏" panose="02010800040101010101" pitchFamily="2" charset="-122"/>
              </a:rPr>
              <a:t>数学</a:t>
            </a:r>
            <a:r>
              <a:rPr lang="en-US" altLang="zh-CN" sz="2400" dirty="0">
                <a:solidFill>
                  <a:srgbClr val="0000CC"/>
                </a:solidFill>
                <a:ea typeface="华文新魏" panose="02010800040101010101" pitchFamily="2" charset="-122"/>
              </a:rPr>
              <a:t>/</a:t>
            </a:r>
            <a:r>
              <a:rPr lang="zh-CN" altLang="en-US" sz="2400" dirty="0">
                <a:solidFill>
                  <a:srgbClr val="0000CC"/>
                </a:solidFill>
                <a:ea typeface="华文新魏" panose="02010800040101010101" pitchFamily="2" charset="-122"/>
              </a:rPr>
              <a:t>物理基础、结构、性能增长方式、管理</a:t>
            </a:r>
            <a:r>
              <a:rPr lang="zh-CN" altLang="en-US" sz="2400" dirty="0">
                <a:ea typeface="华文新魏" panose="02010800040101010101" pitchFamily="2" charset="-122"/>
              </a:rPr>
              <a:t>等都发生了翻天覆地的变化</a:t>
            </a:r>
            <a:endParaRPr lang="en-US" altLang="zh-CN" sz="2400" dirty="0">
              <a:ea typeface="华文新魏" panose="02010800040101010101" pitchFamily="2" charset="-122"/>
            </a:endParaRPr>
          </a:p>
        </p:txBody>
      </p:sp>
      <p:pic>
        <p:nvPicPr>
          <p:cNvPr id="14340" name="图片 2"/>
          <p:cNvPicPr>
            <a:picLocks noChangeAspect="1"/>
          </p:cNvPicPr>
          <p:nvPr/>
        </p:nvPicPr>
        <p:blipFill>
          <a:blip r:embed="rId2">
            <a:extLst>
              <a:ext uri="{28A0092B-C50C-407E-A947-70E740481C1C}">
                <a14:useLocalDpi xmlns:a14="http://schemas.microsoft.com/office/drawing/2010/main" val="0"/>
              </a:ext>
            </a:extLst>
          </a:blip>
          <a:srcRect l="5530" t="10837"/>
          <a:stretch>
            <a:fillRect/>
          </a:stretch>
        </p:blipFill>
        <p:spPr bwMode="auto">
          <a:xfrm>
            <a:off x="684213" y="3644900"/>
            <a:ext cx="3224212"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箭头 2">
            <a:extLst>
              <a:ext uri="{FF2B5EF4-FFF2-40B4-BE49-F238E27FC236}">
                <a16:creationId xmlns:a16="http://schemas.microsoft.com/office/drawing/2014/main" id="{8F38C76E-7C3C-4D57-BC61-F0CD057700E0}"/>
              </a:ext>
            </a:extLst>
          </p:cNvPr>
          <p:cNvSpPr/>
          <p:nvPr/>
        </p:nvSpPr>
        <p:spPr bwMode="auto">
          <a:xfrm>
            <a:off x="4067944" y="4340798"/>
            <a:ext cx="1008111" cy="528362"/>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1" hangingPunct="1">
              <a:buFont typeface="Arial" pitchFamily="34" charset="0"/>
              <a:buNone/>
              <a:defRPr/>
            </a:pPr>
            <a:endParaRPr lang="zh-CN" altLang="en-US">
              <a:solidFill>
                <a:schemeClr val="tx1"/>
              </a:solidFill>
              <a:latin typeface="Arial" pitchFamily="34" charset="0"/>
            </a:endParaRPr>
          </a:p>
        </p:txBody>
      </p:sp>
      <p:pic>
        <p:nvPicPr>
          <p:cNvPr id="1434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1763" y="3789363"/>
            <a:ext cx="3424237"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bwMode="auto">
          <a:xfrm>
            <a:off x="395536" y="21372"/>
            <a:ext cx="8229600"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
        <p:nvSpPr>
          <p:cNvPr id="31747" name="内容占位符 2"/>
          <p:cNvSpPr>
            <a:spLocks noGrp="1" noChangeArrowheads="1"/>
          </p:cNvSpPr>
          <p:nvPr>
            <p:ph idx="1"/>
          </p:nvPr>
        </p:nvSpPr>
        <p:spPr bwMode="auto">
          <a:xfrm>
            <a:off x="539750" y="908050"/>
            <a:ext cx="8362950" cy="5473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eaLnBrk="1" hangingPunct="1">
              <a:buSzTx/>
            </a:pPr>
            <a:r>
              <a:rPr lang="zh-CN" altLang="en-US" sz="2800" dirty="0">
                <a:ea typeface="华文新魏" panose="02010800040101010101" pitchFamily="2" charset="-122"/>
              </a:rPr>
              <a:t>计算模型：电子计算机的理论基础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物理器件：电子计算机的物质基础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大规模集成：电子计算机的工业基础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存储程序：电子计算机的“通用”基础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操作系统：电子计算机的“共享”基础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互联网：电子计算机的“泛在”基础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多媒体：电子计算机的“交互”基础</a:t>
            </a:r>
            <a:endParaRPr lang="en-US" altLang="zh-CN" sz="2800" dirty="0">
              <a:ea typeface="华文新魏" panose="02010800040101010101" pitchFamily="2" charset="-122"/>
            </a:endParaRPr>
          </a:p>
          <a:p>
            <a:pPr marL="361950" indent="-361950" eaLnBrk="1" hangingPunct="1">
              <a:buSzTx/>
            </a:pPr>
            <a:r>
              <a:rPr lang="zh-CN" altLang="en-US" sz="2800" dirty="0">
                <a:ea typeface="华文新魏" panose="02010800040101010101" pitchFamily="2" charset="-122"/>
              </a:rPr>
              <a:t>人工智能：电子计算机的“智能”基础</a:t>
            </a:r>
          </a:p>
          <a:p>
            <a:pPr marL="361950" indent="-361950" eaLnBrk="1" hangingPunct="1">
              <a:buSzTx/>
            </a:pPr>
            <a:endParaRPr lang="zh-CN" altLang="en-US" sz="2800" dirty="0">
              <a:ea typeface="华文新魏" panose="020108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noChangeArrowheads="1"/>
          </p:cNvSpPr>
          <p:nvPr>
            <p:ph idx="1"/>
          </p:nvPr>
        </p:nvSpPr>
        <p:spPr bwMode="auto">
          <a:xfrm>
            <a:off x="539750" y="836612"/>
            <a:ext cx="8362950" cy="56167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buSzTx/>
            </a:pPr>
            <a:r>
              <a:rPr lang="zh-CN" altLang="en-US" dirty="0">
                <a:solidFill>
                  <a:srgbClr val="FF0000"/>
                </a:solidFill>
                <a:ea typeface="华文新魏" panose="02010800040101010101" pitchFamily="2" charset="-122"/>
              </a:rPr>
              <a:t>计算模型：电子计算机的理论基础</a:t>
            </a:r>
            <a:endParaRPr lang="en-US" altLang="zh-CN" dirty="0">
              <a:solidFill>
                <a:srgbClr val="FF0000"/>
              </a:solidFill>
              <a:ea typeface="华文新魏" panose="02010800040101010101" pitchFamily="2" charset="-122"/>
            </a:endParaRPr>
          </a:p>
          <a:p>
            <a:pPr marL="361950" indent="-361950">
              <a:buSzTx/>
            </a:pPr>
            <a:r>
              <a:rPr lang="zh-CN" altLang="en-US" dirty="0">
                <a:ea typeface="华文新魏" panose="02010800040101010101" pitchFamily="2" charset="-122"/>
              </a:rPr>
              <a:t>物理器件：电子计算机的物质基础</a:t>
            </a:r>
            <a:endParaRPr lang="en-US" altLang="zh-CN" dirty="0">
              <a:ea typeface="华文新魏" panose="02010800040101010101" pitchFamily="2" charset="-122"/>
            </a:endParaRPr>
          </a:p>
          <a:p>
            <a:pPr marL="361950" indent="-361950">
              <a:buSzTx/>
            </a:pPr>
            <a:r>
              <a:rPr lang="zh-CN" altLang="en-US" dirty="0">
                <a:ea typeface="华文新魏" panose="02010800040101010101" pitchFamily="2" charset="-122"/>
              </a:rPr>
              <a:t>大规模集成：电子计算机的工业基础</a:t>
            </a:r>
            <a:endParaRPr lang="en-US" altLang="zh-CN" dirty="0">
              <a:ea typeface="华文新魏" panose="02010800040101010101" pitchFamily="2" charset="-122"/>
            </a:endParaRPr>
          </a:p>
          <a:p>
            <a:pPr marL="361950" indent="-361950">
              <a:buSzTx/>
            </a:pPr>
            <a:r>
              <a:rPr lang="zh-CN" altLang="en-US" dirty="0">
                <a:ea typeface="华文新魏" panose="02010800040101010101" pitchFamily="2" charset="-122"/>
              </a:rPr>
              <a:t>存储程序：电子计算机的通用基础</a:t>
            </a:r>
            <a:endParaRPr lang="en-US" altLang="zh-CN" dirty="0">
              <a:ea typeface="华文新魏" panose="02010800040101010101" pitchFamily="2" charset="-122"/>
            </a:endParaRPr>
          </a:p>
          <a:p>
            <a:pPr marL="361950" indent="-361950">
              <a:buSzTx/>
            </a:pPr>
            <a:r>
              <a:rPr lang="zh-CN" altLang="en-US" dirty="0">
                <a:ea typeface="华文新魏" panose="02010800040101010101" pitchFamily="2" charset="-122"/>
              </a:rPr>
              <a:t>操作系统：电子计算机的共享基础</a:t>
            </a:r>
            <a:endParaRPr lang="en-US" altLang="zh-CN" dirty="0">
              <a:ea typeface="华文新魏" panose="02010800040101010101" pitchFamily="2" charset="-122"/>
            </a:endParaRPr>
          </a:p>
          <a:p>
            <a:pPr marL="361950" indent="-361950">
              <a:buSzTx/>
            </a:pPr>
            <a:r>
              <a:rPr lang="zh-CN" altLang="en-US" dirty="0">
                <a:ea typeface="华文新魏" panose="02010800040101010101" pitchFamily="2" charset="-122"/>
              </a:rPr>
              <a:t>互联网：电子计算机的泛在基础</a:t>
            </a:r>
            <a:endParaRPr lang="en-US" altLang="zh-CN" dirty="0">
              <a:ea typeface="华文新魏" panose="02010800040101010101" pitchFamily="2" charset="-122"/>
            </a:endParaRPr>
          </a:p>
          <a:p>
            <a:pPr marL="361950" indent="-361950">
              <a:buSzTx/>
            </a:pPr>
            <a:r>
              <a:rPr lang="zh-CN" altLang="en-US" dirty="0">
                <a:ea typeface="华文新魏" panose="02010800040101010101" pitchFamily="2" charset="-122"/>
              </a:rPr>
              <a:t>多媒体：电子计算机的“交互”基础</a:t>
            </a:r>
          </a:p>
          <a:p>
            <a:pPr marL="361950" indent="-361950">
              <a:buSzTx/>
            </a:pPr>
            <a:r>
              <a:rPr lang="zh-CN" altLang="en-US" dirty="0">
                <a:ea typeface="华文新魏" panose="02010800040101010101" pitchFamily="2" charset="-122"/>
              </a:rPr>
              <a:t>人工智能：电子计算机的“智能”基础</a:t>
            </a:r>
          </a:p>
        </p:txBody>
      </p:sp>
      <p:sp>
        <p:nvSpPr>
          <p:cNvPr id="32771" name="标题 1"/>
          <p:cNvSpPr>
            <a:spLocks noGrp="1" noChangeArrowheads="1"/>
          </p:cNvSpPr>
          <p:nvPr>
            <p:ph type="title"/>
          </p:nvPr>
        </p:nvSpPr>
        <p:spPr bwMode="auto">
          <a:xfrm>
            <a:off x="251520" y="0"/>
            <a:ext cx="8229600"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0" name="Picture 8">
            <a:extLst>
              <a:ext uri="{FF2B5EF4-FFF2-40B4-BE49-F238E27FC236}">
                <a16:creationId xmlns:a16="http://schemas.microsoft.com/office/drawing/2014/main" id="{FFB34252-1D33-4DD3-B3EF-498562554F44}"/>
              </a:ext>
            </a:extLst>
          </p:cNvPr>
          <p:cNvPicPr>
            <a:picLocks noChangeAspect="1" noChangeArrowheads="1"/>
          </p:cNvPicPr>
          <p:nvPr/>
        </p:nvPicPr>
        <p:blipFill>
          <a:blip r:embed="rId3"/>
          <a:srcRect/>
          <a:stretch>
            <a:fillRect/>
          </a:stretch>
        </p:blipFill>
        <p:spPr bwMode="auto">
          <a:xfrm>
            <a:off x="6415245" y="5384898"/>
            <a:ext cx="2500313" cy="642937"/>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bwMode="auto">
          <a:xfrm>
            <a:off x="557213" y="59356"/>
            <a:ext cx="8229600" cy="495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计算模型 </a:t>
            </a:r>
          </a:p>
        </p:txBody>
      </p:sp>
      <p:sp>
        <p:nvSpPr>
          <p:cNvPr id="33796" name="内容占位符 2"/>
          <p:cNvSpPr>
            <a:spLocks noGrp="1" noChangeArrowheads="1"/>
          </p:cNvSpPr>
          <p:nvPr>
            <p:ph idx="1"/>
          </p:nvPr>
        </p:nvSpPr>
        <p:spPr bwMode="auto">
          <a:xfrm>
            <a:off x="228442" y="667374"/>
            <a:ext cx="8358187" cy="5040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eaLnBrk="1" hangingPunct="1">
              <a:buSzTx/>
            </a:pPr>
            <a:r>
              <a:rPr lang="zh-CN" altLang="en-US" sz="2800" dirty="0">
                <a:ea typeface="华文新魏" panose="02010800040101010101" pitchFamily="2" charset="-122"/>
              </a:rPr>
              <a:t>什么是</a:t>
            </a:r>
            <a:r>
              <a:rPr lang="en-US" altLang="zh-CN" sz="2800" dirty="0">
                <a:ea typeface="华文新魏" panose="02010800040101010101" pitchFamily="2" charset="-122"/>
              </a:rPr>
              <a:t>(</a:t>
            </a:r>
            <a:r>
              <a:rPr lang="zh-CN" altLang="en-US" sz="2800" dirty="0">
                <a:ea typeface="华文新魏" panose="02010800040101010101" pitchFamily="2" charset="-122"/>
              </a:rPr>
              <a:t>通用</a:t>
            </a:r>
            <a:r>
              <a:rPr lang="en-US" altLang="zh-CN" sz="2800" dirty="0">
                <a:ea typeface="华文新魏" panose="02010800040101010101" pitchFamily="2" charset="-122"/>
              </a:rPr>
              <a:t>)</a:t>
            </a:r>
            <a:r>
              <a:rPr lang="zh-CN" altLang="en-US" sz="2800" dirty="0">
                <a:ea typeface="华文新魏" panose="02010800040101010101" pitchFamily="2" charset="-122"/>
              </a:rPr>
              <a:t>计算？</a:t>
            </a:r>
            <a:endParaRPr lang="en-US" altLang="zh-CN" sz="2800" dirty="0">
              <a:ea typeface="华文新魏" panose="02010800040101010101" pitchFamily="2" charset="-122"/>
            </a:endParaRPr>
          </a:p>
          <a:p>
            <a:pPr marL="717550" lvl="1" indent="-358775" eaLnBrk="1" hangingPunct="1">
              <a:lnSpc>
                <a:spcPct val="125000"/>
              </a:lnSpc>
              <a:buClr>
                <a:srgbClr val="F79646"/>
              </a:buClr>
            </a:pPr>
            <a:r>
              <a:rPr lang="zh-CN" altLang="en-US" sz="2400" dirty="0">
                <a:ea typeface="华文新魏" panose="02010800040101010101" pitchFamily="2" charset="-122"/>
              </a:rPr>
              <a:t>机器能思考吗？</a:t>
            </a:r>
            <a:endParaRPr lang="en-US" altLang="zh-CN" sz="2400" dirty="0">
              <a:ea typeface="华文新魏" panose="02010800040101010101" pitchFamily="2" charset="-122"/>
            </a:endParaRPr>
          </a:p>
          <a:p>
            <a:pPr marL="717550" lvl="1" indent="-358775" eaLnBrk="1" hangingPunct="1">
              <a:lnSpc>
                <a:spcPct val="125000"/>
              </a:lnSpc>
              <a:buClr>
                <a:srgbClr val="F79646"/>
              </a:buClr>
            </a:pPr>
            <a:r>
              <a:rPr lang="zh-CN" altLang="en-US" sz="2400" dirty="0">
                <a:ea typeface="华文新魏" panose="02010800040101010101" pitchFamily="2" charset="-122"/>
              </a:rPr>
              <a:t>计算机怎样才能开启思维？</a:t>
            </a:r>
          </a:p>
        </p:txBody>
      </p:sp>
      <p:sp>
        <p:nvSpPr>
          <p:cNvPr id="6" name="内容占位符 2"/>
          <p:cNvSpPr txBox="1">
            <a:spLocks noChangeArrowheads="1"/>
          </p:cNvSpPr>
          <p:nvPr/>
        </p:nvSpPr>
        <p:spPr bwMode="auto">
          <a:xfrm>
            <a:off x="228442" y="2636912"/>
            <a:ext cx="8358187" cy="395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61950" indent="-361950">
              <a:defRPr>
                <a:solidFill>
                  <a:schemeClr val="tx1"/>
                </a:solidFill>
                <a:latin typeface="Arial" panose="020B0604020202020204" pitchFamily="34" charset="0"/>
                <a:ea typeface="宋体" panose="02010600030101010101" pitchFamily="2" charset="-122"/>
              </a:defRPr>
            </a:lvl1pPr>
            <a:lvl2pPr marL="717550" indent="-358775">
              <a:defRPr>
                <a:solidFill>
                  <a:schemeClr val="tx1"/>
                </a:solidFill>
                <a:latin typeface="Arial" panose="020B0604020202020204" pitchFamily="34" charset="0"/>
                <a:ea typeface="宋体" panose="02010600030101010101" pitchFamily="2" charset="-122"/>
              </a:defRPr>
            </a:lvl2pPr>
            <a:lvl3pPr marL="809625" indent="-179388">
              <a:defRPr>
                <a:solidFill>
                  <a:schemeClr val="tx1"/>
                </a:solidFill>
                <a:latin typeface="Arial" panose="020B0604020202020204" pitchFamily="34" charset="0"/>
                <a:ea typeface="宋体" panose="02010600030101010101" pitchFamily="2" charset="-122"/>
              </a:defRPr>
            </a:lvl3pPr>
            <a:lvl4pPr marL="2208213" indent="-228600">
              <a:defRPr>
                <a:solidFill>
                  <a:schemeClr val="tx1"/>
                </a:solidFill>
                <a:latin typeface="Arial" panose="020B0604020202020204" pitchFamily="34" charset="0"/>
                <a:ea typeface="宋体" panose="02010600030101010101" pitchFamily="2" charset="-122"/>
              </a:defRPr>
            </a:lvl4pPr>
            <a:lvl5pPr marL="2616200" indent="-228600">
              <a:defRPr>
                <a:solidFill>
                  <a:schemeClr val="tx1"/>
                </a:solidFill>
                <a:latin typeface="Arial" panose="020B0604020202020204" pitchFamily="34" charset="0"/>
                <a:ea typeface="宋体" panose="02010600030101010101" pitchFamily="2" charset="-122"/>
              </a:defRPr>
            </a:lvl5pPr>
            <a:lvl6pPr marL="30734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30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987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445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buClr>
                <a:srgbClr val="C00000"/>
              </a:buClr>
              <a:buFont typeface="Wingdings" panose="05000000000000000000" pitchFamily="2" charset="2"/>
              <a:buChar char="n"/>
            </a:pPr>
            <a:r>
              <a:rPr lang="en-US" altLang="zh-CN" sz="2800" b="1" dirty="0">
                <a:latin typeface="微软雅黑" panose="020B0503020204020204" pitchFamily="34" charset="-122"/>
                <a:ea typeface="华文新魏" panose="02010800040101010101" pitchFamily="2" charset="-122"/>
              </a:rPr>
              <a:t>1936</a:t>
            </a:r>
            <a:r>
              <a:rPr lang="zh-CN" altLang="en-US" sz="2800" b="1" dirty="0">
                <a:latin typeface="微软雅黑" panose="020B0503020204020204" pitchFamily="34" charset="-122"/>
                <a:ea typeface="华文新魏" panose="02010800040101010101" pitchFamily="2" charset="-122"/>
              </a:rPr>
              <a:t>年，英国科学家阿兰</a:t>
            </a:r>
            <a:r>
              <a:rPr lang="zh-CN" altLang="zh-CN" sz="2800" b="1" dirty="0">
                <a:latin typeface="微软雅黑" panose="020B0503020204020204" pitchFamily="34" charset="-122"/>
                <a:ea typeface="华文新魏" panose="02010800040101010101" pitchFamily="2" charset="-122"/>
                <a:sym typeface="Times New Roman" panose="02020603050405020304" pitchFamily="18" charset="0"/>
              </a:rPr>
              <a:t>•</a:t>
            </a:r>
            <a:r>
              <a:rPr lang="zh-CN" altLang="en-US" sz="2800" b="1" dirty="0">
                <a:latin typeface="微软雅黑" panose="020B0503020204020204" pitchFamily="34" charset="-122"/>
                <a:ea typeface="华文新魏" panose="02010800040101010101" pitchFamily="2" charset="-122"/>
              </a:rPr>
              <a:t>图灵发表了《论可计算数及其在判定问题上的应用</a:t>
            </a:r>
            <a:r>
              <a:rPr lang="en-US" altLang="zh-CN" sz="2800" b="1" dirty="0">
                <a:latin typeface="微软雅黑" panose="020B0503020204020204" pitchFamily="34" charset="-122"/>
                <a:ea typeface="华文新魏" panose="02010800040101010101" pitchFamily="2" charset="-122"/>
              </a:rPr>
              <a:t>》</a:t>
            </a:r>
            <a:r>
              <a:rPr lang="zh-CN" altLang="en-US" sz="2800" b="1" dirty="0">
                <a:latin typeface="微软雅黑" panose="020B0503020204020204" pitchFamily="34" charset="-122"/>
                <a:ea typeface="华文新魏" panose="02010800040101010101" pitchFamily="2" charset="-122"/>
              </a:rPr>
              <a:t>的论文，提出了图灵机模型</a:t>
            </a:r>
            <a:endParaRPr lang="en-US" altLang="zh-CN" sz="2800" b="1" dirty="0">
              <a:latin typeface="微软雅黑" panose="020B0503020204020204" pitchFamily="34" charset="-122"/>
              <a:ea typeface="华文新魏" panose="02010800040101010101" pitchFamily="2" charset="-122"/>
            </a:endParaRPr>
          </a:p>
          <a:p>
            <a:pPr lvl="1" eaLnBrk="1" hangingPunct="1">
              <a:lnSpc>
                <a:spcPct val="125000"/>
              </a:lnSpc>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图灵机模型是思想实验，定义了理想中的机器</a:t>
            </a:r>
            <a:endParaRPr lang="en-US" altLang="zh-CN" sz="2400" b="1" dirty="0">
              <a:latin typeface="微软雅黑" panose="020B0503020204020204" pitchFamily="34" charset="-122"/>
              <a:ea typeface="华文新魏" panose="02010800040101010101" pitchFamily="2" charset="-122"/>
            </a:endParaRPr>
          </a:p>
          <a:p>
            <a:pPr lvl="1" eaLnBrk="1" hangingPunct="1">
              <a:lnSpc>
                <a:spcPct val="125000"/>
              </a:lnSpc>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将计算定义为机械的过程</a:t>
            </a:r>
            <a:r>
              <a:rPr lang="en-US" altLang="zh-CN" sz="2400" b="1" dirty="0">
                <a:latin typeface="微软雅黑" panose="020B0503020204020204" pitchFamily="34" charset="-122"/>
                <a:ea typeface="华文新魏" panose="02010800040101010101" pitchFamily="2" charset="-122"/>
              </a:rPr>
              <a:t>(</a:t>
            </a:r>
            <a:r>
              <a:rPr lang="zh-CN" altLang="en-US" sz="2400" b="1" dirty="0">
                <a:latin typeface="微软雅黑" panose="020B0503020204020204" pitchFamily="34" charset="-122"/>
                <a:ea typeface="华文新魏" panose="02010800040101010101" pitchFamily="2" charset="-122"/>
              </a:rPr>
              <a:t>算法</a:t>
            </a:r>
            <a:r>
              <a:rPr lang="en-US" altLang="zh-CN" sz="2400" b="1" dirty="0">
                <a:latin typeface="微软雅黑" panose="020B0503020204020204" pitchFamily="34" charset="-122"/>
                <a:ea typeface="华文新魏" panose="02010800040101010101" pitchFamily="2" charset="-122"/>
              </a:rPr>
              <a:t>)</a:t>
            </a:r>
            <a:endParaRPr lang="zh-CN" altLang="en-US" sz="2400" b="1" dirty="0">
              <a:latin typeface="微软雅黑" panose="020B0503020204020204" pitchFamily="34" charset="-122"/>
              <a:ea typeface="华文新魏" panose="02010800040101010101" pitchFamily="2" charset="-122"/>
            </a:endParaRPr>
          </a:p>
          <a:p>
            <a:pPr lvl="1" eaLnBrk="1" hangingPunct="1">
              <a:lnSpc>
                <a:spcPct val="125000"/>
              </a:lnSpc>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图灵被誉为“计算机科学之父”</a:t>
            </a:r>
            <a:endParaRPr lang="en-US" altLang="zh-CN" sz="2400" b="1" dirty="0">
              <a:latin typeface="微软雅黑" panose="020B0503020204020204" pitchFamily="34" charset="-122"/>
              <a:ea typeface="华文新魏" panose="02010800040101010101" pitchFamily="2" charset="-122"/>
            </a:endParaRPr>
          </a:p>
          <a:p>
            <a:pPr lvl="1" eaLnBrk="1" hangingPunct="1">
              <a:lnSpc>
                <a:spcPct val="125000"/>
              </a:lnSpc>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回答：计算的通用性</a:t>
            </a:r>
            <a:r>
              <a:rPr lang="en-US" altLang="zh-CN" sz="2400" b="1" dirty="0">
                <a:latin typeface="微软雅黑" panose="020B0503020204020204" pitchFamily="34" charset="-122"/>
                <a:ea typeface="华文新魏" panose="02010800040101010101" pitchFamily="2" charset="-122"/>
              </a:rPr>
              <a:t>——</a:t>
            </a:r>
            <a:r>
              <a:rPr lang="zh-CN" altLang="en-US" sz="2400" b="1" dirty="0">
                <a:latin typeface="微软雅黑" panose="020B0503020204020204" pitchFamily="34" charset="-122"/>
                <a:ea typeface="华文新魏" panose="02010800040101010101" pitchFamily="2" charset="-122"/>
              </a:rPr>
              <a:t>理论上</a:t>
            </a:r>
          </a:p>
        </p:txBody>
      </p:sp>
      <p:pic>
        <p:nvPicPr>
          <p:cNvPr id="8" name="图片 7">
            <a:extLst>
              <a:ext uri="{FF2B5EF4-FFF2-40B4-BE49-F238E27FC236}">
                <a16:creationId xmlns:a16="http://schemas.microsoft.com/office/drawing/2014/main" id="{662920C7-F993-4E21-840A-A2D2F7260FE9}"/>
              </a:ext>
            </a:extLst>
          </p:cNvPr>
          <p:cNvPicPr>
            <a:picLocks noChangeAspect="1"/>
          </p:cNvPicPr>
          <p:nvPr/>
        </p:nvPicPr>
        <p:blipFill>
          <a:blip r:embed="rId4"/>
          <a:srcRect/>
          <a:stretch>
            <a:fillRect/>
          </a:stretch>
        </p:blipFill>
        <p:spPr bwMode="auto">
          <a:xfrm>
            <a:off x="7020272" y="830165"/>
            <a:ext cx="1214438" cy="15017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矩形 3"/>
          <p:cNvSpPr>
            <a:spLocks noChangeArrowheads="1"/>
          </p:cNvSpPr>
          <p:nvPr/>
        </p:nvSpPr>
        <p:spPr bwMode="auto">
          <a:xfrm>
            <a:off x="6948835" y="2325590"/>
            <a:ext cx="1339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CC"/>
                </a:solidFill>
                <a:latin typeface="华文新魏" panose="02010800040101010101" pitchFamily="2" charset="-122"/>
                <a:ea typeface="华文新魏" panose="02010800040101010101" pitchFamily="2" charset="-122"/>
              </a:rPr>
              <a:t>阿兰</a:t>
            </a:r>
            <a:r>
              <a:rPr lang="zh-CN" altLang="zh-CN" sz="2000" b="1">
                <a:solidFill>
                  <a:srgbClr val="0000CC"/>
                </a:solidFill>
                <a:latin typeface="华文新魏" panose="02010800040101010101" pitchFamily="2" charset="-122"/>
                <a:ea typeface="华文新魏" panose="02010800040101010101" pitchFamily="2" charset="-122"/>
                <a:sym typeface="Times New Roman" panose="02020603050405020304" pitchFamily="18" charset="0"/>
              </a:rPr>
              <a:t>•</a:t>
            </a:r>
            <a:r>
              <a:rPr lang="zh-CN" altLang="en-US" sz="2000" b="1">
                <a:solidFill>
                  <a:srgbClr val="0000CC"/>
                </a:solidFill>
                <a:latin typeface="华文新魏" panose="02010800040101010101" pitchFamily="2" charset="-122"/>
                <a:ea typeface="华文新魏" panose="02010800040101010101" pitchFamily="2" charset="-122"/>
              </a:rPr>
              <a:t>图灵</a:t>
            </a:r>
            <a:endParaRPr lang="zh-CN" altLang="en-US" sz="2000">
              <a:solidFill>
                <a:srgbClr val="0000CC"/>
              </a:solidFill>
              <a:latin typeface="华文新魏" panose="02010800040101010101" pitchFamily="2" charset="-122"/>
              <a:ea typeface="华文新魏" panose="020108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nodeType="afterEffect">
                                  <p:stCondLst>
                                    <p:cond delay="0"/>
                                  </p:stCondLst>
                                  <p:childTnLst>
                                    <p:set>
                                      <p:cBhvr>
                                        <p:cTn id="9" dur="1" fill="hold">
                                          <p:stCondLst>
                                            <p:cond delay="0"/>
                                          </p:stCondLst>
                                        </p:cTn>
                                        <p:tgtEl>
                                          <p:spTgt spid="18440"/>
                                        </p:tgtEl>
                                        <p:attrNameLst>
                                          <p:attrName>style.visibility</p:attrName>
                                        </p:attrNameLst>
                                      </p:cBhvr>
                                      <p:to>
                                        <p:strVal val="visible"/>
                                      </p:to>
                                    </p:set>
                                    <p:animEffect transition="in" filter="blinds(horizontal)">
                                      <p:cBhvr>
                                        <p:cTn id="10" dur="500"/>
                                        <p:tgtEl>
                                          <p:spTgt spid="18440"/>
                                        </p:tgtEl>
                                      </p:cBhvr>
                                    </p:animEffect>
                                  </p:childTnLst>
                                </p:cTn>
                              </p:par>
                            </p:childTnLst>
                          </p:cTn>
                        </p:par>
                        <p:par>
                          <p:cTn id="11" fill="hold" nodeType="afterGroup">
                            <p:stCondLst>
                              <p:cond delay="500"/>
                            </p:stCondLst>
                            <p:childTnLst>
                              <p:par>
                                <p:cTn id="12" presetID="3"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childTnLst>
                          </p:cTn>
                        </p:par>
                        <p:par>
                          <p:cTn id="15" fill="hold" nodeType="afterGroup">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22534"/>
                                        </p:tgtEl>
                                        <p:attrNameLst>
                                          <p:attrName>style.visibility</p:attrName>
                                        </p:attrNameLst>
                                      </p:cBhvr>
                                      <p:to>
                                        <p:strVal val="visible"/>
                                      </p:to>
                                    </p:set>
                                    <p:animEffect transition="in" filter="blinds(horizontal)">
                                      <p:cBhvr>
                                        <p:cTn id="18"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5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bwMode="auto">
          <a:xfrm>
            <a:off x="507349" y="0"/>
            <a:ext cx="5210175" cy="5655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计算模型 </a:t>
            </a:r>
          </a:p>
        </p:txBody>
      </p:sp>
      <p:sp>
        <p:nvSpPr>
          <p:cNvPr id="35843" name="内容占位符 2"/>
          <p:cNvSpPr>
            <a:spLocks noGrp="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spcBef>
                <a:spcPct val="0"/>
              </a:spcBef>
              <a:buSzTx/>
            </a:pPr>
            <a:r>
              <a:rPr lang="zh-CN" altLang="en-US" sz="2100" dirty="0">
                <a:latin typeface="华文新魏" panose="02010800040101010101" pitchFamily="2" charset="-122"/>
                <a:ea typeface="华文新魏" panose="02010800040101010101" pitchFamily="2" charset="-122"/>
              </a:rPr>
              <a:t>计算</a:t>
            </a:r>
            <a:r>
              <a:rPr lang="en-US" altLang="zh-CN" sz="2100" i="1" dirty="0">
                <a:latin typeface="Times New Roman" panose="02020603050405020304" pitchFamily="18" charset="0"/>
                <a:ea typeface="华文新魏" panose="02010800040101010101" pitchFamily="2" charset="-122"/>
                <a:cs typeface="Times New Roman" panose="02020603050405020304" pitchFamily="18" charset="0"/>
              </a:rPr>
              <a:t>f</a:t>
            </a:r>
            <a:r>
              <a:rPr lang="en-US" altLang="zh-CN" sz="21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100" i="1" dirty="0">
                <a:latin typeface="Times New Roman" panose="02020603050405020304" pitchFamily="18" charset="0"/>
                <a:ea typeface="华文新魏" panose="02010800040101010101" pitchFamily="2" charset="-122"/>
                <a:cs typeface="Times New Roman" panose="02020603050405020304" pitchFamily="18" charset="0"/>
              </a:rPr>
              <a:t>x</a:t>
            </a:r>
            <a:r>
              <a:rPr lang="en-US" altLang="zh-CN" sz="2100" dirty="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100" i="1" baseline="30000" dirty="0">
                <a:latin typeface="Times New Roman" panose="02020603050405020304" pitchFamily="18" charset="0"/>
                <a:ea typeface="华文新魏" panose="02010800040101010101" pitchFamily="2" charset="-122"/>
                <a:cs typeface="Times New Roman" panose="02020603050405020304" pitchFamily="18" charset="0"/>
              </a:rPr>
              <a:t>x</a:t>
            </a:r>
            <a:r>
              <a:rPr lang="zh-CN" altLang="en-US" sz="2100" dirty="0">
                <a:latin typeface="华文新魏" panose="02010800040101010101" pitchFamily="2" charset="-122"/>
                <a:ea typeface="华文新魏" panose="02010800040101010101" pitchFamily="2" charset="-122"/>
              </a:rPr>
              <a:t>的图灵机程序如下</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9080"/>
            <a:ext cx="914400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03263"/>
            <a:ext cx="5176837"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5699125" y="1726629"/>
            <a:ext cx="329565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2000" dirty="0">
                <a:latin typeface="华文新魏" panose="02010800040101010101" pitchFamily="2" charset="-122"/>
                <a:ea typeface="华文新魏" panose="02010800040101010101" pitchFamily="2" charset="-122"/>
              </a:rPr>
              <a:t>解决了如何自动地实现状态变化的方法</a:t>
            </a:r>
            <a:endParaRPr lang="en-US" altLang="zh-CN" sz="2000" dirty="0">
              <a:latin typeface="华文新魏" panose="02010800040101010101" pitchFamily="2" charset="-122"/>
              <a:ea typeface="华文新魏" panose="02010800040101010101" pitchFamily="2" charset="-122"/>
            </a:endParaRPr>
          </a:p>
          <a:p>
            <a:pPr>
              <a:buFont typeface="Arial" panose="020B0604020202020204" pitchFamily="34" charset="0"/>
              <a:buChar char="•"/>
            </a:pPr>
            <a:r>
              <a:rPr lang="zh-CN" altLang="en-US" sz="2000" dirty="0">
                <a:latin typeface="华文新魏" panose="02010800040101010101" pitchFamily="2" charset="-122"/>
                <a:ea typeface="华文新魏" panose="02010800040101010101" pitchFamily="2" charset="-122"/>
              </a:rPr>
              <a:t>图灵的指令系统单一不够完善，没能将指令存储起来重复使用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bwMode="auto">
          <a:xfrm>
            <a:off x="-36512" y="764704"/>
            <a:ext cx="7853085" cy="5040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lvl="1" indent="-361950" eaLnBrk="1" hangingPunct="1">
              <a:lnSpc>
                <a:spcPct val="125000"/>
              </a:lnSpc>
              <a:buClr>
                <a:srgbClr val="C00000"/>
              </a:buClr>
              <a:buFont typeface="Wingdings" panose="05000000000000000000" pitchFamily="2" charset="2"/>
              <a:buChar char="n"/>
            </a:pPr>
            <a:r>
              <a:rPr lang="zh-CN" altLang="en-US" sz="2800" dirty="0">
                <a:ea typeface="华文新魏" panose="02010800040101010101" pitchFamily="2" charset="-122"/>
              </a:rPr>
              <a:t>什么是</a:t>
            </a:r>
            <a:r>
              <a:rPr lang="en-US" altLang="zh-CN" sz="2800" dirty="0">
                <a:ea typeface="华文新魏" panose="02010800040101010101" pitchFamily="2" charset="-122"/>
              </a:rPr>
              <a:t>(</a:t>
            </a:r>
            <a:r>
              <a:rPr lang="zh-CN" altLang="en-US" sz="2800" dirty="0">
                <a:ea typeface="华文新魏" panose="02010800040101010101" pitchFamily="2" charset="-122"/>
              </a:rPr>
              <a:t>通用</a:t>
            </a:r>
            <a:r>
              <a:rPr lang="en-US" altLang="zh-CN" sz="2800" dirty="0">
                <a:ea typeface="华文新魏" panose="02010800040101010101" pitchFamily="2" charset="-122"/>
              </a:rPr>
              <a:t>)</a:t>
            </a:r>
            <a:r>
              <a:rPr lang="zh-CN" altLang="en-US" sz="2800" dirty="0">
                <a:ea typeface="华文新魏" panose="02010800040101010101" pitchFamily="2" charset="-122"/>
              </a:rPr>
              <a:t>计算装置模型？</a:t>
            </a:r>
            <a:endParaRPr lang="en-US" altLang="zh-CN" sz="2800" dirty="0">
              <a:ea typeface="华文新魏" panose="02010800040101010101" pitchFamily="2" charset="-122"/>
            </a:endParaRPr>
          </a:p>
          <a:p>
            <a:pPr marL="717550" lvl="1" indent="-358775" eaLnBrk="1" hangingPunct="1">
              <a:lnSpc>
                <a:spcPct val="125000"/>
              </a:lnSpc>
              <a:buClr>
                <a:srgbClr val="F79646"/>
              </a:buClr>
              <a:buSzTx/>
            </a:pPr>
            <a:r>
              <a:rPr lang="zh-CN" altLang="en-US" sz="2400" dirty="0">
                <a:ea typeface="华文新魏" panose="02010800040101010101" pitchFamily="2" charset="-122"/>
              </a:rPr>
              <a:t>计算机怎样才能实现复制？</a:t>
            </a:r>
            <a:endParaRPr lang="en-US" altLang="zh-CN" sz="2400" dirty="0">
              <a:ea typeface="华文新魏" panose="02010800040101010101" pitchFamily="2" charset="-122"/>
            </a:endParaRPr>
          </a:p>
          <a:p>
            <a:pPr marL="361950" indent="-361950" eaLnBrk="1" hangingPunct="1">
              <a:lnSpc>
                <a:spcPct val="125000"/>
              </a:lnSpc>
              <a:buSzTx/>
            </a:pPr>
            <a:r>
              <a:rPr lang="zh-CN" altLang="zh-CN" sz="2800" dirty="0">
                <a:ea typeface="华文新魏" panose="02010800040101010101" pitchFamily="2" charset="-122"/>
              </a:rPr>
              <a:t>1945年，</a:t>
            </a:r>
            <a:r>
              <a:rPr lang="zh-CN" altLang="en-US" sz="2800" dirty="0">
                <a:ea typeface="华文新魏" panose="02010800040101010101" pitchFamily="2" charset="-122"/>
              </a:rPr>
              <a:t>美籍的匈牙利科学家</a:t>
            </a:r>
            <a:r>
              <a:rPr lang="zh-CN" altLang="zh-CN" sz="2800" dirty="0">
                <a:ea typeface="华文新魏" panose="02010800040101010101" pitchFamily="2" charset="-122"/>
              </a:rPr>
              <a:t>冯</a:t>
            </a:r>
            <a:r>
              <a:rPr lang="zh-CN" altLang="zh-CN" sz="2800" dirty="0">
                <a:ea typeface="华文新魏" panose="02010800040101010101" pitchFamily="2" charset="-122"/>
                <a:sym typeface="Times New Roman" panose="02020603050405020304" pitchFamily="18" charset="0"/>
              </a:rPr>
              <a:t>•</a:t>
            </a:r>
            <a:r>
              <a:rPr lang="zh-CN" altLang="zh-CN" sz="2800" dirty="0">
                <a:ea typeface="华文新魏" panose="02010800040101010101" pitchFamily="2" charset="-122"/>
              </a:rPr>
              <a:t>诺伊曼</a:t>
            </a:r>
            <a:r>
              <a:rPr lang="zh-CN" altLang="en-US" sz="2800" dirty="0">
                <a:ea typeface="华文新魏" panose="02010800040101010101" pitchFamily="2" charset="-122"/>
              </a:rPr>
              <a:t>发表了</a:t>
            </a:r>
            <a:r>
              <a:rPr lang="en-US" altLang="zh-CN" sz="2800" dirty="0">
                <a:ea typeface="华文新魏" panose="02010800040101010101" pitchFamily="2" charset="-122"/>
              </a:rPr>
              <a:t>《First Draft of a Report on the EDVAC》</a:t>
            </a:r>
            <a:r>
              <a:rPr lang="zh-CN" altLang="en-US" sz="2800" dirty="0">
                <a:ea typeface="华文新魏" panose="02010800040101010101" pitchFamily="2" charset="-122"/>
              </a:rPr>
              <a:t>的技术报告，提出了计算装置的体系结构模型</a:t>
            </a:r>
            <a:endParaRPr lang="en-US" altLang="zh-CN" sz="2800" dirty="0">
              <a:ea typeface="华文新魏" panose="02010800040101010101" pitchFamily="2" charset="-122"/>
            </a:endParaRPr>
          </a:p>
          <a:p>
            <a:pPr marL="717550" lvl="1" indent="-358775" eaLnBrk="1" hangingPunct="1">
              <a:lnSpc>
                <a:spcPct val="125000"/>
              </a:lnSpc>
              <a:buClr>
                <a:srgbClr val="F79646"/>
              </a:buClr>
            </a:pPr>
            <a:r>
              <a:rPr lang="zh-CN" altLang="en-US" sz="2400" dirty="0">
                <a:ea typeface="华文新魏" panose="02010800040101010101" pitchFamily="2" charset="-122"/>
              </a:rPr>
              <a:t>存储程序原理</a:t>
            </a:r>
            <a:endParaRPr lang="en-US" altLang="zh-CN" sz="2400" dirty="0">
              <a:ea typeface="华文新魏" panose="02010800040101010101" pitchFamily="2" charset="-122"/>
            </a:endParaRPr>
          </a:p>
          <a:p>
            <a:pPr marL="717550" lvl="1" indent="-358775" eaLnBrk="1" hangingPunct="1">
              <a:lnSpc>
                <a:spcPct val="125000"/>
              </a:lnSpc>
              <a:buClr>
                <a:srgbClr val="F79646"/>
              </a:buClr>
            </a:pPr>
            <a:r>
              <a:rPr lang="zh-CN" altLang="en-US" sz="2400" dirty="0">
                <a:ea typeface="华文新魏" panose="02010800040101010101" pitchFamily="2" charset="-122"/>
              </a:rPr>
              <a:t>“冯</a:t>
            </a:r>
            <a:r>
              <a:rPr lang="en-US" altLang="zh-CN" sz="2400" dirty="0">
                <a:ea typeface="华文新魏" panose="02010800040101010101" pitchFamily="2" charset="-122"/>
              </a:rPr>
              <a:t>•</a:t>
            </a:r>
            <a:r>
              <a:rPr lang="zh-CN" altLang="en-US" sz="2400" dirty="0">
                <a:ea typeface="华文新魏" panose="02010800040101010101" pitchFamily="2" charset="-122"/>
              </a:rPr>
              <a:t>诺伊曼”体系结构</a:t>
            </a:r>
            <a:endParaRPr lang="en-US" altLang="zh-CN" sz="2400" dirty="0">
              <a:ea typeface="华文新魏" panose="02010800040101010101" pitchFamily="2" charset="-122"/>
            </a:endParaRPr>
          </a:p>
        </p:txBody>
      </p:sp>
      <p:pic>
        <p:nvPicPr>
          <p:cNvPr id="23556" name="Picture 15" descr="冯诺依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395" y="980976"/>
            <a:ext cx="13176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6"/>
          <p:cNvSpPr txBox="1">
            <a:spLocks noChangeArrowheads="1"/>
          </p:cNvSpPr>
          <p:nvPr/>
        </p:nvSpPr>
        <p:spPr bwMode="auto">
          <a:xfrm>
            <a:off x="7676370" y="2770088"/>
            <a:ext cx="148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CC"/>
                </a:solidFill>
                <a:latin typeface="华文新魏" panose="02010800040101010101" pitchFamily="2" charset="-122"/>
                <a:ea typeface="华文新魏" panose="02010800040101010101" pitchFamily="2" charset="-122"/>
              </a:rPr>
              <a:t>冯</a:t>
            </a:r>
            <a:r>
              <a:rPr lang="en-US" altLang="zh-CN" sz="2000" b="1">
                <a:solidFill>
                  <a:srgbClr val="0000CC"/>
                </a:solidFill>
                <a:latin typeface="华文新魏" panose="02010800040101010101" pitchFamily="2" charset="-122"/>
                <a:ea typeface="华文新魏" panose="02010800040101010101" pitchFamily="2" charset="-122"/>
              </a:rPr>
              <a:t>·</a:t>
            </a:r>
            <a:r>
              <a:rPr lang="zh-CN" altLang="en-US" sz="2000" b="1">
                <a:solidFill>
                  <a:srgbClr val="0000CC"/>
                </a:solidFill>
                <a:latin typeface="华文新魏" panose="02010800040101010101" pitchFamily="2" charset="-122"/>
                <a:ea typeface="华文新魏" panose="02010800040101010101" pitchFamily="2" charset="-122"/>
              </a:rPr>
              <a:t>诺依曼</a:t>
            </a:r>
          </a:p>
        </p:txBody>
      </p:sp>
      <p:sp>
        <p:nvSpPr>
          <p:cNvPr id="37893" name="标题 1"/>
          <p:cNvSpPr>
            <a:spLocks noGrp="1"/>
          </p:cNvSpPr>
          <p:nvPr>
            <p:ph type="title"/>
          </p:nvPr>
        </p:nvSpPr>
        <p:spPr bwMode="auto">
          <a:xfrm>
            <a:off x="485775" y="74613"/>
            <a:ext cx="8229600" cy="495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计算装置结构模型 </a:t>
            </a:r>
          </a:p>
        </p:txBody>
      </p:sp>
      <p:pic>
        <p:nvPicPr>
          <p:cNvPr id="23559" name="Picture 7">
            <a:extLst>
              <a:ext uri="{FF2B5EF4-FFF2-40B4-BE49-F238E27FC236}">
                <a16:creationId xmlns:a16="http://schemas.microsoft.com/office/drawing/2014/main" id="{3F12A0F6-DADA-464B-8278-9D935E0B4BB8}"/>
              </a:ext>
            </a:extLst>
          </p:cNvPr>
          <p:cNvPicPr>
            <a:picLocks noChangeAspect="1" noChangeArrowheads="1"/>
          </p:cNvPicPr>
          <p:nvPr/>
        </p:nvPicPr>
        <p:blipFill>
          <a:blip r:embed="rId4"/>
          <a:srcRect/>
          <a:stretch>
            <a:fillRect/>
          </a:stretch>
        </p:blipFill>
        <p:spPr bwMode="auto">
          <a:xfrm>
            <a:off x="4572000" y="3903934"/>
            <a:ext cx="4391025" cy="2543175"/>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23556"/>
                                        </p:tgtEl>
                                        <p:attrNameLst>
                                          <p:attrName>style.visibility</p:attrName>
                                        </p:attrNameLst>
                                      </p:cBhvr>
                                      <p:to>
                                        <p:strVal val="visible"/>
                                      </p:to>
                                    </p:set>
                                    <p:animEffect transition="in" filter="blinds(horizontal)">
                                      <p:cBhvr>
                                        <p:cTn id="17" dur="500"/>
                                        <p:tgtEl>
                                          <p:spTgt spid="2355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linds(horizontal)">
                                      <p:cBhvr>
                                        <p:cTn id="25"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noChangeArrowheads="1"/>
          </p:cNvSpPr>
          <p:nvPr>
            <p:ph idx="1"/>
          </p:nvPr>
        </p:nvSpPr>
        <p:spPr bwMode="auto">
          <a:xfrm>
            <a:off x="579438" y="765175"/>
            <a:ext cx="836295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dirty="0">
                <a:ea typeface="华文新魏" panose="02010800040101010101" pitchFamily="2" charset="-122"/>
              </a:rPr>
              <a:t>计算模型：电子计算机的理论基础</a:t>
            </a:r>
            <a:endParaRPr lang="en-US" altLang="zh-CN" dirty="0">
              <a:ea typeface="华文新魏" panose="02010800040101010101" pitchFamily="2" charset="-122"/>
            </a:endParaRPr>
          </a:p>
          <a:p>
            <a:pPr marL="361950" indent="-361950">
              <a:lnSpc>
                <a:spcPct val="120000"/>
              </a:lnSpc>
              <a:buSzTx/>
            </a:pPr>
            <a:r>
              <a:rPr lang="zh-CN" altLang="en-US" dirty="0">
                <a:solidFill>
                  <a:srgbClr val="FF0000"/>
                </a:solidFill>
                <a:ea typeface="华文新魏" panose="02010800040101010101" pitchFamily="2" charset="-122"/>
              </a:rPr>
              <a:t>物理器件：电子计算机的物质基础</a:t>
            </a:r>
            <a:endParaRPr lang="en-US" altLang="zh-CN" dirty="0">
              <a:solidFill>
                <a:srgbClr val="FF0000"/>
              </a:solidFill>
              <a:ea typeface="华文新魏" panose="02010800040101010101" pitchFamily="2" charset="-122"/>
            </a:endParaRPr>
          </a:p>
          <a:p>
            <a:pPr marL="361950" indent="-361950">
              <a:lnSpc>
                <a:spcPct val="120000"/>
              </a:lnSpc>
              <a:buSzTx/>
            </a:pPr>
            <a:r>
              <a:rPr lang="zh-CN" altLang="en-US" dirty="0">
                <a:ea typeface="华文新魏" panose="02010800040101010101" pitchFamily="2" charset="-122"/>
              </a:rPr>
              <a:t>大规模集成：电子计算机的工业基础</a:t>
            </a:r>
            <a:endParaRPr lang="en-US" altLang="zh-CN" dirty="0">
              <a:ea typeface="华文新魏" panose="02010800040101010101" pitchFamily="2" charset="-122"/>
            </a:endParaRPr>
          </a:p>
          <a:p>
            <a:pPr marL="361950" indent="-361950">
              <a:lnSpc>
                <a:spcPct val="120000"/>
              </a:lnSpc>
              <a:buSzTx/>
            </a:pPr>
            <a:r>
              <a:rPr lang="zh-CN" altLang="en-US" dirty="0">
                <a:ea typeface="华文新魏" panose="02010800040101010101" pitchFamily="2" charset="-122"/>
              </a:rPr>
              <a:t>存储程序：电子计算机的“通用”基础</a:t>
            </a:r>
            <a:endParaRPr lang="en-US" altLang="zh-CN" dirty="0">
              <a:ea typeface="华文新魏" panose="02010800040101010101" pitchFamily="2" charset="-122"/>
            </a:endParaRPr>
          </a:p>
          <a:p>
            <a:pPr marL="361950" indent="-361950">
              <a:lnSpc>
                <a:spcPct val="120000"/>
              </a:lnSpc>
              <a:buSzTx/>
            </a:pPr>
            <a:r>
              <a:rPr lang="zh-CN" altLang="en-US" dirty="0">
                <a:ea typeface="华文新魏" panose="02010800040101010101" pitchFamily="2" charset="-122"/>
              </a:rPr>
              <a:t>操作系统：电子计算机的“共享”基础</a:t>
            </a:r>
            <a:endParaRPr lang="en-US" altLang="zh-CN" dirty="0">
              <a:ea typeface="华文新魏" panose="02010800040101010101" pitchFamily="2" charset="-122"/>
            </a:endParaRPr>
          </a:p>
          <a:p>
            <a:pPr marL="361950" indent="-361950">
              <a:lnSpc>
                <a:spcPct val="120000"/>
              </a:lnSpc>
              <a:buSzTx/>
            </a:pPr>
            <a:r>
              <a:rPr lang="zh-CN" altLang="en-US" dirty="0">
                <a:ea typeface="华文新魏" panose="02010800040101010101" pitchFamily="2" charset="-122"/>
              </a:rPr>
              <a:t>互联网：电子计算机的“泛在”基础</a:t>
            </a:r>
            <a:endParaRPr lang="en-US" altLang="zh-CN" dirty="0">
              <a:ea typeface="华文新魏" panose="02010800040101010101" pitchFamily="2" charset="-122"/>
            </a:endParaRPr>
          </a:p>
          <a:p>
            <a:pPr marL="361950" indent="-361950">
              <a:lnSpc>
                <a:spcPct val="120000"/>
              </a:lnSpc>
              <a:buSzTx/>
            </a:pPr>
            <a:r>
              <a:rPr lang="zh-CN" altLang="en-US" dirty="0">
                <a:ea typeface="华文新魏" panose="02010800040101010101" pitchFamily="2" charset="-122"/>
              </a:rPr>
              <a:t>多媒体：电子计算机的“交互”基础</a:t>
            </a:r>
          </a:p>
          <a:p>
            <a:pPr marL="361950" indent="-361950">
              <a:lnSpc>
                <a:spcPct val="120000"/>
              </a:lnSpc>
              <a:buSzTx/>
            </a:pPr>
            <a:r>
              <a:rPr lang="zh-CN" altLang="en-US" dirty="0">
                <a:ea typeface="华文新魏" panose="02010800040101010101" pitchFamily="2" charset="-122"/>
              </a:rPr>
              <a:t>人工智能：电子计算机的“智能”基础</a:t>
            </a:r>
          </a:p>
        </p:txBody>
      </p:sp>
      <p:sp>
        <p:nvSpPr>
          <p:cNvPr id="39939" name="标题 1"/>
          <p:cNvSpPr txBox="1">
            <a:spLocks noChangeArrowheads="1"/>
          </p:cNvSpPr>
          <p:nvPr/>
        </p:nvSpPr>
        <p:spPr bwMode="auto">
          <a:xfrm>
            <a:off x="579438" y="0"/>
            <a:ext cx="8229600" cy="57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从技术发展历程看电子计算机</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bwMode="auto">
          <a:xfrm>
            <a:off x="684213" y="-26988"/>
            <a:ext cx="7021512" cy="58578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物理器件</a:t>
            </a:r>
          </a:p>
        </p:txBody>
      </p:sp>
      <p:sp>
        <p:nvSpPr>
          <p:cNvPr id="41987" name="内容占位符 2"/>
          <p:cNvSpPr>
            <a:spLocks noGrp="1"/>
          </p:cNvSpPr>
          <p:nvPr>
            <p:ph idx="1"/>
          </p:nvPr>
        </p:nvSpPr>
        <p:spPr bwMode="auto">
          <a:xfrm>
            <a:off x="119511" y="646447"/>
            <a:ext cx="8904977" cy="508680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lvl="1" indent="-361950" eaLnBrk="1" hangingPunct="1">
              <a:lnSpc>
                <a:spcPct val="125000"/>
              </a:lnSpc>
              <a:buClr>
                <a:srgbClr val="C00000"/>
              </a:buClr>
              <a:buSzTx/>
              <a:buFont typeface="Wingdings" panose="05000000000000000000" pitchFamily="2" charset="2"/>
              <a:buChar char="n"/>
            </a:pPr>
            <a:r>
              <a:rPr lang="en-US" altLang="zh-CN" sz="2800" dirty="0">
                <a:ea typeface="华文新魏" panose="02010800040101010101" pitchFamily="2" charset="-122"/>
              </a:rPr>
              <a:t>1904</a:t>
            </a:r>
            <a:r>
              <a:rPr lang="zh-CN" altLang="en-US" sz="2800" dirty="0">
                <a:ea typeface="华文新魏" panose="02010800040101010101" pitchFamily="2" charset="-122"/>
              </a:rPr>
              <a:t>年，弗莱明</a:t>
            </a:r>
            <a:r>
              <a:rPr lang="en-US" altLang="zh-CN" sz="2800" dirty="0">
                <a:ea typeface="华文新魏" panose="02010800040101010101" pitchFamily="2" charset="-122"/>
              </a:rPr>
              <a:t>(Fleming)</a:t>
            </a:r>
            <a:r>
              <a:rPr lang="zh-CN" altLang="en-US" sz="2800" dirty="0">
                <a:ea typeface="华文新魏" panose="02010800040101010101" pitchFamily="2" charset="-122"/>
              </a:rPr>
              <a:t>发明电子管二极管</a:t>
            </a:r>
            <a:endParaRPr lang="en-US" altLang="zh-CN" sz="2800" dirty="0">
              <a:ea typeface="华文新魏" panose="02010800040101010101" pitchFamily="2" charset="-122"/>
            </a:endParaRPr>
          </a:p>
          <a:p>
            <a:pPr marL="361950" lvl="1" indent="-361950" eaLnBrk="1" hangingPunct="1">
              <a:lnSpc>
                <a:spcPct val="125000"/>
              </a:lnSpc>
              <a:buClr>
                <a:srgbClr val="C00000"/>
              </a:buClr>
              <a:buSzTx/>
              <a:buFont typeface="Wingdings" panose="05000000000000000000" pitchFamily="2" charset="2"/>
              <a:buChar char="n"/>
            </a:pPr>
            <a:r>
              <a:rPr lang="en-US" altLang="zh-CN" sz="2800" dirty="0">
                <a:ea typeface="华文新魏" panose="02010800040101010101" pitchFamily="2" charset="-122"/>
              </a:rPr>
              <a:t>1907</a:t>
            </a:r>
            <a:r>
              <a:rPr lang="zh-CN" altLang="en-US" sz="2800" dirty="0">
                <a:ea typeface="华文新魏" panose="02010800040101010101" pitchFamily="2" charset="-122"/>
              </a:rPr>
              <a:t>年，德福雷斯特</a:t>
            </a:r>
            <a:r>
              <a:rPr lang="en-US" altLang="zh-CN" sz="2800" dirty="0">
                <a:ea typeface="华文新魏" panose="02010800040101010101" pitchFamily="2" charset="-122"/>
              </a:rPr>
              <a:t>(De Forest)</a:t>
            </a:r>
            <a:r>
              <a:rPr lang="zh-CN" altLang="en-US" sz="2800" dirty="0">
                <a:ea typeface="华文新魏" panose="02010800040101010101" pitchFamily="2" charset="-122"/>
              </a:rPr>
              <a:t>发明电子管三极管</a:t>
            </a:r>
            <a:endParaRPr lang="en-US" altLang="zh-CN" sz="2800" dirty="0">
              <a:ea typeface="华文新魏" panose="02010800040101010101" pitchFamily="2" charset="-122"/>
            </a:endParaRPr>
          </a:p>
          <a:p>
            <a:pPr marL="361950" lvl="1" indent="-361950" eaLnBrk="1" hangingPunct="1">
              <a:lnSpc>
                <a:spcPct val="125000"/>
              </a:lnSpc>
              <a:buClr>
                <a:srgbClr val="C00000"/>
              </a:buClr>
              <a:buSzTx/>
              <a:buFont typeface="Wingdings" panose="05000000000000000000" pitchFamily="2" charset="2"/>
              <a:buChar char="n"/>
            </a:pPr>
            <a:r>
              <a:rPr lang="en-US" altLang="zh-CN" sz="2800" dirty="0">
                <a:ea typeface="华文新魏" panose="02010800040101010101" pitchFamily="2" charset="-122"/>
              </a:rPr>
              <a:t>1947</a:t>
            </a:r>
            <a:r>
              <a:rPr lang="zh-CN" altLang="en-US" sz="2800" dirty="0">
                <a:ea typeface="华文新魏" panose="02010800040101010101" pitchFamily="2" charset="-122"/>
              </a:rPr>
              <a:t>年，布莱顿</a:t>
            </a:r>
            <a:r>
              <a:rPr lang="en-US" altLang="zh-CN" sz="2800" dirty="0">
                <a:ea typeface="华文新魏" panose="02010800040101010101" pitchFamily="2" charset="-122"/>
              </a:rPr>
              <a:t>(Brattain)</a:t>
            </a:r>
            <a:r>
              <a:rPr lang="zh-CN" altLang="en-US" sz="2800" dirty="0">
                <a:ea typeface="华文新魏" panose="02010800040101010101" pitchFamily="2" charset="-122"/>
              </a:rPr>
              <a:t>、巴丁</a:t>
            </a:r>
            <a:r>
              <a:rPr lang="en-US" altLang="zh-CN" sz="2800" dirty="0">
                <a:ea typeface="华文新魏" panose="02010800040101010101" pitchFamily="2" charset="-122"/>
              </a:rPr>
              <a:t>(Bardeen)</a:t>
            </a:r>
            <a:r>
              <a:rPr lang="zh-CN" altLang="en-US" sz="2800" dirty="0">
                <a:ea typeface="华文新魏" panose="02010800040101010101" pitchFamily="2" charset="-122"/>
              </a:rPr>
              <a:t>发明点接触晶体管</a:t>
            </a:r>
            <a:endParaRPr lang="en-US" altLang="zh-CN" sz="2800" dirty="0">
              <a:ea typeface="华文新魏" panose="02010800040101010101" pitchFamily="2" charset="-122"/>
            </a:endParaRPr>
          </a:p>
          <a:p>
            <a:pPr marL="361950" lvl="1" indent="-361950" eaLnBrk="1" hangingPunct="1">
              <a:lnSpc>
                <a:spcPct val="125000"/>
              </a:lnSpc>
              <a:buClr>
                <a:srgbClr val="C00000"/>
              </a:buClr>
              <a:buFont typeface="Wingdings" panose="05000000000000000000" pitchFamily="2" charset="2"/>
              <a:buChar char="n"/>
            </a:pPr>
            <a:r>
              <a:rPr lang="en-US" altLang="zh-CN" sz="2800" dirty="0">
                <a:ea typeface="华文新魏" panose="02010800040101010101" pitchFamily="2" charset="-122"/>
              </a:rPr>
              <a:t>1949</a:t>
            </a:r>
            <a:r>
              <a:rPr lang="zh-CN" altLang="en-US" sz="2800" dirty="0">
                <a:ea typeface="华文新魏" panose="02010800040101010101" pitchFamily="2" charset="-122"/>
              </a:rPr>
              <a:t>年，肖克利</a:t>
            </a:r>
            <a:r>
              <a:rPr lang="en-US" altLang="zh-CN" sz="2800" dirty="0">
                <a:ea typeface="华文新魏" panose="02010800040101010101" pitchFamily="2" charset="-122"/>
              </a:rPr>
              <a:t>(Shockley)</a:t>
            </a:r>
            <a:r>
              <a:rPr lang="zh-CN" altLang="en-US" sz="2800" dirty="0">
                <a:ea typeface="华文新魏" panose="02010800040101010101" pitchFamily="2" charset="-122"/>
              </a:rPr>
              <a:t>发明比点接触晶体管性能更优越的结型晶体管</a:t>
            </a:r>
            <a:endParaRPr lang="en-US" altLang="zh-CN" sz="2800" dirty="0">
              <a:ea typeface="华文新魏" panose="02010800040101010101" pitchFamily="2" charset="-122"/>
            </a:endParaRPr>
          </a:p>
          <a:p>
            <a:pPr lvl="1">
              <a:lnSpc>
                <a:spcPct val="125000"/>
              </a:lnSpc>
              <a:spcBef>
                <a:spcPts val="600"/>
              </a:spcBef>
            </a:pPr>
            <a:r>
              <a:rPr lang="en-US" altLang="zh-CN" sz="2400" dirty="0">
                <a:latin typeface="Times New Roman" panose="02020603050405020304" pitchFamily="18" charset="0"/>
                <a:ea typeface="华文新魏" panose="02010800040101010101" pitchFamily="2" charset="-122"/>
              </a:rPr>
              <a:t>1956</a:t>
            </a:r>
            <a:r>
              <a:rPr lang="zh-CN" altLang="en-US" sz="2400" dirty="0">
                <a:latin typeface="Times New Roman" panose="02020603050405020304" pitchFamily="18" charset="0"/>
                <a:ea typeface="华文新魏" panose="02010800040101010101" pitchFamily="2" charset="-122"/>
              </a:rPr>
              <a:t>年，肖克利、布莱顿和巴丁</a:t>
            </a:r>
            <a:r>
              <a:rPr lang="zh-CN" altLang="en-US" sz="2400" b="1" dirty="0">
                <a:latin typeface="Times New Roman" panose="02020603050405020304" pitchFamily="18" charset="0"/>
                <a:ea typeface="华文新魏" panose="02010800040101010101" pitchFamily="2" charset="-122"/>
              </a:rPr>
              <a:t>三人获得诺贝尔物理学奖</a:t>
            </a:r>
            <a:endParaRPr lang="en-US" altLang="zh-CN" sz="2400" b="1" dirty="0">
              <a:latin typeface="Times New Roman" panose="02020603050405020304" pitchFamily="18" charset="0"/>
              <a:ea typeface="华文新魏" panose="02010800040101010101" pitchFamily="2" charset="-122"/>
            </a:endParaRPr>
          </a:p>
          <a:p>
            <a:pPr marL="361950" lvl="1" indent="-361950" eaLnBrk="1" hangingPunct="1">
              <a:lnSpc>
                <a:spcPct val="125000"/>
              </a:lnSpc>
              <a:buClr>
                <a:srgbClr val="C00000"/>
              </a:buClr>
              <a:buFont typeface="Wingdings" panose="05000000000000000000" pitchFamily="2" charset="2"/>
              <a:buChar char="n"/>
            </a:pPr>
            <a:r>
              <a:rPr lang="en-US" altLang="zh-CN" sz="2800" dirty="0">
                <a:ea typeface="华文新魏" panose="02010800040101010101" pitchFamily="2" charset="-122"/>
              </a:rPr>
              <a:t>1946</a:t>
            </a:r>
            <a:r>
              <a:rPr lang="zh-CN" altLang="en-US" sz="2800" dirty="0">
                <a:ea typeface="华文新魏" panose="02010800040101010101" pitchFamily="2" charset="-122"/>
              </a:rPr>
              <a:t>年，</a:t>
            </a:r>
            <a:r>
              <a:rPr lang="en-US" altLang="zh-CN" sz="2800" dirty="0" err="1">
                <a:ea typeface="华文新魏" panose="02010800040101010101" pitchFamily="2" charset="-122"/>
              </a:rPr>
              <a:t>Rajchmand</a:t>
            </a:r>
            <a:r>
              <a:rPr lang="zh-CN" altLang="en-US" sz="2800" dirty="0">
                <a:ea typeface="华文新魏" panose="02010800040101010101" pitchFamily="2" charset="-122"/>
              </a:rPr>
              <a:t>等发明选数管，一个真空管建立的数字存储设备，可存储</a:t>
            </a:r>
            <a:r>
              <a:rPr lang="en-US" altLang="zh-CN" sz="2800" dirty="0">
                <a:ea typeface="华文新魏" panose="02010800040101010101" pitchFamily="2" charset="-122"/>
              </a:rPr>
              <a:t>4096</a:t>
            </a:r>
            <a:r>
              <a:rPr lang="zh-CN" altLang="en-US" sz="2800" dirty="0">
                <a:ea typeface="华文新魏" panose="02010800040101010101" pitchFamily="2" charset="-122"/>
              </a:rPr>
              <a:t>位</a:t>
            </a:r>
          </a:p>
          <a:p>
            <a:pPr lvl="1">
              <a:lnSpc>
                <a:spcPct val="125000"/>
              </a:lnSpc>
              <a:spcBef>
                <a:spcPts val="600"/>
              </a:spcBef>
            </a:pPr>
            <a:endParaRPr lang="zh-CN" altLang="en-US" sz="2400" b="1" dirty="0">
              <a:latin typeface="Times New Roman" panose="02020603050405020304" pitchFamily="18" charset="0"/>
              <a:ea typeface="华文新魏" panose="02010800040101010101" pitchFamily="2" charset="-122"/>
            </a:endParaRPr>
          </a:p>
          <a:p>
            <a:pPr marL="361950" lvl="1" indent="-361950" eaLnBrk="1" hangingPunct="1">
              <a:lnSpc>
                <a:spcPct val="125000"/>
              </a:lnSpc>
              <a:buClr>
                <a:srgbClr val="C00000"/>
              </a:buClr>
              <a:buSzTx/>
              <a:buFont typeface="Wingdings" panose="05000000000000000000" pitchFamily="2" charset="2"/>
              <a:buChar char="n"/>
            </a:pPr>
            <a:endParaRPr lang="zh-CN" altLang="en-US" sz="2800" dirty="0">
              <a:ea typeface="华文新魏" panose="02010800040101010101" pitchFamily="2" charset="-122"/>
            </a:endParaRPr>
          </a:p>
          <a:p>
            <a:pPr marL="361950" indent="-361950">
              <a:lnSpc>
                <a:spcPct val="125000"/>
              </a:lnSpc>
              <a:spcBef>
                <a:spcPts val="600"/>
              </a:spcBef>
              <a:buSzTx/>
            </a:pPr>
            <a:endParaRPr lang="zh-CN" altLang="en-US" sz="2800" dirty="0">
              <a:ea typeface="华文新魏" panose="02010800040101010101" pitchFamily="2" charset="-122"/>
            </a:endParaRPr>
          </a:p>
          <a:p>
            <a:pPr marL="361950" indent="-361950">
              <a:lnSpc>
                <a:spcPct val="125000"/>
              </a:lnSpc>
              <a:spcBef>
                <a:spcPts val="600"/>
              </a:spcBef>
              <a:buSzTx/>
            </a:pPr>
            <a:endParaRPr lang="zh-CN" altLang="en-US" sz="2800" dirty="0">
              <a:ea typeface="华文新魏" panose="02010800040101010101" pitchFamily="2" charset="-122"/>
            </a:endParaRPr>
          </a:p>
        </p:txBody>
      </p:sp>
      <p:pic>
        <p:nvPicPr>
          <p:cNvPr id="41988" name="Picture 4" descr="http://www.techcn.com.cn/uploads/200906/1245587275Xyp3Zrx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5868070"/>
            <a:ext cx="1512019" cy="9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0" descr="vactub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5820902"/>
            <a:ext cx="1710506" cy="1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a:extLst>
              <a:ext uri="{FF2B5EF4-FFF2-40B4-BE49-F238E27FC236}">
                <a16:creationId xmlns:a16="http://schemas.microsoft.com/office/drawing/2014/main" id="{E48EA452-DE44-4A28-8A25-A94AFBF9BAE6}"/>
              </a:ext>
            </a:extLst>
          </p:cNvPr>
          <p:cNvPicPr>
            <a:picLocks noChangeAspect="1" noChangeArrowheads="1"/>
          </p:cNvPicPr>
          <p:nvPr/>
        </p:nvPicPr>
        <p:blipFill>
          <a:blip r:embed="rId5"/>
          <a:srcRect/>
          <a:stretch>
            <a:fillRect/>
          </a:stretch>
        </p:blipFill>
        <p:spPr bwMode="auto">
          <a:xfrm>
            <a:off x="6251548" y="5445224"/>
            <a:ext cx="2214562" cy="1285875"/>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lg" len="lg"/>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bwMode="auto">
          <a:xfrm>
            <a:off x="755650" y="-26988"/>
            <a:ext cx="7021513" cy="5756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物理器件</a:t>
            </a:r>
          </a:p>
        </p:txBody>
      </p:sp>
      <p:sp>
        <p:nvSpPr>
          <p:cNvPr id="44035" name="内容占位符 2"/>
          <p:cNvSpPr>
            <a:spLocks noGrp="1" noChangeArrowheads="1"/>
          </p:cNvSpPr>
          <p:nvPr>
            <p:ph idx="1"/>
          </p:nvPr>
        </p:nvSpPr>
        <p:spPr bwMode="auto">
          <a:xfrm>
            <a:off x="601663" y="692150"/>
            <a:ext cx="8113712"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en-US" altLang="zh-CN" sz="2800" dirty="0">
                <a:ea typeface="华文新魏" panose="02010800040101010101" pitchFamily="2" charset="-122"/>
              </a:rPr>
              <a:t>1938</a:t>
            </a:r>
            <a:r>
              <a:rPr lang="zh-CN" altLang="en-US" sz="2800" dirty="0">
                <a:ea typeface="华文新魏" panose="02010800040101010101" pitchFamily="2" charset="-122"/>
              </a:rPr>
              <a:t>年，美国数学家、信息论创始人香农的硕士论文</a:t>
            </a:r>
            <a:r>
              <a:rPr lang="en-US" altLang="zh-CN" sz="2800" dirty="0">
                <a:ea typeface="华文新魏" panose="02010800040101010101" pitchFamily="2" charset="-122"/>
              </a:rPr>
              <a:t>《</a:t>
            </a:r>
            <a:r>
              <a:rPr lang="zh-CN" altLang="en-US" sz="2800" dirty="0">
                <a:ea typeface="华文新魏" panose="02010800040101010101" pitchFamily="2" charset="-122"/>
              </a:rPr>
              <a:t>继电器与开关电路的符号分析</a:t>
            </a:r>
            <a:r>
              <a:rPr lang="en-US" altLang="zh-CN" sz="2800" dirty="0">
                <a:ea typeface="华文新魏" panose="02010800040101010101" pitchFamily="2" charset="-122"/>
              </a:rPr>
              <a:t>》</a:t>
            </a:r>
            <a:r>
              <a:rPr lang="zh-CN" altLang="en-US" sz="2800" dirty="0">
                <a:ea typeface="华文新魏" panose="02010800040101010101" pitchFamily="2" charset="-122"/>
              </a:rPr>
              <a:t>中引入二值数字电路，将数学世界的布尔代数与物理世界的二值器件完美地联系在一起</a:t>
            </a:r>
            <a:endParaRPr lang="en-US" altLang="zh-CN" sz="2800" dirty="0">
              <a:ea typeface="华文新魏" panose="02010800040101010101" pitchFamily="2" charset="-122"/>
            </a:endParaRPr>
          </a:p>
          <a:p>
            <a:pPr marL="715963" lvl="1" indent="-357188">
              <a:lnSpc>
                <a:spcPct val="100000"/>
              </a:lnSpc>
              <a:buClr>
                <a:srgbClr val="F79646"/>
              </a:buClr>
            </a:pPr>
            <a:r>
              <a:rPr lang="zh-CN" altLang="en-US" sz="2400" dirty="0">
                <a:ea typeface="华文新魏" panose="02010800040101010101" pitchFamily="2" charset="-122"/>
              </a:rPr>
              <a:t>二值电子器件模拟布尔逻辑运算，奠定了数字电路的理论基石</a:t>
            </a:r>
          </a:p>
          <a:p>
            <a:pPr marL="361950" indent="-361950">
              <a:lnSpc>
                <a:spcPct val="120000"/>
              </a:lnSpc>
              <a:buSzTx/>
            </a:pPr>
            <a:endParaRPr lang="zh-CN" altLang="en-US" dirty="0">
              <a:ea typeface="华文新魏" panose="02010800040101010101" pitchFamily="2" charset="-122"/>
            </a:endParaRP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l="44946" t="38132" b="14462"/>
          <a:stretch>
            <a:fillRect/>
          </a:stretch>
        </p:blipFill>
        <p:spPr bwMode="auto">
          <a:xfrm>
            <a:off x="3429000" y="3714750"/>
            <a:ext cx="5130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8">
            <a:extLst>
              <a:ext uri="{FF2B5EF4-FFF2-40B4-BE49-F238E27FC236}">
                <a16:creationId xmlns:a16="http://schemas.microsoft.com/office/drawing/2014/main" id="{236710FD-35A9-40E2-B7A3-4F6BDF9550E4}"/>
              </a:ext>
            </a:extLst>
          </p:cNvPr>
          <p:cNvPicPr>
            <a:picLocks noChangeAspect="1" noChangeArrowheads="1"/>
          </p:cNvPicPr>
          <p:nvPr/>
        </p:nvPicPr>
        <p:blipFill>
          <a:blip r:embed="rId4"/>
          <a:srcRect/>
          <a:stretch>
            <a:fillRect/>
          </a:stretch>
        </p:blipFill>
        <p:spPr bwMode="auto">
          <a:xfrm>
            <a:off x="1285875" y="3786188"/>
            <a:ext cx="1857375" cy="2736850"/>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3" descr="cover_580424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692150"/>
            <a:ext cx="1327150" cy="1728788"/>
          </a:xfrm>
          <a:prstGeom prst="rect">
            <a:avLst/>
          </a:prstGeom>
          <a:noFill/>
          <a:ln w="1270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9219" name="Rectangle 2"/>
          <p:cNvSpPr>
            <a:spLocks noGrp="1" noChangeArrowheads="1"/>
          </p:cNvSpPr>
          <p:nvPr>
            <p:ph type="title"/>
          </p:nvPr>
        </p:nvSpPr>
        <p:spPr bwMode="auto">
          <a:xfrm>
            <a:off x="336324" y="44450"/>
            <a:ext cx="4311650" cy="5683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dirty="0">
                <a:solidFill>
                  <a:srgbClr val="A50021"/>
                </a:solidFill>
                <a:latin typeface="Arial" panose="020B0604020202020204" pitchFamily="34" charset="0"/>
                <a:cs typeface="+mn-cs"/>
              </a:rPr>
              <a:t> 与其它课程的关系</a:t>
            </a:r>
          </a:p>
        </p:txBody>
      </p:sp>
      <p:pic>
        <p:nvPicPr>
          <p:cNvPr id="9220" name="Picture 22" descr="334246b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636838"/>
            <a:ext cx="1308100" cy="1657350"/>
          </a:xfrm>
          <a:prstGeom prst="rect">
            <a:avLst/>
          </a:prstGeom>
          <a:noFill/>
          <a:ln w="12700">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9221" name="Picture 24" descr="A4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508500"/>
            <a:ext cx="1344613" cy="1728788"/>
          </a:xfrm>
          <a:prstGeom prst="rect">
            <a:avLst/>
          </a:prstGeom>
          <a:noFill/>
          <a:ln w="1270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9222" name="Line 26"/>
          <p:cNvSpPr>
            <a:spLocks noChangeShapeType="1"/>
          </p:cNvSpPr>
          <p:nvPr/>
        </p:nvSpPr>
        <p:spPr bwMode="auto">
          <a:xfrm>
            <a:off x="2297113" y="1485900"/>
            <a:ext cx="1439862" cy="1150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27"/>
          <p:cNvSpPr>
            <a:spLocks noChangeShapeType="1"/>
          </p:cNvSpPr>
          <p:nvPr/>
        </p:nvSpPr>
        <p:spPr bwMode="auto">
          <a:xfrm>
            <a:off x="2268538" y="3284538"/>
            <a:ext cx="11509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4" name="Line 28"/>
          <p:cNvSpPr>
            <a:spLocks noChangeShapeType="1"/>
          </p:cNvSpPr>
          <p:nvPr/>
        </p:nvSpPr>
        <p:spPr bwMode="auto">
          <a:xfrm flipV="1">
            <a:off x="2339975" y="4005263"/>
            <a:ext cx="107950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5" name="Line 29"/>
          <p:cNvSpPr>
            <a:spLocks noChangeShapeType="1"/>
          </p:cNvSpPr>
          <p:nvPr/>
        </p:nvSpPr>
        <p:spPr bwMode="auto">
          <a:xfrm flipV="1">
            <a:off x="5500688" y="1285875"/>
            <a:ext cx="1357312" cy="1000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6" name="Line 31"/>
          <p:cNvSpPr>
            <a:spLocks noChangeShapeType="1"/>
          </p:cNvSpPr>
          <p:nvPr/>
        </p:nvSpPr>
        <p:spPr bwMode="auto">
          <a:xfrm>
            <a:off x="5500688" y="3929063"/>
            <a:ext cx="1214437" cy="785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227" name="Picture 19" descr="编译原理"/>
          <p:cNvPicPr>
            <a:picLocks noChangeAspect="1" noChangeArrowheads="1"/>
          </p:cNvPicPr>
          <p:nvPr/>
        </p:nvPicPr>
        <p:blipFill>
          <a:blip r:embed="rId6">
            <a:extLst>
              <a:ext uri="{28A0092B-C50C-407E-A947-70E740481C1C}">
                <a14:useLocalDpi xmlns:a14="http://schemas.microsoft.com/office/drawing/2010/main" val="0"/>
              </a:ext>
            </a:extLst>
          </a:blip>
          <a:srcRect l="2953" b="716"/>
          <a:stretch>
            <a:fillRect/>
          </a:stretch>
        </p:blipFill>
        <p:spPr bwMode="auto">
          <a:xfrm>
            <a:off x="6715125" y="4572000"/>
            <a:ext cx="14287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0" descr="嵌入式系统"/>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125" y="2640013"/>
            <a:ext cx="142875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1" descr="操作系统"/>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5125" y="693738"/>
            <a:ext cx="1428750" cy="1871662"/>
          </a:xfrm>
          <a:prstGeom prst="rect">
            <a:avLst/>
          </a:prstGeom>
          <a:noFill/>
          <a:ln w="1270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9230" name="Line 27"/>
          <p:cNvSpPr>
            <a:spLocks noChangeShapeType="1"/>
          </p:cNvSpPr>
          <p:nvPr/>
        </p:nvSpPr>
        <p:spPr bwMode="auto">
          <a:xfrm>
            <a:off x="5610225" y="3071813"/>
            <a:ext cx="1150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231"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1557338"/>
            <a:ext cx="2276475"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AutoShape 22"/>
          <p:cNvSpPr>
            <a:spLocks noChangeArrowheads="1"/>
          </p:cNvSpPr>
          <p:nvPr/>
        </p:nvSpPr>
        <p:spPr bwMode="auto">
          <a:xfrm>
            <a:off x="1403350" y="5473700"/>
            <a:ext cx="6553200" cy="1238250"/>
          </a:xfrm>
          <a:prstGeom prst="roundRect">
            <a:avLst>
              <a:gd name="adj" fmla="val 9134"/>
            </a:avLst>
          </a:prstGeom>
          <a:gradFill rotWithShape="1">
            <a:gsLst>
              <a:gs pos="0">
                <a:schemeClr val="bg1"/>
              </a:gs>
              <a:gs pos="100000">
                <a:srgbClr val="EAEAEA"/>
              </a:gs>
            </a:gsLst>
            <a:lin ang="5400000" scaled="1"/>
          </a:gra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A50021"/>
              </a:buClr>
              <a:buSzPct val="80000"/>
              <a:buFont typeface="Wingdings" panose="05000000000000000000" pitchFamily="2" charset="2"/>
              <a:buNone/>
            </a:pPr>
            <a:r>
              <a:rPr lang="zh-CN" altLang="en-US" sz="2000" b="1">
                <a:latin typeface="Times New Roman" panose="02020603050405020304" pitchFamily="18" charset="0"/>
                <a:ea typeface="华文新魏" panose="02010800040101010101" pitchFamily="2" charset="-122"/>
              </a:rPr>
              <a:t>计算机组成原理 </a:t>
            </a:r>
            <a:r>
              <a:rPr lang="en-US" altLang="zh-CN" sz="2000" b="1">
                <a:latin typeface="Times New Roman" panose="02020603050405020304" pitchFamily="18" charset="0"/>
                <a:ea typeface="华文新魏" panose="02010800040101010101" pitchFamily="2" charset="-122"/>
              </a:rPr>
              <a:t>(Principles of Computer Organizati</a:t>
            </a:r>
            <a:r>
              <a:rPr lang="en-US" altLang="zh-CN" sz="2000"/>
              <a:t>on</a:t>
            </a:r>
            <a:r>
              <a:rPr lang="en-US" altLang="zh-CN" sz="2000" b="1">
                <a:latin typeface="Times New Roman" panose="02020603050405020304" pitchFamily="18" charset="0"/>
                <a:ea typeface="华文新魏" panose="02010800040101010101" pitchFamily="2" charset="-122"/>
              </a:rPr>
              <a:t>)</a:t>
            </a:r>
          </a:p>
          <a:p>
            <a:pPr eaLnBrk="1" hangingPunct="1">
              <a:buClr>
                <a:srgbClr val="A50021"/>
              </a:buClr>
              <a:buSzPct val="80000"/>
              <a:buFont typeface="Wingdings" panose="05000000000000000000" pitchFamily="2" charset="2"/>
              <a:buChar char="n"/>
            </a:pPr>
            <a:r>
              <a:rPr lang="en-US" altLang="zh-CN" sz="2000" b="1">
                <a:latin typeface="Times New Roman" panose="02020603050405020304" pitchFamily="18" charset="0"/>
                <a:ea typeface="华文新魏" panose="02010800040101010101" pitchFamily="2" charset="-122"/>
              </a:rPr>
              <a:t> </a:t>
            </a:r>
            <a:r>
              <a:rPr lang="zh-CN" altLang="en-US" sz="2000" b="1">
                <a:latin typeface="Times New Roman" panose="02020603050405020304" pitchFamily="18" charset="0"/>
                <a:ea typeface="华文新魏" panose="02010800040101010101" pitchFamily="2" charset="-122"/>
              </a:rPr>
              <a:t>组成结构 </a:t>
            </a:r>
            <a:r>
              <a:rPr lang="en-US" altLang="zh-CN" sz="2000" b="1">
                <a:latin typeface="Times New Roman" panose="02020603050405020304" pitchFamily="18" charset="0"/>
                <a:ea typeface="华文新魏" panose="02010800040101010101" pitchFamily="2" charset="-122"/>
              </a:rPr>
              <a:t>(structure/ organization)</a:t>
            </a:r>
          </a:p>
          <a:p>
            <a:pPr marL="0" lvl="2" eaLnBrk="1" hangingPunct="1">
              <a:buClr>
                <a:srgbClr val="A50021"/>
              </a:buClr>
              <a:buSzPct val="80000"/>
              <a:buFont typeface="Wingdings" panose="05000000000000000000" pitchFamily="2" charset="2"/>
              <a:buChar char="n"/>
            </a:pPr>
            <a:r>
              <a:rPr lang="en-US" altLang="zh-CN" sz="2000" b="1">
                <a:latin typeface="Times New Roman" panose="02020603050405020304" pitchFamily="18" charset="0"/>
                <a:ea typeface="华文新魏" panose="02010800040101010101" pitchFamily="2" charset="-122"/>
              </a:rPr>
              <a:t> </a:t>
            </a:r>
            <a:r>
              <a:rPr lang="zh-CN" altLang="en-US" sz="2000" b="1">
                <a:latin typeface="Times New Roman" panose="02020603050405020304" pitchFamily="18" charset="0"/>
                <a:ea typeface="华文新魏" panose="02010800040101010101" pitchFamily="2" charset="-122"/>
              </a:rPr>
              <a:t>工作原理 </a:t>
            </a:r>
            <a:r>
              <a:rPr lang="en-US" altLang="zh-CN" sz="2000" b="1">
                <a:latin typeface="Times New Roman" panose="02020603050405020304" pitchFamily="18" charset="0"/>
                <a:ea typeface="华文新魏" panose="02010800040101010101" pitchFamily="2" charset="-122"/>
              </a:rPr>
              <a:t>(principle/ work flow)</a:t>
            </a:r>
          </a:p>
          <a:p>
            <a:pPr eaLnBrk="1" hangingPunct="1">
              <a:buClr>
                <a:srgbClr val="A50021"/>
              </a:buClr>
              <a:buSzPct val="80000"/>
              <a:buFont typeface="Wingdings" panose="05000000000000000000" pitchFamily="2" charset="2"/>
              <a:buChar char="n"/>
            </a:pPr>
            <a:r>
              <a:rPr lang="en-US" altLang="zh-CN" sz="2000" b="1">
                <a:latin typeface="Times New Roman" panose="02020603050405020304" pitchFamily="18" charset="0"/>
                <a:ea typeface="华文新魏" panose="02010800040101010101" pitchFamily="2" charset="-122"/>
              </a:rPr>
              <a:t> </a:t>
            </a:r>
            <a:r>
              <a:rPr lang="zh-CN" altLang="en-US" sz="2000" b="1">
                <a:latin typeface="Times New Roman" panose="02020603050405020304" pitchFamily="18" charset="0"/>
                <a:ea typeface="华文新魏" panose="02010800040101010101" pitchFamily="2" charset="-122"/>
              </a:rPr>
              <a:t>设计方法 </a:t>
            </a:r>
            <a:r>
              <a:rPr lang="en-US" altLang="zh-CN" sz="2000" b="1">
                <a:latin typeface="Times New Roman" panose="02020603050405020304" pitchFamily="18" charset="0"/>
                <a:ea typeface="华文新魏" panose="02010800040101010101" pitchFamily="2" charset="-122"/>
              </a:rPr>
              <a:t>(method/  methodology)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bwMode="auto">
          <a:xfrm>
            <a:off x="539552" y="24573"/>
            <a:ext cx="7021512" cy="5756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物理器件</a:t>
            </a:r>
          </a:p>
        </p:txBody>
      </p:sp>
      <p:sp>
        <p:nvSpPr>
          <p:cNvPr id="46083" name="内容占位符 2"/>
          <p:cNvSpPr>
            <a:spLocks noGrp="1" noChangeArrowheads="1"/>
          </p:cNvSpPr>
          <p:nvPr>
            <p:ph idx="1"/>
          </p:nvPr>
        </p:nvSpPr>
        <p:spPr bwMode="auto">
          <a:xfrm>
            <a:off x="285750" y="813587"/>
            <a:ext cx="8572500" cy="4238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5000"/>
              </a:lnSpc>
              <a:spcBef>
                <a:spcPct val="0"/>
              </a:spcBef>
              <a:buSzTx/>
            </a:pPr>
            <a:r>
              <a:rPr lang="en-US" altLang="zh-CN" dirty="0">
                <a:ea typeface="华文新魏" panose="02010800040101010101" pitchFamily="2" charset="-122"/>
              </a:rPr>
              <a:t>1946</a:t>
            </a:r>
            <a:r>
              <a:rPr lang="zh-CN" altLang="en-US" dirty="0">
                <a:ea typeface="华文新魏" panose="02010800040101010101" pitchFamily="2" charset="-122"/>
              </a:rPr>
              <a:t>年，第一台通用电子计算机</a:t>
            </a:r>
            <a:r>
              <a:rPr lang="en-US" altLang="zh-CN" dirty="0">
                <a:ea typeface="华文新魏" panose="02010800040101010101" pitchFamily="2" charset="-122"/>
              </a:rPr>
              <a:t>ENIAC</a:t>
            </a:r>
            <a:r>
              <a:rPr lang="zh-CN" altLang="en-US" dirty="0">
                <a:ea typeface="华文新魏" panose="02010800040101010101" pitchFamily="2" charset="-122"/>
              </a:rPr>
              <a:t>诞生，标志电子管构造出电子装置的最高水平</a:t>
            </a:r>
          </a:p>
          <a:p>
            <a:pPr marL="623888" lvl="1" indent="-265113">
              <a:lnSpc>
                <a:spcPct val="125000"/>
              </a:lnSpc>
              <a:spcBef>
                <a:spcPct val="0"/>
              </a:spcBef>
              <a:buClr>
                <a:srgbClr val="F79646"/>
              </a:buClr>
            </a:pPr>
            <a:r>
              <a:rPr lang="en-US" altLang="zh-CN" sz="2200" dirty="0">
                <a:ea typeface="华文新魏" panose="02010800040101010101" pitchFamily="2" charset="-122"/>
              </a:rPr>
              <a:t>17468</a:t>
            </a:r>
            <a:r>
              <a:rPr lang="zh-CN" altLang="en-US" sz="2200" dirty="0">
                <a:ea typeface="华文新魏" panose="02010800040101010101" pitchFamily="2" charset="-122"/>
              </a:rPr>
              <a:t>个电子管、</a:t>
            </a:r>
            <a:r>
              <a:rPr lang="en-US" altLang="zh-CN" sz="2200" dirty="0">
                <a:ea typeface="华文新魏" panose="02010800040101010101" pitchFamily="2" charset="-122"/>
              </a:rPr>
              <a:t>7200</a:t>
            </a:r>
            <a:r>
              <a:rPr lang="zh-CN" altLang="en-US" sz="2200" dirty="0">
                <a:ea typeface="华文新魏" panose="02010800040101010101" pitchFamily="2" charset="-122"/>
              </a:rPr>
              <a:t>个晶体二极管、</a:t>
            </a:r>
            <a:r>
              <a:rPr lang="en-US" altLang="zh-CN" sz="2200" dirty="0">
                <a:ea typeface="华文新魏" panose="02010800040101010101" pitchFamily="2" charset="-122"/>
              </a:rPr>
              <a:t>1500</a:t>
            </a:r>
            <a:r>
              <a:rPr lang="zh-CN" altLang="en-US" sz="2200" dirty="0">
                <a:ea typeface="华文新魏" panose="02010800040101010101" pitchFamily="2" charset="-122"/>
              </a:rPr>
              <a:t>个继电器、</a:t>
            </a:r>
            <a:r>
              <a:rPr lang="en-US" altLang="zh-CN" sz="2200" dirty="0">
                <a:ea typeface="华文新魏" panose="02010800040101010101" pitchFamily="2" charset="-122"/>
              </a:rPr>
              <a:t>10000</a:t>
            </a:r>
            <a:r>
              <a:rPr lang="zh-CN" altLang="en-US" sz="2200" dirty="0">
                <a:ea typeface="华文新魏" panose="02010800040101010101" pitchFamily="2" charset="-122"/>
              </a:rPr>
              <a:t>个电容器</a:t>
            </a:r>
          </a:p>
          <a:p>
            <a:pPr marL="623888" lvl="1" indent="-265113">
              <a:lnSpc>
                <a:spcPct val="125000"/>
              </a:lnSpc>
              <a:spcBef>
                <a:spcPct val="0"/>
              </a:spcBef>
              <a:buClr>
                <a:srgbClr val="F79646"/>
              </a:buClr>
            </a:pPr>
            <a:r>
              <a:rPr lang="zh-CN" altLang="en-US" sz="2200" dirty="0">
                <a:ea typeface="华文新魏" panose="02010800040101010101" pitchFamily="2" charset="-122"/>
              </a:rPr>
              <a:t>重量达</a:t>
            </a:r>
            <a:r>
              <a:rPr lang="en-US" altLang="zh-CN" sz="2200" dirty="0">
                <a:ea typeface="华文新魏" panose="02010800040101010101" pitchFamily="2" charset="-122"/>
              </a:rPr>
              <a:t>28</a:t>
            </a:r>
            <a:r>
              <a:rPr lang="zh-CN" altLang="en-US" sz="2200" dirty="0">
                <a:ea typeface="华文新魏" panose="02010800040101010101" pitchFamily="2" charset="-122"/>
              </a:rPr>
              <a:t>吨，体积大约</a:t>
            </a:r>
            <a:r>
              <a:rPr lang="en-US" altLang="zh-CN" sz="2200" dirty="0">
                <a:ea typeface="华文新魏" panose="02010800040101010101" pitchFamily="2" charset="-122"/>
              </a:rPr>
              <a:t>2.4m×0.9m×30m</a:t>
            </a:r>
            <a:r>
              <a:rPr lang="zh-CN" altLang="en-US" sz="2200" dirty="0">
                <a:ea typeface="华文新魏" panose="02010800040101010101" pitchFamily="2" charset="-122"/>
              </a:rPr>
              <a:t>占地</a:t>
            </a:r>
            <a:r>
              <a:rPr lang="en-US" altLang="zh-CN" sz="2200" dirty="0">
                <a:ea typeface="华文新魏" panose="02010800040101010101" pitchFamily="2" charset="-122"/>
              </a:rPr>
              <a:t>167</a:t>
            </a:r>
            <a:r>
              <a:rPr lang="zh-CN" altLang="en-US" sz="2200" dirty="0">
                <a:ea typeface="华文新魏" panose="02010800040101010101" pitchFamily="2" charset="-122"/>
              </a:rPr>
              <a:t>平方米，耗电</a:t>
            </a:r>
            <a:r>
              <a:rPr lang="en-US" altLang="zh-CN" sz="2200" dirty="0">
                <a:ea typeface="华文新魏" panose="02010800040101010101" pitchFamily="2" charset="-122"/>
              </a:rPr>
              <a:t>150</a:t>
            </a:r>
            <a:r>
              <a:rPr lang="zh-CN" altLang="en-US" sz="2200" dirty="0">
                <a:ea typeface="华文新魏" panose="02010800040101010101" pitchFamily="2" charset="-122"/>
              </a:rPr>
              <a:t>千瓦，造价</a:t>
            </a:r>
            <a:r>
              <a:rPr lang="en-US" altLang="zh-CN" sz="2200" dirty="0">
                <a:ea typeface="华文新魏" panose="02010800040101010101" pitchFamily="2" charset="-122"/>
              </a:rPr>
              <a:t>48.7</a:t>
            </a:r>
            <a:r>
              <a:rPr lang="zh-CN" altLang="en-US" sz="2200" dirty="0">
                <a:ea typeface="华文新魏" panose="02010800040101010101" pitchFamily="2" charset="-122"/>
              </a:rPr>
              <a:t>万美金</a:t>
            </a:r>
            <a:endParaRPr lang="en-US" altLang="zh-CN" sz="2200" dirty="0">
              <a:ea typeface="华文新魏" panose="02010800040101010101" pitchFamily="2" charset="-122"/>
            </a:endParaRPr>
          </a:p>
          <a:p>
            <a:pPr marL="623888" lvl="1" indent="-265113">
              <a:lnSpc>
                <a:spcPct val="125000"/>
              </a:lnSpc>
              <a:spcBef>
                <a:spcPct val="0"/>
              </a:spcBef>
              <a:buClr>
                <a:srgbClr val="F79646"/>
              </a:buClr>
            </a:pPr>
            <a:r>
              <a:rPr lang="zh-CN" altLang="en-US" sz="2200" dirty="0">
                <a:ea typeface="华文新魏" panose="02010800040101010101" pitchFamily="2" charset="-122"/>
              </a:rPr>
              <a:t>20个寄存器，每个10</a:t>
            </a:r>
            <a:r>
              <a:rPr lang="en-US" altLang="zh-CN" sz="2200" dirty="0">
                <a:ea typeface="华文新魏" panose="02010800040101010101" pitchFamily="2" charset="-122"/>
              </a:rPr>
              <a:t>b</a:t>
            </a:r>
            <a:r>
              <a:rPr lang="zh-CN" altLang="en-US" sz="2200" dirty="0">
                <a:ea typeface="华文新魏" panose="02010800040101010101" pitchFamily="2" charset="-122"/>
              </a:rPr>
              <a:t>十进制数</a:t>
            </a:r>
            <a:r>
              <a:rPr lang="en-US" altLang="zh-CN" sz="2200" dirty="0">
                <a:ea typeface="华文新魏" panose="02010800040101010101" pitchFamily="2" charset="-122"/>
              </a:rPr>
              <a:t>(100</a:t>
            </a:r>
            <a:r>
              <a:rPr lang="zh-CN" altLang="en-US" sz="2200" dirty="0">
                <a:ea typeface="华文新魏" panose="02010800040101010101" pitchFamily="2" charset="-122"/>
              </a:rPr>
              <a:t>个电子管</a:t>
            </a:r>
            <a:r>
              <a:rPr lang="en-US" altLang="zh-CN" sz="2200" dirty="0">
                <a:ea typeface="华文新魏" panose="02010800040101010101" pitchFamily="2" charset="-122"/>
              </a:rPr>
              <a:t>)</a:t>
            </a:r>
            <a:r>
              <a:rPr lang="zh-CN" altLang="en-US" sz="2200" dirty="0">
                <a:ea typeface="华文新魏" panose="02010800040101010101" pitchFamily="2" charset="-122"/>
              </a:rPr>
              <a:t>，存储</a:t>
            </a:r>
            <a:r>
              <a:rPr lang="en-US" altLang="zh-CN" sz="2200" dirty="0">
                <a:ea typeface="华文新魏" panose="02010800040101010101" pitchFamily="2" charset="-122"/>
              </a:rPr>
              <a:t>1000bit</a:t>
            </a:r>
            <a:r>
              <a:rPr lang="zh-CN" altLang="en-US" sz="2200" dirty="0">
                <a:ea typeface="华文新魏" panose="02010800040101010101" pitchFamily="2" charset="-122"/>
              </a:rPr>
              <a:t>信息，6000个开关</a:t>
            </a:r>
            <a:r>
              <a:rPr lang="en-US" altLang="zh-CN" sz="2200" dirty="0">
                <a:ea typeface="华文新魏" panose="02010800040101010101" pitchFamily="2" charset="-122"/>
              </a:rPr>
              <a:t>(</a:t>
            </a:r>
            <a:r>
              <a:rPr lang="zh-CN" altLang="en-US" sz="2200" dirty="0">
                <a:ea typeface="华文新魏" panose="02010800040101010101" pitchFamily="2" charset="-122"/>
              </a:rPr>
              <a:t>通过设置开关、连接插头和插座来编程</a:t>
            </a:r>
            <a:r>
              <a:rPr lang="en-US" altLang="zh-CN" sz="2200" dirty="0">
                <a:ea typeface="华文新魏" panose="02010800040101010101" pitchFamily="2" charset="-122"/>
              </a:rPr>
              <a:t>)</a:t>
            </a:r>
          </a:p>
          <a:p>
            <a:pPr marL="623888" lvl="1" indent="-265113">
              <a:lnSpc>
                <a:spcPct val="125000"/>
              </a:lnSpc>
              <a:spcBef>
                <a:spcPct val="0"/>
              </a:spcBef>
              <a:buClr>
                <a:srgbClr val="F79646"/>
              </a:buClr>
            </a:pPr>
            <a:r>
              <a:rPr lang="zh-CN" altLang="en-US" sz="2200" dirty="0">
                <a:ea typeface="华文新魏" panose="02010800040101010101" pitchFamily="2" charset="-122"/>
              </a:rPr>
              <a:t>运算速度每秒可执行</a:t>
            </a:r>
            <a:r>
              <a:rPr lang="en-US" altLang="zh-CN" sz="2200" dirty="0">
                <a:ea typeface="华文新魏" panose="02010800040101010101" pitchFamily="2" charset="-122"/>
              </a:rPr>
              <a:t>5000</a:t>
            </a:r>
            <a:r>
              <a:rPr lang="zh-CN" altLang="en-US" sz="2200" dirty="0">
                <a:ea typeface="华文新魏" panose="02010800040101010101" pitchFamily="2" charset="-122"/>
              </a:rPr>
              <a:t>次加法或者</a:t>
            </a:r>
            <a:r>
              <a:rPr lang="en-US" altLang="zh-CN" sz="2200" dirty="0">
                <a:ea typeface="华文新魏" panose="02010800040101010101" pitchFamily="2" charset="-122"/>
              </a:rPr>
              <a:t>400</a:t>
            </a:r>
            <a:r>
              <a:rPr lang="zh-CN" altLang="en-US" sz="2200" dirty="0">
                <a:ea typeface="华文新魏" panose="02010800040101010101" pitchFamily="2" charset="-122"/>
              </a:rPr>
              <a:t>次乘法运算</a:t>
            </a:r>
            <a:endParaRPr lang="en-US" altLang="zh-CN" sz="2200" dirty="0">
              <a:ea typeface="华文新魏" panose="02010800040101010101" pitchFamily="2" charset="-122"/>
            </a:endParaRPr>
          </a:p>
        </p:txBody>
      </p:sp>
      <p:grpSp>
        <p:nvGrpSpPr>
          <p:cNvPr id="46084" name="组合 8"/>
          <p:cNvGrpSpPr>
            <a:grpSpLocks/>
          </p:cNvGrpSpPr>
          <p:nvPr/>
        </p:nvGrpSpPr>
        <p:grpSpPr bwMode="auto">
          <a:xfrm>
            <a:off x="428625" y="5013325"/>
            <a:ext cx="8286750" cy="1785938"/>
            <a:chOff x="428596" y="4857760"/>
            <a:chExt cx="8286808" cy="1785950"/>
          </a:xfrm>
        </p:grpSpPr>
        <p:grpSp>
          <p:nvGrpSpPr>
            <p:cNvPr id="46085" name="组合 12"/>
            <p:cNvGrpSpPr>
              <a:grpSpLocks/>
            </p:cNvGrpSpPr>
            <p:nvPr/>
          </p:nvGrpSpPr>
          <p:grpSpPr bwMode="auto">
            <a:xfrm>
              <a:off x="3838593" y="4857760"/>
              <a:ext cx="4876811" cy="1760538"/>
              <a:chOff x="3639076" y="4569553"/>
              <a:chExt cx="4877673" cy="1761063"/>
            </a:xfrm>
          </p:grpSpPr>
          <p:pic>
            <p:nvPicPr>
              <p:cNvPr id="11" name="Picture 5" descr="ENIAC_Penn2">
                <a:extLst>
                  <a:ext uri="{FF2B5EF4-FFF2-40B4-BE49-F238E27FC236}">
                    <a16:creationId xmlns:a16="http://schemas.microsoft.com/office/drawing/2014/main" id="{DA7F9528-C7AF-4118-950E-E8A2786C14B8}"/>
                  </a:ext>
                </a:extLst>
              </p:cNvPr>
              <p:cNvPicPr>
                <a:picLocks noChangeAspect="1" noChangeArrowheads="1"/>
              </p:cNvPicPr>
              <p:nvPr/>
            </p:nvPicPr>
            <p:blipFill>
              <a:blip r:embed="rId3"/>
              <a:srcRect/>
              <a:stretch>
                <a:fillRect/>
              </a:stretch>
            </p:blipFill>
            <p:spPr bwMode="auto">
              <a:xfrm>
                <a:off x="3639053" y="4580669"/>
                <a:ext cx="3234332" cy="1749959"/>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ENIAC_tubes">
                <a:extLst>
                  <a:ext uri="{FF2B5EF4-FFF2-40B4-BE49-F238E27FC236}">
                    <a16:creationId xmlns:a16="http://schemas.microsoft.com/office/drawing/2014/main" id="{18580151-4BFE-4260-920E-40DD1C358222}"/>
                  </a:ext>
                </a:extLst>
              </p:cNvPr>
              <p:cNvPicPr>
                <a:picLocks noChangeAspect="1" noChangeArrowheads="1"/>
              </p:cNvPicPr>
              <p:nvPr/>
            </p:nvPicPr>
            <p:blipFill>
              <a:blip r:embed="rId4"/>
              <a:srcRect/>
              <a:stretch>
                <a:fillRect/>
              </a:stretch>
            </p:blipFill>
            <p:spPr bwMode="auto">
              <a:xfrm>
                <a:off x="6951186" y="4569553"/>
                <a:ext cx="1565563" cy="1749959"/>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917" name="Picture 5">
              <a:extLst>
                <a:ext uri="{FF2B5EF4-FFF2-40B4-BE49-F238E27FC236}">
                  <a16:creationId xmlns:a16="http://schemas.microsoft.com/office/drawing/2014/main" id="{25EA123B-B840-4A2F-B2F9-CE2E7A25C812}"/>
                </a:ext>
              </a:extLst>
            </p:cNvPr>
            <p:cNvPicPr>
              <a:picLocks noChangeAspect="1" noChangeArrowheads="1"/>
            </p:cNvPicPr>
            <p:nvPr/>
          </p:nvPicPr>
          <p:blipFill>
            <a:blip r:embed="rId5"/>
            <a:srcRect/>
            <a:stretch>
              <a:fillRect/>
            </a:stretch>
          </p:blipFill>
          <p:spPr bwMode="auto">
            <a:xfrm>
              <a:off x="428596" y="4857760"/>
              <a:ext cx="3352823" cy="1785950"/>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noChangeArrowheads="1"/>
          </p:cNvSpPr>
          <p:nvPr>
            <p:ph idx="1"/>
          </p:nvPr>
        </p:nvSpPr>
        <p:spPr bwMode="auto">
          <a:xfrm>
            <a:off x="539750" y="692150"/>
            <a:ext cx="836295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sz="2800">
                <a:ea typeface="华文新魏" panose="02010800040101010101" pitchFamily="2" charset="-122"/>
              </a:rPr>
              <a:t>计算模型：电子计算机的理论基础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物理器件：电子计算机的物质基础</a:t>
            </a:r>
            <a:endParaRPr lang="en-US" altLang="zh-CN" sz="2800">
              <a:ea typeface="华文新魏" panose="02010800040101010101" pitchFamily="2" charset="-122"/>
            </a:endParaRPr>
          </a:p>
          <a:p>
            <a:pPr marL="361950" indent="-361950">
              <a:buSzTx/>
            </a:pPr>
            <a:r>
              <a:rPr lang="zh-CN" altLang="en-US" sz="2800">
                <a:solidFill>
                  <a:srgbClr val="FF0000"/>
                </a:solidFill>
                <a:ea typeface="华文新魏" panose="02010800040101010101" pitchFamily="2" charset="-122"/>
              </a:rPr>
              <a:t>大规模集成：电子计算机的工业基础</a:t>
            </a:r>
            <a:endParaRPr lang="en-US" altLang="zh-CN" sz="2800">
              <a:solidFill>
                <a:srgbClr val="FF0000"/>
              </a:solidFill>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存储程序：电子计算机的“通用”基础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操作系统：电子计算机的“共享”基础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互联网：电子计算机的“泛在”基础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多媒体：电子计算机的“交互”基础</a:t>
            </a:r>
          </a:p>
          <a:p>
            <a:pPr marL="361950" indent="-361950">
              <a:lnSpc>
                <a:spcPct val="120000"/>
              </a:lnSpc>
              <a:buSzTx/>
            </a:pPr>
            <a:r>
              <a:rPr lang="zh-CN" altLang="en-US" sz="2800">
                <a:ea typeface="华文新魏" panose="02010800040101010101" pitchFamily="2" charset="-122"/>
              </a:rPr>
              <a:t>人工智能：电子计算机的“智能”基础</a:t>
            </a:r>
          </a:p>
        </p:txBody>
      </p:sp>
      <p:sp>
        <p:nvSpPr>
          <p:cNvPr id="48131" name="标题 1"/>
          <p:cNvSpPr>
            <a:spLocks noGrp="1" noChangeArrowheads="1"/>
          </p:cNvSpPr>
          <p:nvPr>
            <p:ph type="title"/>
          </p:nvPr>
        </p:nvSpPr>
        <p:spPr bwMode="auto">
          <a:xfrm>
            <a:off x="684213" y="115888"/>
            <a:ext cx="7021512"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bwMode="auto">
          <a:xfrm>
            <a:off x="395536" y="0"/>
            <a:ext cx="7021513" cy="62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大规模集成</a:t>
            </a:r>
          </a:p>
        </p:txBody>
      </p:sp>
      <p:sp>
        <p:nvSpPr>
          <p:cNvPr id="49155" name="内容占位符 2"/>
          <p:cNvSpPr>
            <a:spLocks noGrp="1"/>
          </p:cNvSpPr>
          <p:nvPr>
            <p:ph idx="1"/>
          </p:nvPr>
        </p:nvSpPr>
        <p:spPr bwMode="auto">
          <a:xfrm>
            <a:off x="528637" y="765175"/>
            <a:ext cx="8452735" cy="2365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lvl="1" indent="-361950" eaLnBrk="1" hangingPunct="1">
              <a:lnSpc>
                <a:spcPct val="125000"/>
              </a:lnSpc>
              <a:buClr>
                <a:srgbClr val="C00000"/>
              </a:buClr>
              <a:buFont typeface="Wingdings" panose="05000000000000000000" pitchFamily="2" charset="2"/>
              <a:buChar char="n"/>
            </a:pPr>
            <a:r>
              <a:rPr lang="en-US" altLang="zh-CN" sz="2800" dirty="0">
                <a:ea typeface="华文新魏" panose="02010800040101010101" pitchFamily="2" charset="-122"/>
              </a:rPr>
              <a:t>ENIAC</a:t>
            </a:r>
            <a:r>
              <a:rPr lang="zh-CN" altLang="en-US" sz="2800" dirty="0">
                <a:ea typeface="华文新魏" panose="02010800040101010101" pitchFamily="2" charset="-122"/>
              </a:rPr>
              <a:t>等代表了当时的数字电路制造最高水平，继续扩展面临可靠性、功耗、复杂度等一系列挑战</a:t>
            </a:r>
            <a:endParaRPr lang="en-US" altLang="zh-CN" sz="2800" dirty="0">
              <a:ea typeface="华文新魏" panose="02010800040101010101" pitchFamily="2" charset="-122"/>
            </a:endParaRPr>
          </a:p>
        </p:txBody>
      </p:sp>
      <p:sp>
        <p:nvSpPr>
          <p:cNvPr id="5" name="内容占位符 2"/>
          <p:cNvSpPr txBox="1">
            <a:spLocks/>
          </p:cNvSpPr>
          <p:nvPr/>
        </p:nvSpPr>
        <p:spPr bwMode="auto">
          <a:xfrm>
            <a:off x="528637" y="2204864"/>
            <a:ext cx="836453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61950" indent="-361950">
              <a:defRPr>
                <a:solidFill>
                  <a:schemeClr val="tx1"/>
                </a:solidFill>
                <a:latin typeface="Arial" panose="020B0604020202020204" pitchFamily="34" charset="0"/>
                <a:ea typeface="宋体" panose="02010600030101010101" pitchFamily="2" charset="-122"/>
              </a:defRPr>
            </a:lvl1pPr>
            <a:lvl2pPr marL="717550" indent="-358775">
              <a:defRPr>
                <a:solidFill>
                  <a:schemeClr val="tx1"/>
                </a:solidFill>
                <a:latin typeface="Arial" panose="020B0604020202020204" pitchFamily="34" charset="0"/>
                <a:ea typeface="宋体" panose="02010600030101010101" pitchFamily="2" charset="-122"/>
              </a:defRPr>
            </a:lvl2pPr>
            <a:lvl3pPr marL="809625" indent="-179388">
              <a:defRPr>
                <a:solidFill>
                  <a:schemeClr val="tx1"/>
                </a:solidFill>
                <a:latin typeface="Arial" panose="020B0604020202020204" pitchFamily="34" charset="0"/>
                <a:ea typeface="宋体" panose="02010600030101010101" pitchFamily="2" charset="-122"/>
              </a:defRPr>
            </a:lvl3pPr>
            <a:lvl4pPr marL="2208213" indent="-228600">
              <a:defRPr>
                <a:solidFill>
                  <a:schemeClr val="tx1"/>
                </a:solidFill>
                <a:latin typeface="Arial" panose="020B0604020202020204" pitchFamily="34" charset="0"/>
                <a:ea typeface="宋体" panose="02010600030101010101" pitchFamily="2" charset="-122"/>
              </a:defRPr>
            </a:lvl4pPr>
            <a:lvl5pPr marL="2616200" indent="-228600">
              <a:defRPr>
                <a:solidFill>
                  <a:schemeClr val="tx1"/>
                </a:solidFill>
                <a:latin typeface="Arial" panose="020B0604020202020204" pitchFamily="34" charset="0"/>
                <a:ea typeface="宋体" panose="02010600030101010101" pitchFamily="2" charset="-122"/>
              </a:defRPr>
            </a:lvl5pPr>
            <a:lvl6pPr marL="30734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30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987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445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lvl="1" indent="-361950" eaLnBrk="1" hangingPunct="1">
              <a:lnSpc>
                <a:spcPct val="125000"/>
              </a:lnSpc>
              <a:spcBef>
                <a:spcPct val="20000"/>
              </a:spcBef>
              <a:buClr>
                <a:srgbClr val="C00000"/>
              </a:buClr>
              <a:buFont typeface="Wingdings" panose="05000000000000000000" pitchFamily="2" charset="2"/>
              <a:buChar char="n"/>
            </a:pPr>
            <a:r>
              <a:rPr lang="en-US" altLang="zh-CN" sz="2800" b="1" dirty="0">
                <a:latin typeface="微软雅黑" panose="020B0503020204020204" pitchFamily="34" charset="-122"/>
                <a:ea typeface="华文新魏" panose="02010800040101010101" pitchFamily="2" charset="-122"/>
              </a:rPr>
              <a:t>1958</a:t>
            </a:r>
            <a:r>
              <a:rPr lang="zh-CN" altLang="en-US" sz="2800" b="1" dirty="0">
                <a:latin typeface="微软雅黑" panose="020B0503020204020204" pitchFamily="34" charset="-122"/>
                <a:ea typeface="华文新魏" panose="02010800040101010101" pitchFamily="2" charset="-122"/>
              </a:rPr>
              <a:t>年，</a:t>
            </a:r>
            <a:r>
              <a:rPr lang="en-US" altLang="zh-CN" sz="2800" b="1" dirty="0">
                <a:latin typeface="微软雅黑" panose="020B0503020204020204" pitchFamily="34" charset="-122"/>
                <a:ea typeface="华文新魏" panose="02010800040101010101" pitchFamily="2" charset="-122"/>
              </a:rPr>
              <a:t>Jack  </a:t>
            </a:r>
            <a:r>
              <a:rPr lang="en-US" altLang="zh-CN" sz="2800" b="1" dirty="0" err="1">
                <a:latin typeface="微软雅黑" panose="020B0503020204020204" pitchFamily="34" charset="-122"/>
                <a:ea typeface="华文新魏" panose="02010800040101010101" pitchFamily="2" charset="-122"/>
              </a:rPr>
              <a:t>Kilby</a:t>
            </a:r>
            <a:r>
              <a:rPr lang="zh-CN" altLang="en-US" sz="2800" b="1" dirty="0">
                <a:latin typeface="微软雅黑" panose="020B0503020204020204" pitchFamily="34" charset="-122"/>
                <a:ea typeface="华文新魏" panose="02010800040101010101" pitchFamily="2" charset="-122"/>
              </a:rPr>
              <a:t>发明了集成电路</a:t>
            </a:r>
            <a:endParaRPr lang="en-US" altLang="zh-CN" sz="2800" b="1" dirty="0">
              <a:latin typeface="微软雅黑" panose="020B0503020204020204" pitchFamily="34" charset="-122"/>
              <a:ea typeface="华文新魏" panose="02010800040101010101" pitchFamily="2" charset="-122"/>
            </a:endParaRPr>
          </a:p>
          <a:p>
            <a:pPr marL="742950" lvl="1" indent="-285750">
              <a:lnSpc>
                <a:spcPct val="125000"/>
              </a:lnSpc>
              <a:spcBef>
                <a:spcPts val="600"/>
              </a:spcBef>
              <a:buClr>
                <a:schemeClr val="accent6"/>
              </a:buClr>
              <a:buFont typeface="Wingdings" panose="05000000000000000000" pitchFamily="2" charset="2"/>
              <a:buChar char="l"/>
            </a:pPr>
            <a:r>
              <a:rPr lang="en-US" altLang="zh-CN" sz="2400" b="1" dirty="0">
                <a:latin typeface="Times New Roman" panose="02020603050405020304" pitchFamily="18" charset="0"/>
                <a:ea typeface="华文新魏" panose="02010800040101010101" pitchFamily="2" charset="-122"/>
              </a:rPr>
              <a:t>2000</a:t>
            </a:r>
            <a:r>
              <a:rPr lang="zh-CN" altLang="en-US" sz="2400" b="1" dirty="0">
                <a:latin typeface="Times New Roman" panose="02020603050405020304" pitchFamily="18" charset="0"/>
                <a:ea typeface="华文新魏" panose="02010800040101010101" pitchFamily="2" charset="-122"/>
              </a:rPr>
              <a:t>年，获诺贝尔物理学奖</a:t>
            </a:r>
            <a:endParaRPr lang="en-US" altLang="zh-CN" sz="2400" b="1" dirty="0">
              <a:latin typeface="Times New Roman" panose="02020603050405020304" pitchFamily="18" charset="0"/>
              <a:ea typeface="华文新魏" panose="02010800040101010101" pitchFamily="2" charset="-122"/>
            </a:endParaRPr>
          </a:p>
          <a:p>
            <a:pPr marL="742950" lvl="1" indent="-285750">
              <a:lnSpc>
                <a:spcPct val="125000"/>
              </a:lnSpc>
              <a:spcBef>
                <a:spcPts val="600"/>
              </a:spcBef>
              <a:buClr>
                <a:schemeClr val="accent6"/>
              </a:buClr>
              <a:buFont typeface="Wingdings" panose="05000000000000000000" pitchFamily="2" charset="2"/>
              <a:buChar char="l"/>
            </a:pPr>
            <a:r>
              <a:rPr lang="en-US" altLang="zh-CN" sz="2400" b="1" dirty="0">
                <a:latin typeface="Times New Roman" panose="02020603050405020304" pitchFamily="18" charset="0"/>
                <a:ea typeface="华文新魏" panose="02010800040101010101" pitchFamily="2" charset="-122"/>
              </a:rPr>
              <a:t>Robert  Noyce</a:t>
            </a:r>
            <a:r>
              <a:rPr lang="zh-CN" altLang="en-US" sz="2400" b="1" dirty="0">
                <a:latin typeface="Times New Roman" panose="02020603050405020304" pitchFamily="18" charset="0"/>
                <a:ea typeface="华文新魏" panose="02010800040101010101" pitchFamily="2" charset="-122"/>
              </a:rPr>
              <a:t>独立发明了集成电路，是</a:t>
            </a:r>
            <a:r>
              <a:rPr lang="en-US" altLang="zh-CN" sz="2400" b="1" dirty="0">
                <a:latin typeface="Times New Roman" panose="02020603050405020304" pitchFamily="18" charset="0"/>
                <a:ea typeface="华文新魏" panose="02010800040101010101" pitchFamily="2" charset="-122"/>
              </a:rPr>
              <a:t>Fairchild</a:t>
            </a:r>
            <a:r>
              <a:rPr lang="zh-CN" altLang="en-US" sz="2400" b="1" dirty="0">
                <a:latin typeface="Times New Roman" panose="02020603050405020304" pitchFamily="18" charset="0"/>
                <a:ea typeface="华文新魏" panose="02010800040101010101" pitchFamily="2" charset="-122"/>
              </a:rPr>
              <a:t>半导体公司和</a:t>
            </a:r>
            <a:r>
              <a:rPr lang="en-US" altLang="zh-CN" sz="2400" b="1" dirty="0">
                <a:latin typeface="Times New Roman" panose="02020603050405020304" pitchFamily="18" charset="0"/>
                <a:ea typeface="华文新魏" panose="02010800040101010101" pitchFamily="2" charset="-122"/>
              </a:rPr>
              <a:t>Intel</a:t>
            </a:r>
            <a:r>
              <a:rPr lang="zh-CN" altLang="en-US" sz="2400" b="1" dirty="0">
                <a:latin typeface="Times New Roman" panose="02020603050405020304" pitchFamily="18" charset="0"/>
                <a:ea typeface="华文新魏" panose="02010800040101010101" pitchFamily="2" charset="-122"/>
              </a:rPr>
              <a:t>公司的共同创始人</a:t>
            </a:r>
            <a:endParaRPr lang="en-US" altLang="zh-CN" sz="2400" b="1" dirty="0">
              <a:latin typeface="Times New Roman" panose="02020603050405020304" pitchFamily="18" charset="0"/>
              <a:ea typeface="华文新魏" panose="02010800040101010101" pitchFamily="2" charset="-122"/>
            </a:endParaRPr>
          </a:p>
          <a:p>
            <a:pPr marL="361950" lvl="1" indent="-361950" eaLnBrk="1" hangingPunct="1">
              <a:lnSpc>
                <a:spcPct val="125000"/>
              </a:lnSpc>
              <a:spcBef>
                <a:spcPct val="20000"/>
              </a:spcBef>
              <a:buClr>
                <a:srgbClr val="C00000"/>
              </a:buClr>
              <a:buFont typeface="Wingdings" panose="05000000000000000000" pitchFamily="2" charset="2"/>
              <a:buChar char="n"/>
            </a:pPr>
            <a:r>
              <a:rPr lang="en-US" altLang="zh-CN" sz="2800" b="1" dirty="0">
                <a:latin typeface="微软雅黑" panose="020B0503020204020204" pitchFamily="34" charset="-122"/>
                <a:ea typeface="华文新魏" panose="02010800040101010101" pitchFamily="2" charset="-122"/>
              </a:rPr>
              <a:t>1971</a:t>
            </a:r>
            <a:r>
              <a:rPr lang="zh-CN" altLang="en-US" sz="2800" b="1" dirty="0">
                <a:latin typeface="微软雅黑" panose="020B0503020204020204" pitchFamily="34" charset="-122"/>
                <a:ea typeface="华文新魏" panose="02010800040101010101" pitchFamily="2" charset="-122"/>
              </a:rPr>
              <a:t>年，</a:t>
            </a:r>
            <a:r>
              <a:rPr lang="en-US" altLang="zh-CN" sz="2800" b="1" dirty="0">
                <a:latin typeface="微软雅黑" panose="020B0503020204020204" pitchFamily="34" charset="-122"/>
                <a:ea typeface="华文新魏" panose="02010800040101010101" pitchFamily="2" charset="-122"/>
              </a:rPr>
              <a:t>Intel</a:t>
            </a:r>
            <a:r>
              <a:rPr lang="zh-CN" altLang="en-US" sz="2800" b="1" dirty="0">
                <a:latin typeface="微软雅黑" panose="020B0503020204020204" pitchFamily="34" charset="-122"/>
                <a:ea typeface="华文新魏" panose="02010800040101010101" pitchFamily="2" charset="-122"/>
              </a:rPr>
              <a:t>公司发布第一款微处理器</a:t>
            </a:r>
            <a:r>
              <a:rPr lang="en-US" altLang="zh-CN" sz="2800" b="1" dirty="0">
                <a:latin typeface="微软雅黑" panose="020B0503020204020204" pitchFamily="34" charset="-122"/>
                <a:ea typeface="华文新魏" panose="02010800040101010101" pitchFamily="2" charset="-122"/>
              </a:rPr>
              <a:t>4004</a:t>
            </a:r>
          </a:p>
          <a:p>
            <a:pPr marL="742950" lvl="1" indent="-285750">
              <a:lnSpc>
                <a:spcPct val="125000"/>
              </a:lnSpc>
              <a:spcBef>
                <a:spcPts val="600"/>
              </a:spcBef>
              <a:buClr>
                <a:schemeClr val="accent6"/>
              </a:buClr>
              <a:buFont typeface="Wingdings" panose="05000000000000000000" pitchFamily="2" charset="2"/>
              <a:buChar char="l"/>
            </a:pPr>
            <a:r>
              <a:rPr lang="en-US" altLang="zh-CN" sz="2400" b="1" dirty="0">
                <a:latin typeface="Times New Roman" panose="02020603050405020304" pitchFamily="18" charset="0"/>
                <a:ea typeface="华文新魏" panose="02010800040101010101" pitchFamily="2" charset="-122"/>
              </a:rPr>
              <a:t>2300</a:t>
            </a:r>
            <a:r>
              <a:rPr lang="zh-CN" altLang="en-US" sz="2400" b="1" dirty="0">
                <a:latin typeface="Times New Roman" panose="02020603050405020304" pitchFamily="18" charset="0"/>
                <a:ea typeface="华文新魏" panose="02010800040101010101" pitchFamily="2" charset="-122"/>
              </a:rPr>
              <a:t>个晶体管，</a:t>
            </a:r>
            <a:r>
              <a:rPr lang="en-US" altLang="zh-CN" sz="2400" b="1" dirty="0">
                <a:latin typeface="Times New Roman" panose="02020603050405020304" pitchFamily="18" charset="0"/>
                <a:ea typeface="华文新魏" panose="02010800040101010101" pitchFamily="2" charset="-122"/>
              </a:rPr>
              <a:t>10</a:t>
            </a:r>
            <a:r>
              <a:rPr lang="el-GR" altLang="zh-CN" sz="2400" b="1" dirty="0">
                <a:latin typeface="Times New Roman" panose="02020603050405020304" pitchFamily="18" charset="0"/>
                <a:ea typeface="华文新魏" panose="02010800040101010101" pitchFamily="2" charset="-122"/>
              </a:rPr>
              <a:t>μ</a:t>
            </a:r>
            <a:r>
              <a:rPr lang="en-US" altLang="zh-CN" sz="2400" b="1" dirty="0">
                <a:latin typeface="Times New Roman" panose="02020603050405020304" pitchFamily="18" charset="0"/>
                <a:ea typeface="华文新魏" panose="02010800040101010101" pitchFamily="2" charset="-122"/>
              </a:rPr>
              <a:t>m</a:t>
            </a:r>
            <a:r>
              <a:rPr lang="zh-CN" altLang="en-US" sz="2400" b="1" dirty="0">
                <a:latin typeface="Times New Roman" panose="02020603050405020304" pitchFamily="18" charset="0"/>
                <a:ea typeface="华文新魏" panose="02010800040101010101" pitchFamily="2" charset="-122"/>
              </a:rPr>
              <a:t>工艺</a:t>
            </a:r>
          </a:p>
        </p:txBody>
      </p:sp>
      <p:graphicFrame>
        <p:nvGraphicFramePr>
          <p:cNvPr id="1026" name="Object 25"/>
          <p:cNvGraphicFramePr>
            <a:graphicFrameLocks noChangeAspect="1"/>
          </p:cNvGraphicFramePr>
          <p:nvPr>
            <p:extLst>
              <p:ext uri="{D42A27DB-BD31-4B8C-83A1-F6EECF244321}">
                <p14:modId xmlns:p14="http://schemas.microsoft.com/office/powerpoint/2010/main" val="1378032295"/>
              </p:ext>
            </p:extLst>
          </p:nvPr>
        </p:nvGraphicFramePr>
        <p:xfrm>
          <a:off x="5724128" y="5157192"/>
          <a:ext cx="2702150" cy="1510879"/>
        </p:xfrm>
        <a:graphic>
          <a:graphicData uri="http://schemas.openxmlformats.org/presentationml/2006/ole">
            <mc:AlternateContent xmlns:mc="http://schemas.openxmlformats.org/markup-compatibility/2006">
              <mc:Choice xmlns:v="urn:schemas-microsoft-com:vml" Requires="v">
                <p:oleObj spid="_x0000_s1033" name="Image" r:id="rId4" imgW="1384127" imgH="1155556" progId="Photoshop.Image.4">
                  <p:embed/>
                </p:oleObj>
              </mc:Choice>
              <mc:Fallback>
                <p:oleObj name="Image" r:id="rId4" imgW="1384127" imgH="1155556" progId="Photoshop.Image.4">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5157192"/>
                        <a:ext cx="2702150" cy="1510879"/>
                      </a:xfrm>
                      <a:prstGeom prst="rect">
                        <a:avLst/>
                      </a:prstGeom>
                      <a:noFill/>
                      <a:ln>
                        <a:noFill/>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blinds(horizontal)">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bwMode="auto">
          <a:xfrm>
            <a:off x="574675" y="1"/>
            <a:ext cx="7021513" cy="692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大规模集成</a:t>
            </a:r>
          </a:p>
        </p:txBody>
      </p:sp>
      <p:sp>
        <p:nvSpPr>
          <p:cNvPr id="51203" name="内容占位符 2"/>
          <p:cNvSpPr>
            <a:spLocks noGrp="1" noChangeArrowheads="1"/>
          </p:cNvSpPr>
          <p:nvPr>
            <p:ph idx="1"/>
          </p:nvPr>
        </p:nvSpPr>
        <p:spPr bwMode="auto">
          <a:xfrm>
            <a:off x="161925" y="622769"/>
            <a:ext cx="8820150" cy="504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0000"/>
              </a:lnSpc>
              <a:buSzTx/>
            </a:pPr>
            <a:r>
              <a:rPr lang="en-US" altLang="zh-CN" sz="2800" dirty="0">
                <a:ea typeface="华文新魏" panose="02010800040101010101" pitchFamily="2" charset="-122"/>
              </a:rPr>
              <a:t>1965</a:t>
            </a:r>
            <a:r>
              <a:rPr lang="zh-CN" altLang="en-US" sz="2800" dirty="0">
                <a:ea typeface="华文新魏" panose="02010800040101010101" pitchFamily="2" charset="-122"/>
              </a:rPr>
              <a:t>年，</a:t>
            </a:r>
            <a:r>
              <a:rPr lang="en-US" altLang="zh-CN" sz="2800" dirty="0">
                <a:ea typeface="华文新魏" panose="02010800040101010101" pitchFamily="2" charset="-122"/>
              </a:rPr>
              <a:t>Intel </a:t>
            </a:r>
            <a:r>
              <a:rPr lang="zh-CN" altLang="en-US" sz="2800" dirty="0">
                <a:ea typeface="华文新魏" panose="02010800040101010101" pitchFamily="2" charset="-122"/>
              </a:rPr>
              <a:t>公司缔造者之一戈登</a:t>
            </a:r>
            <a:r>
              <a:rPr lang="en-US" altLang="zh-CN" sz="2800" dirty="0">
                <a:ea typeface="华文新魏" panose="02010800040101010101" pitchFamily="2" charset="-122"/>
              </a:rPr>
              <a:t>·</a:t>
            </a:r>
            <a:r>
              <a:rPr lang="zh-CN" altLang="en-US" sz="2800" dirty="0">
                <a:ea typeface="华文新魏" panose="02010800040101010101" pitchFamily="2" charset="-122"/>
              </a:rPr>
              <a:t>摩尔发表论文</a:t>
            </a:r>
            <a:r>
              <a:rPr lang="en-US" altLang="zh-CN" sz="2800" dirty="0">
                <a:ea typeface="华文新魏" panose="02010800040101010101" pitchFamily="2" charset="-122"/>
              </a:rPr>
              <a:t>《</a:t>
            </a:r>
            <a:r>
              <a:rPr lang="zh-CN" altLang="en-US" sz="2800" dirty="0">
                <a:ea typeface="华文新魏" panose="02010800040101010101" pitchFamily="2" charset="-122"/>
              </a:rPr>
              <a:t>让集成电路填满更多的组件</a:t>
            </a:r>
            <a:r>
              <a:rPr lang="en-US" altLang="zh-CN" sz="2800" dirty="0">
                <a:ea typeface="华文新魏" panose="02010800040101010101" pitchFamily="2" charset="-122"/>
              </a:rPr>
              <a:t>》</a:t>
            </a:r>
            <a:r>
              <a:rPr lang="zh-CN" altLang="en-US" sz="2800" dirty="0">
                <a:ea typeface="华文新魏" panose="02010800040101010101" pitchFamily="2" charset="-122"/>
              </a:rPr>
              <a:t>，提出</a:t>
            </a:r>
            <a:r>
              <a:rPr lang="zh-CN" altLang="en-US" sz="2800" dirty="0">
                <a:solidFill>
                  <a:srgbClr val="FF0000"/>
                </a:solidFill>
                <a:ea typeface="华文新魏" panose="02010800040101010101" pitchFamily="2" charset="-122"/>
              </a:rPr>
              <a:t>摩尔定律</a:t>
            </a:r>
            <a:endParaRPr lang="en-US" altLang="zh-CN" sz="2800" dirty="0">
              <a:solidFill>
                <a:srgbClr val="FF0000"/>
              </a:solidFill>
              <a:ea typeface="华文新魏" panose="02010800040101010101" pitchFamily="2" charset="-122"/>
            </a:endParaRPr>
          </a:p>
          <a:p>
            <a:pPr marL="717550" lvl="1" indent="-358775">
              <a:lnSpc>
                <a:spcPct val="100000"/>
              </a:lnSpc>
              <a:buClr>
                <a:srgbClr val="F79646"/>
              </a:buClr>
            </a:pPr>
            <a:r>
              <a:rPr lang="zh-CN" altLang="en-US" sz="2400" dirty="0">
                <a:ea typeface="华文新魏" panose="02010800040101010101" pitchFamily="2" charset="-122"/>
              </a:rPr>
              <a:t>在价格不变的情况下，每</a:t>
            </a:r>
            <a:r>
              <a:rPr lang="en-US" altLang="zh-CN" sz="2400" dirty="0">
                <a:ea typeface="华文新魏" panose="02010800040101010101" pitchFamily="2" charset="-122"/>
              </a:rPr>
              <a:t>18</a:t>
            </a:r>
            <a:r>
              <a:rPr lang="zh-CN" altLang="en-US" sz="2400" dirty="0">
                <a:ea typeface="华文新魏" panose="02010800040101010101" pitchFamily="2" charset="-122"/>
              </a:rPr>
              <a:t>个月芯片上晶体管数目翻倍，性能也提升一倍</a:t>
            </a:r>
            <a:endParaRPr lang="en-US" altLang="zh-CN" sz="2400" dirty="0">
              <a:ea typeface="华文新魏" panose="02010800040101010101" pitchFamily="2" charset="-122"/>
            </a:endParaRPr>
          </a:p>
          <a:p>
            <a:pPr marL="717550" lvl="1" indent="-358775">
              <a:lnSpc>
                <a:spcPct val="100000"/>
              </a:lnSpc>
              <a:buClr>
                <a:srgbClr val="F79646"/>
              </a:buClr>
            </a:pPr>
            <a:r>
              <a:rPr lang="zh-CN" altLang="en-US" sz="2400" dirty="0">
                <a:ea typeface="华文新魏" panose="02010800040101010101" pitchFamily="2" charset="-122"/>
              </a:rPr>
              <a:t>带来了信息时代的“</a:t>
            </a:r>
            <a:r>
              <a:rPr lang="zh-CN" altLang="en-US" sz="2400" dirty="0">
                <a:solidFill>
                  <a:srgbClr val="FF0000"/>
                </a:solidFill>
                <a:ea typeface="华文新魏" panose="02010800040101010101" pitchFamily="2" charset="-122"/>
              </a:rPr>
              <a:t>指数进步</a:t>
            </a:r>
            <a:r>
              <a:rPr lang="zh-CN" altLang="en-US" sz="2400" dirty="0">
                <a:ea typeface="华文新魏" panose="02010800040101010101" pitchFamily="2" charset="-122"/>
              </a:rPr>
              <a:t>”</a:t>
            </a:r>
            <a:endParaRPr lang="en-US" altLang="zh-CN" sz="2400" dirty="0">
              <a:ea typeface="华文新魏" panose="02010800040101010101" pitchFamily="2" charset="-122"/>
            </a:endParaRPr>
          </a:p>
        </p:txBody>
      </p:sp>
      <p:pic>
        <p:nvPicPr>
          <p:cNvPr id="51220" name="Picture 26" descr="Gordon Mo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2780928"/>
            <a:ext cx="1117415" cy="142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矩形 3"/>
          <p:cNvSpPr>
            <a:spLocks noChangeArrowheads="1"/>
          </p:cNvSpPr>
          <p:nvPr/>
        </p:nvSpPr>
        <p:spPr bwMode="auto">
          <a:xfrm>
            <a:off x="6988776" y="4332665"/>
            <a:ext cx="146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CC"/>
                </a:solidFill>
                <a:latin typeface="华文新魏" panose="02010800040101010101" pitchFamily="2" charset="-122"/>
                <a:ea typeface="华文新魏" panose="02010800040101010101" pitchFamily="2" charset="-122"/>
              </a:rPr>
              <a:t>戈登</a:t>
            </a:r>
            <a:r>
              <a:rPr lang="en-US" altLang="zh-CN" sz="2000" b="1" dirty="0">
                <a:solidFill>
                  <a:srgbClr val="0000CC"/>
                </a:solidFill>
                <a:latin typeface="华文新魏" panose="02010800040101010101" pitchFamily="2" charset="-122"/>
                <a:ea typeface="华文新魏" panose="02010800040101010101" pitchFamily="2" charset="-122"/>
              </a:rPr>
              <a:t>·</a:t>
            </a:r>
            <a:r>
              <a:rPr lang="zh-CN" altLang="en-US" sz="2000" b="1" dirty="0">
                <a:solidFill>
                  <a:srgbClr val="0000CC"/>
                </a:solidFill>
                <a:latin typeface="华文新魏" panose="02010800040101010101" pitchFamily="2" charset="-122"/>
                <a:ea typeface="华文新魏" panose="02010800040101010101" pitchFamily="2" charset="-122"/>
              </a:rPr>
              <a:t>摩尔</a:t>
            </a:r>
            <a:endParaRPr lang="zh-CN" altLang="en-US" sz="2000" dirty="0">
              <a:solidFill>
                <a:srgbClr val="0000CC"/>
              </a:solidFill>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C36676C8-D2F9-7335-E039-2E6441156E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708920"/>
            <a:ext cx="5472981" cy="4049894"/>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p:cNvSpPr>
            <a:spLocks noGrp="1" noChangeArrowheads="1"/>
          </p:cNvSpPr>
          <p:nvPr>
            <p:ph idx="1"/>
          </p:nvPr>
        </p:nvSpPr>
        <p:spPr bwMode="auto">
          <a:xfrm>
            <a:off x="488950" y="836613"/>
            <a:ext cx="836295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sz="2800">
                <a:ea typeface="华文新魏" panose="02010800040101010101" pitchFamily="2" charset="-122"/>
              </a:rPr>
              <a:t>计算模型：电子计算机的理论基础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物理器件：电子计算机的物质基础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大规模集成：电子计算机的工业基础</a:t>
            </a:r>
            <a:endParaRPr lang="en-US" altLang="zh-CN" sz="2800">
              <a:ea typeface="华文新魏" panose="02010800040101010101" pitchFamily="2" charset="-122"/>
            </a:endParaRPr>
          </a:p>
          <a:p>
            <a:pPr marL="361950" indent="-361950">
              <a:lnSpc>
                <a:spcPct val="120000"/>
              </a:lnSpc>
              <a:buSzTx/>
            </a:pPr>
            <a:r>
              <a:rPr lang="zh-CN" altLang="en-US" sz="2800">
                <a:solidFill>
                  <a:srgbClr val="FF0000"/>
                </a:solidFill>
                <a:ea typeface="华文新魏" panose="02010800040101010101" pitchFamily="2" charset="-122"/>
              </a:rPr>
              <a:t>存储程序：电子计算机的“通用”基础</a:t>
            </a:r>
            <a:endParaRPr lang="en-US" altLang="zh-CN" sz="2800">
              <a:solidFill>
                <a:srgbClr val="FF0000"/>
              </a:solidFill>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操作系统：电子计算机的“共享”基础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互联网：电子计算机的“泛在”基础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多媒体：电子计算机的“交互”基础</a:t>
            </a:r>
          </a:p>
          <a:p>
            <a:pPr marL="361950" indent="-361950">
              <a:lnSpc>
                <a:spcPct val="120000"/>
              </a:lnSpc>
              <a:buSzTx/>
            </a:pPr>
            <a:r>
              <a:rPr lang="zh-CN" altLang="en-US" sz="2800">
                <a:ea typeface="华文新魏" panose="02010800040101010101" pitchFamily="2" charset="-122"/>
              </a:rPr>
              <a:t>人工智能：电子计算机的“智能”基础</a:t>
            </a:r>
          </a:p>
        </p:txBody>
      </p:sp>
      <p:sp>
        <p:nvSpPr>
          <p:cNvPr id="53251" name="标题 1"/>
          <p:cNvSpPr txBox="1">
            <a:spLocks noChangeArrowheads="1"/>
          </p:cNvSpPr>
          <p:nvPr/>
        </p:nvSpPr>
        <p:spPr bwMode="auto">
          <a:xfrm>
            <a:off x="611188" y="-14288"/>
            <a:ext cx="8229600" cy="56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从技术发展历程看电子计算机</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bwMode="auto">
          <a:xfrm>
            <a:off x="755650" y="0"/>
            <a:ext cx="7021513" cy="6926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存储程序</a:t>
            </a:r>
          </a:p>
        </p:txBody>
      </p:sp>
      <p:sp>
        <p:nvSpPr>
          <p:cNvPr id="3" name="内容占位符 2"/>
          <p:cNvSpPr>
            <a:spLocks noGrp="1"/>
          </p:cNvSpPr>
          <p:nvPr>
            <p:ph idx="1"/>
          </p:nvPr>
        </p:nvSpPr>
        <p:spPr bwMode="auto">
          <a:xfrm>
            <a:off x="251520" y="765175"/>
            <a:ext cx="8784975"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0000"/>
              </a:lnSpc>
              <a:buSzTx/>
            </a:pPr>
            <a:r>
              <a:rPr lang="zh-CN" altLang="en-US" sz="2800" dirty="0">
                <a:solidFill>
                  <a:srgbClr val="FF0000"/>
                </a:solidFill>
                <a:ea typeface="华文新魏" panose="02010800040101010101" pitchFamily="2" charset="-122"/>
              </a:rPr>
              <a:t>怎样实现“通用”和“自动”的计算装置？</a:t>
            </a:r>
            <a:endParaRPr lang="en-US" altLang="zh-CN" sz="2800" dirty="0">
              <a:solidFill>
                <a:srgbClr val="FF0000"/>
              </a:solidFill>
              <a:ea typeface="华文新魏" panose="02010800040101010101" pitchFamily="2" charset="-122"/>
            </a:endParaRPr>
          </a:p>
          <a:p>
            <a:pPr marL="361950" indent="-361950">
              <a:lnSpc>
                <a:spcPct val="100000"/>
              </a:lnSpc>
              <a:buSzTx/>
            </a:pPr>
            <a:r>
              <a:rPr lang="en-US" altLang="zh-CN" sz="2800" dirty="0">
                <a:ea typeface="华文新魏" panose="02010800040101010101" pitchFamily="2" charset="-122"/>
              </a:rPr>
              <a:t>ENIAC</a:t>
            </a:r>
            <a:r>
              <a:rPr lang="zh-CN" altLang="en-US" sz="2800" dirty="0">
                <a:ea typeface="华文新魏" panose="02010800040101010101" pitchFamily="2" charset="-122"/>
              </a:rPr>
              <a:t>直接以电路连线来设计程序，需要新程序时，则重新配接线路</a:t>
            </a:r>
            <a:endParaRPr lang="en-US" altLang="zh-CN" sz="2800" dirty="0">
              <a:ea typeface="华文新魏" panose="02010800040101010101" pitchFamily="2" charset="-122"/>
            </a:endParaRPr>
          </a:p>
          <a:p>
            <a:pPr lvl="1">
              <a:lnSpc>
                <a:spcPct val="125000"/>
              </a:lnSpc>
              <a:spcBef>
                <a:spcPts val="600"/>
              </a:spcBef>
              <a:buSzTx/>
            </a:pPr>
            <a:r>
              <a:rPr lang="zh-CN" altLang="en-US" sz="2400" dirty="0">
                <a:latin typeface="Times New Roman" panose="02020603050405020304" pitchFamily="18" charset="0"/>
                <a:ea typeface="华文新魏" panose="02010800040101010101" pitchFamily="2" charset="-122"/>
              </a:rPr>
              <a:t>将问题映射到</a:t>
            </a:r>
            <a:r>
              <a:rPr lang="en-US" altLang="zh-CN" sz="2400" dirty="0">
                <a:latin typeface="Times New Roman" panose="02020603050405020304" pitchFamily="18" charset="0"/>
                <a:ea typeface="华文新魏" panose="02010800040101010101" pitchFamily="2" charset="-122"/>
              </a:rPr>
              <a:t>ENIAC</a:t>
            </a:r>
            <a:r>
              <a:rPr lang="zh-CN" altLang="en-US" sz="2400" dirty="0">
                <a:latin typeface="Times New Roman" panose="02020603050405020304" pitchFamily="18" charset="0"/>
                <a:ea typeface="华文新魏" panose="02010800040101010101" pitchFamily="2" charset="-122"/>
              </a:rPr>
              <a:t>上求解是一个复杂的任务，通常要用几个星期的时间：首先操作各种开关和电缆把“问题”输入</a:t>
            </a:r>
            <a:r>
              <a:rPr lang="en-US" altLang="zh-CN" sz="2400" dirty="0">
                <a:latin typeface="Times New Roman" panose="02020603050405020304" pitchFamily="18" charset="0"/>
                <a:ea typeface="华文新魏" panose="02010800040101010101" pitchFamily="2" charset="-122"/>
              </a:rPr>
              <a:t>ENIAC</a:t>
            </a:r>
            <a:r>
              <a:rPr lang="zh-CN" altLang="en-US" sz="2400" dirty="0">
                <a:latin typeface="Times New Roman" panose="02020603050405020304" pitchFamily="18" charset="0"/>
                <a:ea typeface="华文新魏" panose="02010800040101010101" pitchFamily="2" charset="-122"/>
              </a:rPr>
              <a:t>需要几天；然后再进行计算和测试</a:t>
            </a:r>
          </a:p>
        </p:txBody>
      </p:sp>
      <p:pic>
        <p:nvPicPr>
          <p:cNvPr id="5" name="Picture 26">
            <a:extLst>
              <a:ext uri="{FF2B5EF4-FFF2-40B4-BE49-F238E27FC236}">
                <a16:creationId xmlns:a16="http://schemas.microsoft.com/office/drawing/2014/main" id="{2946C46B-9FB3-47D5-B754-0F1A7AB06047}"/>
              </a:ext>
            </a:extLst>
          </p:cNvPr>
          <p:cNvPicPr>
            <a:picLocks noChangeAspect="1" noChangeArrowheads="1"/>
          </p:cNvPicPr>
          <p:nvPr/>
        </p:nvPicPr>
        <p:blipFill>
          <a:blip r:embed="rId3"/>
          <a:srcRect/>
          <a:stretch>
            <a:fillRect/>
          </a:stretch>
        </p:blipFill>
        <p:spPr bwMode="auto">
          <a:xfrm>
            <a:off x="2220913" y="4185692"/>
            <a:ext cx="4857750" cy="2355850"/>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par>
                          <p:cTn id="9" fill="hold" nodeType="afterGroup">
                            <p:stCondLst>
                              <p:cond delay="0"/>
                            </p:stCondLst>
                            <p:childTnLst>
                              <p:par>
                                <p:cTn id="10" presetID="3"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bwMode="auto">
          <a:xfrm>
            <a:off x="684213" y="-1"/>
            <a:ext cx="7021512" cy="6326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存储程序</a:t>
            </a:r>
          </a:p>
        </p:txBody>
      </p:sp>
      <p:sp>
        <p:nvSpPr>
          <p:cNvPr id="3" name="内容占位符 2"/>
          <p:cNvSpPr>
            <a:spLocks noGrp="1" noChangeArrowheads="1"/>
          </p:cNvSpPr>
          <p:nvPr>
            <p:ph idx="1"/>
          </p:nvPr>
        </p:nvSpPr>
        <p:spPr bwMode="auto">
          <a:xfrm>
            <a:off x="566738" y="693738"/>
            <a:ext cx="8364537" cy="3095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0000"/>
              </a:lnSpc>
              <a:buSzTx/>
            </a:pPr>
            <a:r>
              <a:rPr lang="zh-CN" altLang="zh-CN" sz="2800" dirty="0">
                <a:ea typeface="华文新魏" panose="02010800040101010101" pitchFamily="2" charset="-122"/>
              </a:rPr>
              <a:t>1945年，冯</a:t>
            </a:r>
            <a:r>
              <a:rPr lang="zh-CN" altLang="zh-CN" sz="2800" dirty="0">
                <a:ea typeface="华文新魏" panose="02010800040101010101" pitchFamily="2" charset="-122"/>
                <a:sym typeface="Times New Roman" panose="02020603050405020304" pitchFamily="18" charset="0"/>
              </a:rPr>
              <a:t>•</a:t>
            </a:r>
            <a:r>
              <a:rPr lang="zh-CN" altLang="zh-CN" sz="2800" dirty="0">
                <a:ea typeface="华文新魏" panose="02010800040101010101" pitchFamily="2" charset="-122"/>
              </a:rPr>
              <a:t>诺伊曼</a:t>
            </a:r>
            <a:r>
              <a:rPr lang="zh-CN" altLang="en-US" sz="2800" dirty="0">
                <a:ea typeface="华文新魏" panose="02010800040101010101" pitchFamily="2" charset="-122"/>
              </a:rPr>
              <a:t>提出</a:t>
            </a:r>
            <a:r>
              <a:rPr lang="zh-CN" altLang="en-US" sz="2800" dirty="0">
                <a:solidFill>
                  <a:srgbClr val="FF0000"/>
                </a:solidFill>
                <a:ea typeface="华文新魏" panose="02010800040101010101" pitchFamily="2" charset="-122"/>
              </a:rPr>
              <a:t>存储程序原理</a:t>
            </a:r>
            <a:endParaRPr lang="en-US" altLang="zh-CN" sz="2800" dirty="0">
              <a:solidFill>
                <a:srgbClr val="FF0000"/>
              </a:solidFill>
              <a:ea typeface="华文新魏" panose="02010800040101010101" pitchFamily="2" charset="-122"/>
            </a:endParaRPr>
          </a:p>
          <a:p>
            <a:pPr marL="625475" lvl="1" indent="-266700">
              <a:lnSpc>
                <a:spcPct val="100000"/>
              </a:lnSpc>
              <a:buClr>
                <a:srgbClr val="F79646"/>
              </a:buClr>
            </a:pPr>
            <a:r>
              <a:rPr lang="zh-CN" altLang="en-US" sz="2400" dirty="0">
                <a:ea typeface="华文新魏" panose="02010800040101010101" pitchFamily="2" charset="-122"/>
              </a:rPr>
              <a:t>程序指令和数据都以二进制形式表示</a:t>
            </a:r>
          </a:p>
          <a:p>
            <a:pPr marL="625475" lvl="1" indent="-266700">
              <a:lnSpc>
                <a:spcPct val="100000"/>
              </a:lnSpc>
              <a:buClr>
                <a:srgbClr val="F79646"/>
              </a:buClr>
            </a:pPr>
            <a:r>
              <a:rPr lang="zh-CN" altLang="en-US" sz="2400" dirty="0">
                <a:ea typeface="华文新魏" panose="02010800040101010101" pitchFamily="2" charset="-122"/>
              </a:rPr>
              <a:t>程序指令和数据预先存放在存储器中 </a:t>
            </a:r>
          </a:p>
          <a:p>
            <a:pPr marL="625475" lvl="1" indent="-266700">
              <a:lnSpc>
                <a:spcPct val="100000"/>
              </a:lnSpc>
              <a:buClr>
                <a:srgbClr val="F79646"/>
              </a:buClr>
            </a:pPr>
            <a:r>
              <a:rPr lang="zh-CN" altLang="en-US" sz="2400" dirty="0">
                <a:ea typeface="华文新魏" panose="02010800040101010101" pitchFamily="2" charset="-122"/>
              </a:rPr>
              <a:t>自动化和序列化地执行程序中的指令</a:t>
            </a:r>
          </a:p>
          <a:p>
            <a:pPr marL="361950" indent="-361950">
              <a:lnSpc>
                <a:spcPct val="100000"/>
              </a:lnSpc>
              <a:buSzTx/>
            </a:pPr>
            <a:r>
              <a:rPr lang="zh-CN" altLang="en-US" sz="2800" dirty="0">
                <a:ea typeface="华文新魏" panose="02010800040101010101" pitchFamily="2" charset="-122"/>
              </a:rPr>
              <a:t>存储程序带来了计算机世界的“</a:t>
            </a:r>
            <a:r>
              <a:rPr lang="zh-CN" altLang="en-US" sz="2800" dirty="0">
                <a:solidFill>
                  <a:srgbClr val="FF0000"/>
                </a:solidFill>
                <a:ea typeface="华文新魏" panose="02010800040101010101" pitchFamily="2" charset="-122"/>
              </a:rPr>
              <a:t>组合进步</a:t>
            </a:r>
            <a:r>
              <a:rPr lang="zh-CN" altLang="en-US" sz="2800" dirty="0">
                <a:ea typeface="华文新魏" panose="02010800040101010101" pitchFamily="2" charset="-122"/>
              </a:rPr>
              <a:t>”</a:t>
            </a:r>
          </a:p>
        </p:txBody>
      </p:sp>
      <p:grpSp>
        <p:nvGrpSpPr>
          <p:cNvPr id="56324" name="Group 27"/>
          <p:cNvGrpSpPr>
            <a:grpSpLocks/>
          </p:cNvGrpSpPr>
          <p:nvPr/>
        </p:nvGrpSpPr>
        <p:grpSpPr bwMode="auto">
          <a:xfrm>
            <a:off x="1143000" y="3181350"/>
            <a:ext cx="7029450" cy="3484563"/>
            <a:chOff x="672" y="599"/>
            <a:chExt cx="4368" cy="3337"/>
          </a:xfrm>
        </p:grpSpPr>
        <p:sp>
          <p:nvSpPr>
            <p:cNvPr id="11" name="Rectangle 13">
              <a:extLst>
                <a:ext uri="{FF2B5EF4-FFF2-40B4-BE49-F238E27FC236}">
                  <a16:creationId xmlns:a16="http://schemas.microsoft.com/office/drawing/2014/main" id="{82283DEF-E127-4FCE-97BE-118471276BBD}"/>
                </a:ext>
              </a:extLst>
            </p:cNvPr>
            <p:cNvSpPr>
              <a:spLocks noChangeArrowheads="1"/>
            </p:cNvSpPr>
            <p:nvPr/>
          </p:nvSpPr>
          <p:spPr bwMode="auto">
            <a:xfrm>
              <a:off x="672" y="1248"/>
              <a:ext cx="1104" cy="1104"/>
            </a:xfrm>
            <a:prstGeom prst="rect">
              <a:avLst/>
            </a:prstGeom>
            <a:solidFill>
              <a:srgbClr val="EAEAEA"/>
            </a:solidFill>
            <a:ln w="25560">
              <a:solidFill>
                <a:srgbClr val="000000"/>
              </a:solidFill>
              <a:miter lim="800000"/>
              <a:headEnd/>
              <a:tailEnd/>
            </a:ln>
            <a:effectLst>
              <a:outerShdw blurRad="63500" dist="107933" dir="2700000" algn="ctr" rotWithShape="0">
                <a:srgbClr val="000000">
                  <a:alpha val="74997"/>
                </a:srgbClr>
              </a:outerShdw>
            </a:effectLst>
          </p:spPr>
          <p:txBody>
            <a:bodyPr wrap="none" lIns="90000" tIns="46800" rIns="90000" bIns="46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9pPr>
            </a:lstStyle>
            <a:p>
              <a:pPr algn="ctr">
                <a:buClr>
                  <a:srgbClr val="000000"/>
                </a:buClr>
                <a:buSzPct val="100000"/>
                <a:buFont typeface="Arial" panose="020B0604020202020204" pitchFamily="34" charset="0"/>
                <a:buNone/>
                <a:defRPr/>
              </a:pPr>
              <a:endParaRPr lang="en-GB" altLang="zh-CN" sz="2400" b="1">
                <a:solidFill>
                  <a:srgbClr val="000000"/>
                </a:solidFill>
                <a:latin typeface="Times New Roman" panose="02020603050405020304" pitchFamily="18" charset="0"/>
                <a:ea typeface="华文新魏" panose="02010800040101010101" pitchFamily="2" charset="-122"/>
              </a:endParaRPr>
            </a:p>
            <a:p>
              <a:pPr algn="ctr">
                <a:buClr>
                  <a:srgbClr val="000000"/>
                </a:buClr>
                <a:buSzPct val="100000"/>
                <a:buFont typeface="Arial" panose="020B0604020202020204" pitchFamily="34" charset="0"/>
                <a:buNone/>
                <a:defRPr/>
              </a:pPr>
              <a:r>
                <a:rPr lang="zh-CN" altLang="en-US" sz="2400" b="1">
                  <a:solidFill>
                    <a:srgbClr val="000000"/>
                  </a:solidFill>
                  <a:latin typeface="Times New Roman" panose="02020603050405020304" pitchFamily="18" charset="0"/>
                  <a:ea typeface="华文新魏" panose="02010800040101010101" pitchFamily="2" charset="-122"/>
                </a:rPr>
                <a:t>存储器</a:t>
              </a:r>
              <a:endParaRPr lang="en-GB" altLang="zh-CN" sz="2400" b="1">
                <a:solidFill>
                  <a:srgbClr val="000000"/>
                </a:solidFill>
                <a:latin typeface="Times New Roman" panose="02020603050405020304" pitchFamily="18" charset="0"/>
                <a:ea typeface="华文新魏" panose="02010800040101010101" pitchFamily="2" charset="-122"/>
              </a:endParaRPr>
            </a:p>
            <a:p>
              <a:pPr algn="ctr">
                <a:buClr>
                  <a:srgbClr val="000000"/>
                </a:buClr>
                <a:buSzPct val="100000"/>
                <a:buFont typeface="Arial" panose="020B0604020202020204" pitchFamily="34" charset="0"/>
                <a:buNone/>
                <a:defRPr/>
              </a:pPr>
              <a:endParaRPr lang="en-GB" altLang="zh-CN" sz="2400" b="1">
                <a:solidFill>
                  <a:srgbClr val="000000"/>
                </a:solidFill>
                <a:latin typeface="Times New Roman" panose="02020603050405020304" pitchFamily="18" charset="0"/>
                <a:ea typeface="华文新魏" panose="02010800040101010101" pitchFamily="2" charset="-122"/>
              </a:endParaRPr>
            </a:p>
          </p:txBody>
        </p:sp>
        <p:sp>
          <p:nvSpPr>
            <p:cNvPr id="7" name="Rectangle 5">
              <a:extLst>
                <a:ext uri="{FF2B5EF4-FFF2-40B4-BE49-F238E27FC236}">
                  <a16:creationId xmlns:a16="http://schemas.microsoft.com/office/drawing/2014/main" id="{BCEB4BFB-C266-4475-BF0B-61BC31A8A5D0}"/>
                </a:ext>
              </a:extLst>
            </p:cNvPr>
            <p:cNvSpPr>
              <a:spLocks noChangeArrowheads="1"/>
            </p:cNvSpPr>
            <p:nvPr/>
          </p:nvSpPr>
          <p:spPr bwMode="auto">
            <a:xfrm>
              <a:off x="2304" y="1248"/>
              <a:ext cx="1128" cy="1104"/>
            </a:xfrm>
            <a:prstGeom prst="rect">
              <a:avLst/>
            </a:prstGeom>
            <a:solidFill>
              <a:srgbClr val="EAEAEA"/>
            </a:solidFill>
            <a:ln w="25560">
              <a:solidFill>
                <a:srgbClr val="000000"/>
              </a:solidFill>
              <a:miter lim="800000"/>
              <a:headEnd/>
              <a:tailEnd/>
            </a:ln>
            <a:effectLst>
              <a:outerShdw blurRad="63500" dist="107933" dir="2700000" algn="ctr" rotWithShape="0">
                <a:srgbClr val="000000">
                  <a:alpha val="74997"/>
                </a:srgbClr>
              </a:outerShdw>
            </a:effectLst>
          </p:spPr>
          <p:txBody>
            <a:bodyPr wrap="none" lIns="90000" tIns="46800" rIns="90000" bIns="46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9pPr>
            </a:lstStyle>
            <a:p>
              <a:pPr algn="ctr">
                <a:buClr>
                  <a:srgbClr val="000000"/>
                </a:buClr>
                <a:buSzPct val="100000"/>
                <a:buFont typeface="Arial" panose="020B0604020202020204" pitchFamily="34" charset="0"/>
                <a:buNone/>
                <a:defRPr/>
              </a:pPr>
              <a:r>
                <a:rPr lang="zh-CN" altLang="en-US" sz="2400" b="1">
                  <a:solidFill>
                    <a:srgbClr val="000000"/>
                  </a:solidFill>
                  <a:latin typeface="Times New Roman" panose="02020603050405020304" pitchFamily="18" charset="0"/>
                  <a:ea typeface="华文新魏" panose="02010800040101010101" pitchFamily="2" charset="-122"/>
                </a:rPr>
                <a:t>运算器</a:t>
              </a:r>
              <a:endParaRPr lang="en-GB" altLang="zh-CN" sz="2400" b="1">
                <a:solidFill>
                  <a:srgbClr val="000000"/>
                </a:solidFill>
                <a:latin typeface="Times New Roman" panose="02020603050405020304" pitchFamily="18" charset="0"/>
                <a:ea typeface="华文新魏" panose="02010800040101010101" pitchFamily="2" charset="-122"/>
              </a:endParaRPr>
            </a:p>
            <a:p>
              <a:pPr algn="ctr">
                <a:buClr>
                  <a:srgbClr val="000000"/>
                </a:buClr>
                <a:buSzPct val="100000"/>
                <a:buFont typeface="Arial" panose="020B0604020202020204" pitchFamily="34" charset="0"/>
                <a:buNone/>
                <a:defRPr/>
              </a:pPr>
              <a:endParaRPr lang="en-GB" altLang="zh-CN" sz="2400" b="1">
                <a:solidFill>
                  <a:srgbClr val="000000"/>
                </a:solidFill>
                <a:latin typeface="Times New Roman" panose="02020603050405020304" pitchFamily="18" charset="0"/>
                <a:ea typeface="华文新魏" panose="02010800040101010101" pitchFamily="2" charset="-122"/>
              </a:endParaRPr>
            </a:p>
          </p:txBody>
        </p:sp>
        <p:sp>
          <p:nvSpPr>
            <p:cNvPr id="8" name="Rectangle 6">
              <a:extLst>
                <a:ext uri="{FF2B5EF4-FFF2-40B4-BE49-F238E27FC236}">
                  <a16:creationId xmlns:a16="http://schemas.microsoft.com/office/drawing/2014/main" id="{6D66225B-C3CF-4B14-9561-AEB671D69E9B}"/>
                </a:ext>
              </a:extLst>
            </p:cNvPr>
            <p:cNvSpPr>
              <a:spLocks noChangeArrowheads="1"/>
            </p:cNvSpPr>
            <p:nvPr/>
          </p:nvSpPr>
          <p:spPr bwMode="auto">
            <a:xfrm>
              <a:off x="3936" y="1248"/>
              <a:ext cx="1104" cy="1104"/>
            </a:xfrm>
            <a:prstGeom prst="rect">
              <a:avLst/>
            </a:prstGeom>
            <a:solidFill>
              <a:srgbClr val="EAEAEA"/>
            </a:solidFill>
            <a:ln w="25560">
              <a:solidFill>
                <a:srgbClr val="000000"/>
              </a:solidFill>
              <a:miter lim="800000"/>
              <a:headEnd/>
              <a:tailEnd/>
            </a:ln>
            <a:effectLst>
              <a:outerShdw blurRad="63500" dist="107933" dir="2700000" algn="ctr" rotWithShape="0">
                <a:srgbClr val="000000">
                  <a:alpha val="74997"/>
                </a:srgbClr>
              </a:outerShdw>
            </a:effectLst>
          </p:spPr>
          <p:txBody>
            <a:bodyPr wrap="none" lIns="90000" tIns="46800" rIns="90000" bIns="46800" anchor="ctr"/>
            <a:lstStyle/>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zh-CN" altLang="en-US" sz="2400" b="1" dirty="0">
                  <a:solidFill>
                    <a:srgbClr val="000000"/>
                  </a:solidFill>
                  <a:latin typeface="+mn-lt"/>
                  <a:ea typeface="+mn-ea"/>
                </a:rPr>
                <a:t>控制器</a:t>
              </a:r>
              <a:endParaRPr lang="en-GB" altLang="zh-CN" sz="2400" b="1" dirty="0">
                <a:solidFill>
                  <a:srgbClr val="000000"/>
                </a:solidFill>
                <a:latin typeface="+mn-lt"/>
                <a:ea typeface="+mn-ea"/>
              </a:endParaRPr>
            </a:p>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altLang="zh-CN" sz="2400" b="1" dirty="0">
                <a:solidFill>
                  <a:srgbClr val="000000"/>
                </a:solidFill>
                <a:latin typeface="+mn-lt"/>
                <a:ea typeface="+mn-ea"/>
              </a:endParaRPr>
            </a:p>
          </p:txBody>
        </p:sp>
        <p:sp>
          <p:nvSpPr>
            <p:cNvPr id="9" name="Rectangle 7">
              <a:extLst>
                <a:ext uri="{FF2B5EF4-FFF2-40B4-BE49-F238E27FC236}">
                  <a16:creationId xmlns:a16="http://schemas.microsoft.com/office/drawing/2014/main" id="{05BCA55F-A13C-446C-8EE2-A9380AF854C9}"/>
                </a:ext>
              </a:extLst>
            </p:cNvPr>
            <p:cNvSpPr>
              <a:spLocks noChangeArrowheads="1"/>
            </p:cNvSpPr>
            <p:nvPr/>
          </p:nvSpPr>
          <p:spPr bwMode="auto">
            <a:xfrm>
              <a:off x="2304" y="2832"/>
              <a:ext cx="1128" cy="1104"/>
            </a:xfrm>
            <a:prstGeom prst="rect">
              <a:avLst/>
            </a:prstGeom>
            <a:solidFill>
              <a:srgbClr val="EAEAEA"/>
            </a:solidFill>
            <a:ln w="25560">
              <a:solidFill>
                <a:srgbClr val="000000"/>
              </a:solidFill>
              <a:miter lim="800000"/>
              <a:headEnd/>
              <a:tailEnd/>
            </a:ln>
            <a:effectLst>
              <a:outerShdw blurRad="63500" dist="107933" dir="2700000" algn="ctr" rotWithShape="0">
                <a:srgbClr val="000000">
                  <a:alpha val="74997"/>
                </a:srgbClr>
              </a:outerShdw>
            </a:effectLst>
          </p:spPr>
          <p:txBody>
            <a:bodyPr wrap="none" lIns="90000" tIns="46800" rIns="90000" bIns="468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9pPr>
            </a:lstStyle>
            <a:p>
              <a:pPr algn="ctr">
                <a:lnSpc>
                  <a:spcPct val="150000"/>
                </a:lnSpc>
                <a:buClr>
                  <a:srgbClr val="000000"/>
                </a:buClr>
                <a:buSzPct val="100000"/>
                <a:buFont typeface="Arial" panose="020B0604020202020204" pitchFamily="34" charset="0"/>
                <a:buNone/>
                <a:defRPr/>
              </a:pPr>
              <a:r>
                <a:rPr lang="zh-CN" altLang="en-US" sz="2400" b="1">
                  <a:solidFill>
                    <a:srgbClr val="000000"/>
                  </a:solidFill>
                  <a:latin typeface="Times New Roman" panose="02020603050405020304" pitchFamily="18" charset="0"/>
                  <a:ea typeface="华文新魏" panose="02010800040101010101" pitchFamily="2" charset="-122"/>
                </a:rPr>
                <a:t>输入</a:t>
              </a:r>
              <a:r>
                <a:rPr lang="en-US" altLang="zh-CN" sz="2400" b="1">
                  <a:solidFill>
                    <a:srgbClr val="000000"/>
                  </a:solidFill>
                  <a:latin typeface="Times New Roman" panose="02020603050405020304" pitchFamily="18" charset="0"/>
                  <a:ea typeface="华文新魏" panose="02010800040101010101" pitchFamily="2" charset="-122"/>
                </a:rPr>
                <a:t>/</a:t>
              </a:r>
              <a:r>
                <a:rPr lang="zh-CN" altLang="en-US" sz="2400" b="1">
                  <a:solidFill>
                    <a:srgbClr val="000000"/>
                  </a:solidFill>
                  <a:latin typeface="Times New Roman" panose="02020603050405020304" pitchFamily="18" charset="0"/>
                  <a:ea typeface="华文新魏" panose="02010800040101010101" pitchFamily="2" charset="-122"/>
                </a:rPr>
                <a:t>输出</a:t>
              </a:r>
              <a:endParaRPr lang="en-GB" altLang="zh-CN" sz="2400" b="1">
                <a:solidFill>
                  <a:srgbClr val="000000"/>
                </a:solidFill>
                <a:latin typeface="Times New Roman" panose="02020603050405020304" pitchFamily="18" charset="0"/>
                <a:ea typeface="华文新魏" panose="02010800040101010101" pitchFamily="2" charset="-122"/>
              </a:endParaRPr>
            </a:p>
          </p:txBody>
        </p:sp>
        <p:grpSp>
          <p:nvGrpSpPr>
            <p:cNvPr id="56330" name="Group 8"/>
            <p:cNvGrpSpPr>
              <a:grpSpLocks/>
            </p:cNvGrpSpPr>
            <p:nvPr/>
          </p:nvGrpSpPr>
          <p:grpSpPr bwMode="auto">
            <a:xfrm>
              <a:off x="1488" y="599"/>
              <a:ext cx="2689" cy="700"/>
              <a:chOff x="1488" y="599"/>
              <a:chExt cx="2689" cy="700"/>
            </a:xfrm>
          </p:grpSpPr>
          <p:sp>
            <p:nvSpPr>
              <p:cNvPr id="25" name="Line 9">
                <a:extLst>
                  <a:ext uri="{FF2B5EF4-FFF2-40B4-BE49-F238E27FC236}">
                    <a16:creationId xmlns:a16="http://schemas.microsoft.com/office/drawing/2014/main" id="{F94AB7A5-9B26-4949-9592-B8F739EC5063}"/>
                  </a:ext>
                </a:extLst>
              </p:cNvPr>
              <p:cNvSpPr>
                <a:spLocks noChangeShapeType="1"/>
              </p:cNvSpPr>
              <p:nvPr/>
            </p:nvSpPr>
            <p:spPr bwMode="auto">
              <a:xfrm flipV="1">
                <a:off x="1488" y="1005"/>
                <a:ext cx="1" cy="292"/>
              </a:xfrm>
              <a:prstGeom prst="line">
                <a:avLst/>
              </a:prstGeom>
              <a:noFill/>
              <a:ln w="38160">
                <a:solidFill>
                  <a:srgbClr val="0000CC"/>
                </a:solidFill>
                <a:miter lim="800000"/>
                <a:headEnd/>
                <a:tailEnd/>
              </a:ln>
            </p:spPr>
            <p:txBody>
              <a:bodyPr/>
              <a:lstStyle/>
              <a:p>
                <a:pPr eaLnBrk="1" hangingPunct="1">
                  <a:defRPr/>
                </a:pPr>
                <a:endParaRPr lang="zh-CN" altLang="en-US" b="1">
                  <a:latin typeface="+mn-lt"/>
                  <a:ea typeface="+mn-ea"/>
                </a:endParaRPr>
              </a:p>
            </p:txBody>
          </p:sp>
          <p:sp>
            <p:nvSpPr>
              <p:cNvPr id="26" name="Line 10">
                <a:extLst>
                  <a:ext uri="{FF2B5EF4-FFF2-40B4-BE49-F238E27FC236}">
                    <a16:creationId xmlns:a16="http://schemas.microsoft.com/office/drawing/2014/main" id="{3FE6C660-9168-4085-9A92-44562FF427BE}"/>
                  </a:ext>
                </a:extLst>
              </p:cNvPr>
              <p:cNvSpPr>
                <a:spLocks noChangeShapeType="1"/>
              </p:cNvSpPr>
              <p:nvPr/>
            </p:nvSpPr>
            <p:spPr bwMode="auto">
              <a:xfrm>
                <a:off x="1488" y="1008"/>
                <a:ext cx="2688" cy="0"/>
              </a:xfrm>
              <a:prstGeom prst="line">
                <a:avLst/>
              </a:prstGeom>
              <a:noFill/>
              <a:ln w="38160">
                <a:solidFill>
                  <a:srgbClr val="0000CC"/>
                </a:solidFill>
                <a:miter lim="800000"/>
                <a:headEnd/>
                <a:tailEnd/>
              </a:ln>
            </p:spPr>
            <p:txBody>
              <a:bodyPr/>
              <a:lstStyle/>
              <a:p>
                <a:pPr eaLnBrk="1" hangingPunct="1">
                  <a:defRPr/>
                </a:pPr>
                <a:endParaRPr lang="zh-CN" altLang="en-US" b="1">
                  <a:latin typeface="+mn-lt"/>
                  <a:ea typeface="+mn-ea"/>
                </a:endParaRPr>
              </a:p>
            </p:txBody>
          </p:sp>
          <p:sp>
            <p:nvSpPr>
              <p:cNvPr id="27" name="Line 11">
                <a:extLst>
                  <a:ext uri="{FF2B5EF4-FFF2-40B4-BE49-F238E27FC236}">
                    <a16:creationId xmlns:a16="http://schemas.microsoft.com/office/drawing/2014/main" id="{1B4BBF4C-1F3A-47CB-ABAB-1686FDF899FC}"/>
                  </a:ext>
                </a:extLst>
              </p:cNvPr>
              <p:cNvSpPr>
                <a:spLocks noChangeShapeType="1"/>
              </p:cNvSpPr>
              <p:nvPr/>
            </p:nvSpPr>
            <p:spPr bwMode="auto">
              <a:xfrm>
                <a:off x="4176" y="1008"/>
                <a:ext cx="1" cy="286"/>
              </a:xfrm>
              <a:prstGeom prst="line">
                <a:avLst/>
              </a:prstGeom>
              <a:noFill/>
              <a:ln w="38160">
                <a:solidFill>
                  <a:srgbClr val="0000CC"/>
                </a:solidFill>
                <a:miter lim="800000"/>
                <a:headEnd/>
                <a:tailEnd type="triangle" w="med" len="med"/>
              </a:ln>
            </p:spPr>
            <p:txBody>
              <a:bodyPr/>
              <a:lstStyle/>
              <a:p>
                <a:pPr eaLnBrk="1" hangingPunct="1">
                  <a:defRPr/>
                </a:pPr>
                <a:endParaRPr lang="zh-CN" altLang="en-US" b="1">
                  <a:latin typeface="+mn-lt"/>
                  <a:ea typeface="+mn-ea"/>
                </a:endParaRPr>
              </a:p>
            </p:txBody>
          </p:sp>
          <p:sp>
            <p:nvSpPr>
              <p:cNvPr id="56345" name="Text Box 12"/>
              <p:cNvSpPr txBox="1">
                <a:spLocks noChangeArrowheads="1"/>
              </p:cNvSpPr>
              <p:nvPr/>
            </p:nvSpPr>
            <p:spPr bwMode="auto">
              <a:xfrm>
                <a:off x="1488" y="599"/>
                <a:ext cx="2688"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9pPr>
              </a:lstStyle>
              <a:p>
                <a:pPr algn="ctr">
                  <a:buClr>
                    <a:srgbClr val="FF6633"/>
                  </a:buClr>
                  <a:buFont typeface="Arial" panose="020B0604020202020204" pitchFamily="34" charset="0"/>
                  <a:buNone/>
                </a:pPr>
                <a:r>
                  <a:rPr lang="en-GB" altLang="zh-CN" sz="2400" b="1">
                    <a:solidFill>
                      <a:srgbClr val="0000CC"/>
                    </a:solidFill>
                    <a:latin typeface="Times New Roman" panose="02020603050405020304" pitchFamily="18" charset="0"/>
                    <a:ea typeface="华文新魏" panose="02010800040101010101" pitchFamily="2" charset="-122"/>
                  </a:rPr>
                  <a:t>Instructions / Program</a:t>
                </a:r>
              </a:p>
            </p:txBody>
          </p:sp>
        </p:grpSp>
        <p:grpSp>
          <p:nvGrpSpPr>
            <p:cNvPr id="56331" name="Group 14"/>
            <p:cNvGrpSpPr>
              <a:grpSpLocks/>
            </p:cNvGrpSpPr>
            <p:nvPr/>
          </p:nvGrpSpPr>
          <p:grpSpPr bwMode="auto">
            <a:xfrm>
              <a:off x="879" y="2232"/>
              <a:ext cx="3263" cy="703"/>
              <a:chOff x="879" y="2232"/>
              <a:chExt cx="3263" cy="703"/>
            </a:xfrm>
          </p:grpSpPr>
          <p:sp>
            <p:nvSpPr>
              <p:cNvPr id="21" name="Line 15">
                <a:extLst>
                  <a:ext uri="{FF2B5EF4-FFF2-40B4-BE49-F238E27FC236}">
                    <a16:creationId xmlns:a16="http://schemas.microsoft.com/office/drawing/2014/main" id="{ADEF3675-584B-4B27-87BD-1279732FB802}"/>
                  </a:ext>
                </a:extLst>
              </p:cNvPr>
              <p:cNvSpPr>
                <a:spLocks noChangeShapeType="1"/>
              </p:cNvSpPr>
              <p:nvPr/>
            </p:nvSpPr>
            <p:spPr bwMode="auto">
              <a:xfrm>
                <a:off x="4130" y="2303"/>
                <a:ext cx="1" cy="242"/>
              </a:xfrm>
              <a:prstGeom prst="line">
                <a:avLst/>
              </a:prstGeom>
              <a:noFill/>
              <a:ln w="38160">
                <a:solidFill>
                  <a:srgbClr val="008000"/>
                </a:solidFill>
                <a:miter lim="800000"/>
                <a:headEnd/>
                <a:tailEnd/>
              </a:ln>
            </p:spPr>
            <p:txBody>
              <a:bodyPr/>
              <a:lstStyle/>
              <a:p>
                <a:pPr eaLnBrk="1" hangingPunct="1">
                  <a:defRPr/>
                </a:pPr>
                <a:endParaRPr lang="zh-CN" altLang="en-US" b="1">
                  <a:latin typeface="+mn-lt"/>
                  <a:ea typeface="+mn-ea"/>
                </a:endParaRPr>
              </a:p>
            </p:txBody>
          </p:sp>
          <p:sp>
            <p:nvSpPr>
              <p:cNvPr id="22" name="Line 16">
                <a:extLst>
                  <a:ext uri="{FF2B5EF4-FFF2-40B4-BE49-F238E27FC236}">
                    <a16:creationId xmlns:a16="http://schemas.microsoft.com/office/drawing/2014/main" id="{B28231EB-0DA3-4041-9D17-F4DC4A7677F4}"/>
                  </a:ext>
                </a:extLst>
              </p:cNvPr>
              <p:cNvSpPr>
                <a:spLocks noChangeShapeType="1"/>
              </p:cNvSpPr>
              <p:nvPr/>
            </p:nvSpPr>
            <p:spPr bwMode="auto">
              <a:xfrm flipH="1">
                <a:off x="1485" y="2545"/>
                <a:ext cx="2657" cy="0"/>
              </a:xfrm>
              <a:prstGeom prst="line">
                <a:avLst/>
              </a:prstGeom>
              <a:noFill/>
              <a:ln w="38160">
                <a:solidFill>
                  <a:srgbClr val="008000"/>
                </a:solidFill>
                <a:miter lim="800000"/>
                <a:headEnd/>
                <a:tailEnd/>
              </a:ln>
            </p:spPr>
            <p:txBody>
              <a:bodyPr/>
              <a:lstStyle/>
              <a:p>
                <a:pPr eaLnBrk="1" hangingPunct="1">
                  <a:defRPr/>
                </a:pPr>
                <a:endParaRPr lang="zh-CN" altLang="en-US" b="1">
                  <a:latin typeface="+mn-lt"/>
                  <a:ea typeface="+mn-ea"/>
                </a:endParaRPr>
              </a:p>
            </p:txBody>
          </p:sp>
          <p:sp>
            <p:nvSpPr>
              <p:cNvPr id="23" name="Line 17">
                <a:extLst>
                  <a:ext uri="{FF2B5EF4-FFF2-40B4-BE49-F238E27FC236}">
                    <a16:creationId xmlns:a16="http://schemas.microsoft.com/office/drawing/2014/main" id="{0BDF5BA8-3031-435B-A733-695B31FD5381}"/>
                  </a:ext>
                </a:extLst>
              </p:cNvPr>
              <p:cNvSpPr>
                <a:spLocks noChangeShapeType="1"/>
              </p:cNvSpPr>
              <p:nvPr/>
            </p:nvSpPr>
            <p:spPr bwMode="auto">
              <a:xfrm>
                <a:off x="1485" y="2232"/>
                <a:ext cx="4" cy="313"/>
              </a:xfrm>
              <a:prstGeom prst="line">
                <a:avLst/>
              </a:prstGeom>
              <a:noFill/>
              <a:ln w="38160">
                <a:solidFill>
                  <a:srgbClr val="008000"/>
                </a:solidFill>
                <a:miter lim="800000"/>
                <a:headEnd type="triangle" w="med" len="med"/>
                <a:tailEnd/>
              </a:ln>
            </p:spPr>
            <p:txBody>
              <a:bodyPr/>
              <a:lstStyle/>
              <a:p>
                <a:pPr eaLnBrk="1" hangingPunct="1">
                  <a:defRPr/>
                </a:pPr>
                <a:endParaRPr lang="zh-CN" altLang="en-US" b="1">
                  <a:latin typeface="+mn-lt"/>
                  <a:ea typeface="+mn-ea"/>
                </a:endParaRPr>
              </a:p>
            </p:txBody>
          </p:sp>
          <p:sp>
            <p:nvSpPr>
              <p:cNvPr id="56341" name="Text Box 18"/>
              <p:cNvSpPr txBox="1">
                <a:spLocks noChangeArrowheads="1"/>
              </p:cNvSpPr>
              <p:nvPr/>
            </p:nvSpPr>
            <p:spPr bwMode="auto">
              <a:xfrm>
                <a:off x="879" y="2492"/>
                <a:ext cx="2657"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宋体" panose="02010600030101010101" pitchFamily="2" charset="-122"/>
                  </a:defRPr>
                </a:lvl9pPr>
              </a:lstStyle>
              <a:p>
                <a:pPr>
                  <a:buClr>
                    <a:srgbClr val="008000"/>
                  </a:buClr>
                  <a:buFont typeface="Arial" panose="020B0604020202020204" pitchFamily="34" charset="0"/>
                  <a:buNone/>
                </a:pPr>
                <a:r>
                  <a:rPr lang="en-GB" altLang="zh-CN" sz="2400" b="1">
                    <a:solidFill>
                      <a:srgbClr val="008000"/>
                    </a:solidFill>
                    <a:latin typeface="Times New Roman" panose="02020603050405020304" pitchFamily="18" charset="0"/>
                    <a:ea typeface="华文新魏" panose="02010800040101010101" pitchFamily="2" charset="-122"/>
                  </a:rPr>
                  <a:t>             Addresses    </a:t>
                </a:r>
              </a:p>
            </p:txBody>
          </p:sp>
        </p:grpSp>
        <p:sp>
          <p:nvSpPr>
            <p:cNvPr id="13" name="Rectangle 19">
              <a:extLst>
                <a:ext uri="{FF2B5EF4-FFF2-40B4-BE49-F238E27FC236}">
                  <a16:creationId xmlns:a16="http://schemas.microsoft.com/office/drawing/2014/main" id="{095FB648-F3C4-4089-B71D-4A2585ECF5D0}"/>
                </a:ext>
              </a:extLst>
            </p:cNvPr>
            <p:cNvSpPr>
              <a:spLocks noChangeArrowheads="1"/>
            </p:cNvSpPr>
            <p:nvPr/>
          </p:nvSpPr>
          <p:spPr bwMode="auto">
            <a:xfrm>
              <a:off x="2777" y="1871"/>
              <a:ext cx="384" cy="240"/>
            </a:xfrm>
            <a:prstGeom prst="rect">
              <a:avLst/>
            </a:prstGeom>
            <a:solidFill>
              <a:srgbClr val="FFFFFF"/>
            </a:solidFill>
            <a:ln w="12600">
              <a:solidFill>
                <a:srgbClr val="000000"/>
              </a:solidFill>
              <a:miter lim="800000"/>
              <a:headEnd/>
              <a:tailEnd/>
            </a:ln>
          </p:spPr>
          <p:txBody>
            <a:bodyPr wrap="none" lIns="90000" tIns="46800" rIns="90000" bIns="46800" anchor="ctr"/>
            <a:lstStyle/>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zh-CN" b="1" dirty="0">
                  <a:solidFill>
                    <a:srgbClr val="000000"/>
                  </a:solidFill>
                  <a:latin typeface="+mn-lt"/>
                  <a:ea typeface="+mn-ea"/>
                </a:rPr>
                <a:t>AC</a:t>
              </a:r>
            </a:p>
          </p:txBody>
        </p:sp>
        <p:sp>
          <p:nvSpPr>
            <p:cNvPr id="14" name="Rectangle 20">
              <a:extLst>
                <a:ext uri="{FF2B5EF4-FFF2-40B4-BE49-F238E27FC236}">
                  <a16:creationId xmlns:a16="http://schemas.microsoft.com/office/drawing/2014/main" id="{3883F676-F042-4B91-AA9A-0323D74CF1BA}"/>
                </a:ext>
              </a:extLst>
            </p:cNvPr>
            <p:cNvSpPr>
              <a:spLocks noChangeArrowheads="1"/>
            </p:cNvSpPr>
            <p:nvPr/>
          </p:nvSpPr>
          <p:spPr bwMode="auto">
            <a:xfrm>
              <a:off x="4032" y="2016"/>
              <a:ext cx="384" cy="144"/>
            </a:xfrm>
            <a:prstGeom prst="rect">
              <a:avLst/>
            </a:prstGeom>
            <a:solidFill>
              <a:srgbClr val="FFFFFF"/>
            </a:solidFill>
            <a:ln w="12600">
              <a:solidFill>
                <a:srgbClr val="000000"/>
              </a:solidFill>
              <a:miter lim="800000"/>
              <a:headEnd/>
              <a:tailEnd/>
            </a:ln>
          </p:spPr>
          <p:txBody>
            <a:bodyPr wrap="none" lIns="90000" tIns="46800" rIns="90000" bIns="46800" anchor="ctr"/>
            <a:lstStyle/>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zh-CN" b="1" dirty="0">
                  <a:solidFill>
                    <a:srgbClr val="000000"/>
                  </a:solidFill>
                  <a:latin typeface="+mn-lt"/>
                  <a:ea typeface="+mn-ea"/>
                </a:rPr>
                <a:t>I</a:t>
              </a:r>
              <a:r>
                <a:rPr lang="en-GB" altLang="zh-CN" b="1" dirty="0">
                  <a:solidFill>
                    <a:srgbClr val="000000"/>
                  </a:solidFill>
                  <a:latin typeface="+mn-lt"/>
                  <a:ea typeface="+mn-ea"/>
                </a:rPr>
                <a:t>R</a:t>
              </a:r>
            </a:p>
          </p:txBody>
        </p:sp>
        <p:sp>
          <p:nvSpPr>
            <p:cNvPr id="15" name="Rectangle 21">
              <a:extLst>
                <a:ext uri="{FF2B5EF4-FFF2-40B4-BE49-F238E27FC236}">
                  <a16:creationId xmlns:a16="http://schemas.microsoft.com/office/drawing/2014/main" id="{6F971E0A-DE93-44BE-A8C9-9A7DBB927742}"/>
                </a:ext>
              </a:extLst>
            </p:cNvPr>
            <p:cNvSpPr>
              <a:spLocks noChangeArrowheads="1"/>
            </p:cNvSpPr>
            <p:nvPr/>
          </p:nvSpPr>
          <p:spPr bwMode="auto">
            <a:xfrm>
              <a:off x="4032" y="2160"/>
              <a:ext cx="384" cy="144"/>
            </a:xfrm>
            <a:prstGeom prst="rect">
              <a:avLst/>
            </a:prstGeom>
            <a:solidFill>
              <a:srgbClr val="FFFFFF"/>
            </a:solidFill>
            <a:ln w="12600">
              <a:solidFill>
                <a:srgbClr val="000000"/>
              </a:solidFill>
              <a:miter lim="800000"/>
              <a:headEnd/>
              <a:tailEnd/>
            </a:ln>
          </p:spPr>
          <p:txBody>
            <a:bodyPr wrap="none" lIns="90000" tIns="46800" rIns="90000" bIns="46800" anchor="ctr"/>
            <a:lstStyle/>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zh-CN" b="1">
                  <a:solidFill>
                    <a:srgbClr val="000000"/>
                  </a:solidFill>
                  <a:latin typeface="+mn-lt"/>
                  <a:ea typeface="+mn-ea"/>
                </a:rPr>
                <a:t>SR</a:t>
              </a:r>
            </a:p>
          </p:txBody>
        </p:sp>
        <p:sp>
          <p:nvSpPr>
            <p:cNvPr id="16" name="Rectangle 22">
              <a:extLst>
                <a:ext uri="{FF2B5EF4-FFF2-40B4-BE49-F238E27FC236}">
                  <a16:creationId xmlns:a16="http://schemas.microsoft.com/office/drawing/2014/main" id="{49734BD1-38B4-4AFF-A4D6-A0276480B2A5}"/>
                </a:ext>
              </a:extLst>
            </p:cNvPr>
            <p:cNvSpPr>
              <a:spLocks noChangeArrowheads="1"/>
            </p:cNvSpPr>
            <p:nvPr/>
          </p:nvSpPr>
          <p:spPr bwMode="auto">
            <a:xfrm>
              <a:off x="4032" y="1871"/>
              <a:ext cx="384" cy="143"/>
            </a:xfrm>
            <a:prstGeom prst="rect">
              <a:avLst/>
            </a:prstGeom>
            <a:solidFill>
              <a:srgbClr val="FFFFFF"/>
            </a:solidFill>
            <a:ln w="12600">
              <a:solidFill>
                <a:srgbClr val="000000"/>
              </a:solidFill>
              <a:miter lim="800000"/>
              <a:headEnd/>
              <a:tailEnd/>
            </a:ln>
          </p:spPr>
          <p:txBody>
            <a:bodyPr wrap="none" lIns="90000" tIns="46800" rIns="90000" bIns="46800" anchor="ctr"/>
            <a:lstStyle/>
            <a:p>
              <a:pPr algn="ctr" defTabSz="457200">
                <a:buClr>
                  <a:srgbClr val="000000"/>
                </a:buClr>
                <a:buSzPct val="100000"/>
                <a:buFont typeface="Arial"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zh-CN" b="1" dirty="0">
                  <a:solidFill>
                    <a:srgbClr val="000000"/>
                  </a:solidFill>
                  <a:latin typeface="+mn-lt"/>
                  <a:ea typeface="+mn-ea"/>
                </a:rPr>
                <a:t>PC</a:t>
              </a:r>
            </a:p>
          </p:txBody>
        </p:sp>
        <p:sp>
          <p:nvSpPr>
            <p:cNvPr id="17" name="Line 23">
              <a:extLst>
                <a:ext uri="{FF2B5EF4-FFF2-40B4-BE49-F238E27FC236}">
                  <a16:creationId xmlns:a16="http://schemas.microsoft.com/office/drawing/2014/main" id="{8AADBA43-8F39-408A-9D3D-E893DE21410D}"/>
                </a:ext>
              </a:extLst>
            </p:cNvPr>
            <p:cNvSpPr>
              <a:spLocks noChangeShapeType="1"/>
            </p:cNvSpPr>
            <p:nvPr/>
          </p:nvSpPr>
          <p:spPr bwMode="auto">
            <a:xfrm>
              <a:off x="2969" y="2112"/>
              <a:ext cx="1" cy="768"/>
            </a:xfrm>
            <a:prstGeom prst="line">
              <a:avLst/>
            </a:prstGeom>
            <a:noFill/>
            <a:ln w="38160">
              <a:solidFill>
                <a:srgbClr val="FF0000"/>
              </a:solidFill>
              <a:miter lim="800000"/>
              <a:headEnd type="triangle" w="med" len="med"/>
              <a:tailEnd type="triangle" w="med" len="med"/>
            </a:ln>
          </p:spPr>
          <p:txBody>
            <a:bodyPr/>
            <a:lstStyle/>
            <a:p>
              <a:pPr eaLnBrk="1" hangingPunct="1">
                <a:defRPr/>
              </a:pPr>
              <a:endParaRPr lang="zh-CN" altLang="en-US" b="1">
                <a:latin typeface="+mn-lt"/>
                <a:ea typeface="+mn-ea"/>
              </a:endParaRPr>
            </a:p>
          </p:txBody>
        </p:sp>
        <p:sp>
          <p:nvSpPr>
            <p:cNvPr id="20" name="Line 26">
              <a:extLst>
                <a:ext uri="{FF2B5EF4-FFF2-40B4-BE49-F238E27FC236}">
                  <a16:creationId xmlns:a16="http://schemas.microsoft.com/office/drawing/2014/main" id="{0D9EBD8F-CE85-4AFD-913D-0086766C34B1}"/>
                </a:ext>
              </a:extLst>
            </p:cNvPr>
            <p:cNvSpPr>
              <a:spLocks noChangeShapeType="1"/>
            </p:cNvSpPr>
            <p:nvPr/>
          </p:nvSpPr>
          <p:spPr bwMode="auto">
            <a:xfrm flipH="1">
              <a:off x="1765" y="1989"/>
              <a:ext cx="1014" cy="3"/>
            </a:xfrm>
            <a:prstGeom prst="line">
              <a:avLst/>
            </a:prstGeom>
            <a:noFill/>
            <a:ln w="38160">
              <a:solidFill>
                <a:srgbClr val="FF0000"/>
              </a:solidFill>
              <a:miter lim="800000"/>
              <a:headEnd type="triangle" w="med" len="med"/>
              <a:tailEnd type="triangle" w="med" len="med"/>
            </a:ln>
          </p:spPr>
          <p:txBody>
            <a:bodyPr/>
            <a:lstStyle/>
            <a:p>
              <a:pPr eaLnBrk="1" hangingPunct="1">
                <a:defRPr/>
              </a:pPr>
              <a:endParaRPr lang="zh-CN" altLang="en-US" b="1">
                <a:latin typeface="+mn-lt"/>
                <a:ea typeface="+mn-ea"/>
              </a:endParaRPr>
            </a:p>
          </p:txBody>
        </p:sp>
      </p:grpSp>
      <p:pic>
        <p:nvPicPr>
          <p:cNvPr id="56325" name="Picture 15" descr="冯诺依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988" y="692150"/>
            <a:ext cx="162718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2EF8784D-97AD-437E-A5FE-ED06F33F632C}"/>
              </a:ext>
            </a:extLst>
          </p:cNvPr>
          <p:cNvSpPr>
            <a:spLocks noGrp="1" noChangeArrowheads="1"/>
          </p:cNvSpPr>
          <p:nvPr>
            <p:ph type="title"/>
          </p:nvPr>
        </p:nvSpPr>
        <p:spPr>
          <a:xfrm>
            <a:off x="457200" y="188913"/>
            <a:ext cx="8229600" cy="1143000"/>
          </a:xfrm>
        </p:spPr>
        <p:txBody>
          <a:bodyPr anchor="ctr"/>
          <a:lstStyle/>
          <a:p>
            <a:pPr>
              <a:defRPr/>
            </a:pPr>
            <a:r>
              <a:rPr lang="zh-CN" altLang="en-US" sz="4800" dirty="0">
                <a:solidFill>
                  <a:srgbClr val="FF0000"/>
                </a:solidFill>
              </a:rPr>
              <a:t> </a:t>
            </a:r>
            <a:endParaRPr lang="zh-CN" altLang="en-US" sz="4800" dirty="0">
              <a:solidFill>
                <a:srgbClr val="FF0000"/>
              </a:solidFill>
              <a:effectLst>
                <a:outerShdw blurRad="38100" dist="38100" dir="2700000" algn="tl">
                  <a:srgbClr val="C0C0C0"/>
                </a:outerShdw>
              </a:effectLst>
            </a:endParaRPr>
          </a:p>
        </p:txBody>
      </p:sp>
      <p:sp>
        <p:nvSpPr>
          <p:cNvPr id="58371" name="内容占位符 2"/>
          <p:cNvSpPr>
            <a:spLocks noGrp="1" noChangeArrowheads="1"/>
          </p:cNvSpPr>
          <p:nvPr>
            <p:ph idx="1"/>
          </p:nvPr>
        </p:nvSpPr>
        <p:spPr bwMode="auto">
          <a:xfrm>
            <a:off x="528638" y="765175"/>
            <a:ext cx="8364537"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sz="2800">
                <a:ea typeface="华文新魏" panose="02010800040101010101" pitchFamily="2" charset="-122"/>
              </a:rPr>
              <a:t>计算模型：电子计算机的理论基础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物理器件：电子计算机的物质基础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大规模集成：电子计算机的工业基础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存储程序：电子计算机的“通用”基础</a:t>
            </a:r>
            <a:endParaRPr lang="en-US" altLang="zh-CN" sz="2800">
              <a:ea typeface="华文新魏" panose="02010800040101010101" pitchFamily="2" charset="-122"/>
            </a:endParaRPr>
          </a:p>
          <a:p>
            <a:pPr marL="361950" indent="-361950">
              <a:lnSpc>
                <a:spcPct val="120000"/>
              </a:lnSpc>
              <a:buSzTx/>
            </a:pPr>
            <a:r>
              <a:rPr lang="zh-CN" altLang="en-US" sz="2800">
                <a:solidFill>
                  <a:srgbClr val="FF0000"/>
                </a:solidFill>
                <a:ea typeface="华文新魏" panose="02010800040101010101" pitchFamily="2" charset="-122"/>
              </a:rPr>
              <a:t>操作系统：电子计算机的“共享”基础</a:t>
            </a:r>
            <a:endParaRPr lang="en-US" altLang="zh-CN" sz="2800">
              <a:solidFill>
                <a:srgbClr val="FF0000"/>
              </a:solidFill>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互联网：电子计算机的“泛在”基础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多媒体：电子计算机的“交互”基础</a:t>
            </a:r>
          </a:p>
          <a:p>
            <a:pPr marL="361950" indent="-361950">
              <a:lnSpc>
                <a:spcPct val="120000"/>
              </a:lnSpc>
              <a:buSzTx/>
            </a:pPr>
            <a:r>
              <a:rPr lang="zh-CN" altLang="en-US" sz="2800">
                <a:ea typeface="华文新魏" panose="02010800040101010101" pitchFamily="2" charset="-122"/>
              </a:rPr>
              <a:t>人工智能：电子计算机的“智能”基础</a:t>
            </a:r>
          </a:p>
        </p:txBody>
      </p:sp>
      <p:sp>
        <p:nvSpPr>
          <p:cNvPr id="58372" name="标题 1"/>
          <p:cNvSpPr txBox="1">
            <a:spLocks noChangeArrowheads="1"/>
          </p:cNvSpPr>
          <p:nvPr/>
        </p:nvSpPr>
        <p:spPr bwMode="auto">
          <a:xfrm>
            <a:off x="250825" y="0"/>
            <a:ext cx="8229600" cy="64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从技术发展历程看电子计算机</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bwMode="auto">
          <a:xfrm>
            <a:off x="611188" y="0"/>
            <a:ext cx="7021512"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操作系统</a:t>
            </a:r>
          </a:p>
        </p:txBody>
      </p:sp>
      <p:sp>
        <p:nvSpPr>
          <p:cNvPr id="59395" name="内容占位符 2"/>
          <p:cNvSpPr>
            <a:spLocks noGrp="1"/>
          </p:cNvSpPr>
          <p:nvPr>
            <p:ph idx="1"/>
          </p:nvPr>
        </p:nvSpPr>
        <p:spPr bwMode="auto">
          <a:xfrm>
            <a:off x="18503" y="692696"/>
            <a:ext cx="8856215" cy="61653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25000"/>
              </a:lnSpc>
            </a:pPr>
            <a:r>
              <a:rPr lang="zh-CN" altLang="en-US" sz="2800" dirty="0">
                <a:solidFill>
                  <a:srgbClr val="FF0000"/>
                </a:solidFill>
                <a:ea typeface="华文新魏" panose="02010800040101010101" pitchFamily="2" charset="-122"/>
              </a:rPr>
              <a:t>在实现“通用计算”的基础上，怎么实现多用户的“资源共享”？</a:t>
            </a:r>
            <a:endParaRPr lang="en-US" altLang="zh-CN" sz="2800" dirty="0">
              <a:solidFill>
                <a:srgbClr val="FF0000"/>
              </a:solidFill>
              <a:ea typeface="华文新魏" panose="02010800040101010101" pitchFamily="2" charset="-122"/>
            </a:endParaRPr>
          </a:p>
          <a:p>
            <a:pPr>
              <a:lnSpc>
                <a:spcPct val="125000"/>
              </a:lnSpc>
            </a:pPr>
            <a:r>
              <a:rPr lang="en-US" altLang="zh-CN" sz="2800" dirty="0">
                <a:ea typeface="华文新魏" panose="02010800040101010101" pitchFamily="2" charset="-122"/>
              </a:rPr>
              <a:t>20</a:t>
            </a:r>
            <a:r>
              <a:rPr lang="zh-CN" altLang="en-US" sz="2800" dirty="0">
                <a:ea typeface="华文新魏" panose="02010800040101010101" pitchFamily="2" charset="-122"/>
              </a:rPr>
              <a:t>世纪</a:t>
            </a:r>
            <a:r>
              <a:rPr lang="en-US" altLang="zh-CN" sz="2800" dirty="0">
                <a:ea typeface="华文新魏" panose="02010800040101010101" pitchFamily="2" charset="-122"/>
              </a:rPr>
              <a:t>40</a:t>
            </a:r>
            <a:r>
              <a:rPr lang="zh-CN" altLang="en-US" sz="2800" dirty="0">
                <a:ea typeface="华文新魏" panose="02010800040101010101" pitchFamily="2" charset="-122"/>
              </a:rPr>
              <a:t>年代，计算机没有操作系统</a:t>
            </a:r>
            <a:endParaRPr lang="en-US" altLang="zh-CN" sz="2800" dirty="0">
              <a:ea typeface="华文新魏" panose="02010800040101010101" pitchFamily="2" charset="-122"/>
            </a:endParaRPr>
          </a:p>
          <a:p>
            <a:pPr>
              <a:lnSpc>
                <a:spcPct val="125000"/>
              </a:lnSpc>
            </a:pPr>
            <a:r>
              <a:rPr lang="en-US" altLang="zh-CN" sz="2800" dirty="0">
                <a:ea typeface="华文新魏" panose="02010800040101010101" pitchFamily="2" charset="-122"/>
              </a:rPr>
              <a:t>20</a:t>
            </a:r>
            <a:r>
              <a:rPr lang="zh-CN" altLang="en-US" sz="2800" dirty="0">
                <a:ea typeface="华文新魏" panose="02010800040101010101" pitchFamily="2" charset="-122"/>
              </a:rPr>
              <a:t>世纪</a:t>
            </a:r>
            <a:r>
              <a:rPr lang="en-US" altLang="zh-CN" sz="2800" dirty="0">
                <a:ea typeface="华文新魏" panose="02010800040101010101" pitchFamily="2" charset="-122"/>
              </a:rPr>
              <a:t>50</a:t>
            </a:r>
            <a:r>
              <a:rPr lang="zh-CN" altLang="en-US" sz="2800" dirty="0">
                <a:ea typeface="华文新魏" panose="02010800040101010101" pitchFamily="2" charset="-122"/>
              </a:rPr>
              <a:t>年代，出现了具有一定操作系统特征的管理程序</a:t>
            </a:r>
            <a:r>
              <a:rPr lang="en-US" altLang="zh-CN" sz="2800" dirty="0">
                <a:ea typeface="华文新魏" panose="02010800040101010101" pitchFamily="2" charset="-122"/>
              </a:rPr>
              <a:t>(Monitor)</a:t>
            </a:r>
          </a:p>
          <a:p>
            <a:pPr marL="625475" lvl="1" indent="-266700">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能够自动加载不同的程序以加速计算机的处理</a:t>
            </a:r>
            <a:endParaRPr lang="en-US" altLang="zh-CN" sz="2400" b="1" dirty="0">
              <a:latin typeface="微软雅黑" panose="020B0503020204020204" pitchFamily="34" charset="-122"/>
              <a:ea typeface="华文新魏" panose="02010800040101010101" pitchFamily="2" charset="-122"/>
            </a:endParaRPr>
          </a:p>
          <a:p>
            <a:pPr>
              <a:lnSpc>
                <a:spcPct val="125000"/>
              </a:lnSpc>
            </a:pPr>
            <a:r>
              <a:rPr lang="en-US" altLang="zh-CN" sz="2800" dirty="0">
                <a:ea typeface="华文新魏" panose="02010800040101010101" pitchFamily="2" charset="-122"/>
              </a:rPr>
              <a:t>1964</a:t>
            </a:r>
            <a:r>
              <a:rPr lang="zh-CN" altLang="en-US" sz="2800" dirty="0">
                <a:ea typeface="华文新魏" panose="02010800040101010101" pitchFamily="2" charset="-122"/>
              </a:rPr>
              <a:t>年，</a:t>
            </a:r>
            <a:r>
              <a:rPr lang="en-US" altLang="zh-CN" sz="2800" dirty="0">
                <a:ea typeface="华文新魏" panose="02010800040101010101" pitchFamily="2" charset="-122"/>
              </a:rPr>
              <a:t>IBM</a:t>
            </a:r>
            <a:r>
              <a:rPr lang="zh-CN" altLang="en-US" sz="2800" dirty="0">
                <a:ea typeface="华文新魏" panose="02010800040101010101" pitchFamily="2" charset="-122"/>
              </a:rPr>
              <a:t>推出系列</a:t>
            </a:r>
            <a:r>
              <a:rPr lang="en-US" altLang="zh-CN" sz="2800" dirty="0">
                <a:ea typeface="华文新魏" panose="02010800040101010101" pitchFamily="2" charset="-122"/>
              </a:rPr>
              <a:t>IBM 360</a:t>
            </a:r>
            <a:r>
              <a:rPr lang="zh-CN" altLang="en-US" sz="2800" dirty="0">
                <a:ea typeface="华文新魏" panose="02010800040101010101" pitchFamily="2" charset="-122"/>
              </a:rPr>
              <a:t>大型机，共用代号为</a:t>
            </a:r>
            <a:r>
              <a:rPr lang="en-US" altLang="zh-CN" sz="2800" dirty="0">
                <a:ea typeface="华文新魏" panose="02010800040101010101" pitchFamily="2" charset="-122"/>
              </a:rPr>
              <a:t>OS/360</a:t>
            </a:r>
            <a:r>
              <a:rPr lang="zh-CN" altLang="en-US" sz="2800" dirty="0">
                <a:ea typeface="华文新魏" panose="02010800040101010101" pitchFamily="2" charset="-122"/>
              </a:rPr>
              <a:t>操作系统。首次出现虚拟机、中断、分时、进程等概念</a:t>
            </a:r>
            <a:endParaRPr lang="en-US" altLang="zh-CN" sz="2800" dirty="0">
              <a:ea typeface="华文新魏" panose="02010800040101010101" pitchFamily="2" charset="-122"/>
            </a:endParaRPr>
          </a:p>
          <a:p>
            <a:pPr marL="625475" lvl="1" indent="-266700">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多道程序</a:t>
            </a:r>
            <a:r>
              <a:rPr lang="en-US" altLang="zh-CN" sz="2400" b="1" dirty="0">
                <a:latin typeface="微软雅黑" panose="020B0503020204020204" pitchFamily="34" charset="-122"/>
                <a:ea typeface="华文新魏" panose="02010800040101010101" pitchFamily="2" charset="-122"/>
              </a:rPr>
              <a:t>——</a:t>
            </a:r>
            <a:r>
              <a:rPr lang="zh-CN" altLang="en-US" sz="2400" b="1" dirty="0">
                <a:latin typeface="微软雅黑" panose="020B0503020204020204" pitchFamily="34" charset="-122"/>
                <a:ea typeface="华文新魏" panose="02010800040101010101" pitchFamily="2" charset="-122"/>
              </a:rPr>
              <a:t>使多个用户能够共享使用计算机</a:t>
            </a:r>
          </a:p>
          <a:p>
            <a:pPr marL="361950" indent="-361950">
              <a:lnSpc>
                <a:spcPct val="100000"/>
              </a:lnSpc>
              <a:buSzTx/>
            </a:pPr>
            <a:endParaRPr lang="zh-CN" altLang="en-US" sz="2800" dirty="0">
              <a:ea typeface="华文新魏" panose="02010800040101010101" pitchFamily="2" charset="-122"/>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bwMode="auto">
          <a:xfrm>
            <a:off x="684213" y="0"/>
            <a:ext cx="7021512"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操作系统</a:t>
            </a:r>
          </a:p>
        </p:txBody>
      </p:sp>
      <p:sp>
        <p:nvSpPr>
          <p:cNvPr id="3" name="内容占位符 2"/>
          <p:cNvSpPr>
            <a:spLocks noGrp="1" noChangeArrowheads="1"/>
          </p:cNvSpPr>
          <p:nvPr>
            <p:ph idx="1"/>
          </p:nvPr>
        </p:nvSpPr>
        <p:spPr bwMode="auto">
          <a:xfrm>
            <a:off x="395288" y="719138"/>
            <a:ext cx="8518525" cy="3862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0000"/>
              </a:lnSpc>
              <a:buSzTx/>
            </a:pPr>
            <a:r>
              <a:rPr lang="zh-CN" altLang="en-US" sz="2800" dirty="0">
                <a:ea typeface="华文新魏" panose="02010800040101010101" pitchFamily="2" charset="-122"/>
              </a:rPr>
              <a:t>操作系统：通过</a:t>
            </a:r>
            <a:r>
              <a:rPr lang="zh-CN" altLang="en-US" sz="2800" dirty="0">
                <a:solidFill>
                  <a:srgbClr val="FF0000"/>
                </a:solidFill>
                <a:ea typeface="华文新魏" panose="02010800040101010101" pitchFamily="2" charset="-122"/>
              </a:rPr>
              <a:t>虚拟化</a:t>
            </a:r>
            <a:r>
              <a:rPr lang="zh-CN" altLang="en-US" sz="2800" dirty="0">
                <a:ea typeface="华文新魏" panose="02010800040101010101" pitchFamily="2" charset="-122"/>
              </a:rPr>
              <a:t>实现资源的共享</a:t>
            </a:r>
            <a:endParaRPr lang="en-US" altLang="zh-CN" sz="2800" dirty="0">
              <a:ea typeface="华文新魏" panose="02010800040101010101" pitchFamily="2" charset="-122"/>
            </a:endParaRPr>
          </a:p>
          <a:p>
            <a:pPr marL="625475" lvl="1" indent="-266700">
              <a:lnSpc>
                <a:spcPct val="100000"/>
              </a:lnSpc>
              <a:buClr>
                <a:srgbClr val="F79646"/>
              </a:buClr>
            </a:pPr>
            <a:r>
              <a:rPr lang="zh-CN" altLang="en-US" sz="2400" dirty="0">
                <a:ea typeface="华文新魏" panose="02010800040101010101" pitchFamily="2" charset="-122"/>
              </a:rPr>
              <a:t>虚拟化计算机：进程</a:t>
            </a:r>
            <a:endParaRPr lang="en-US" altLang="zh-CN" sz="2400" dirty="0">
              <a:ea typeface="华文新魏" panose="02010800040101010101" pitchFamily="2" charset="-122"/>
            </a:endParaRPr>
          </a:p>
          <a:p>
            <a:pPr marL="625475" lvl="1" indent="-266700">
              <a:lnSpc>
                <a:spcPct val="100000"/>
              </a:lnSpc>
              <a:buClr>
                <a:srgbClr val="F79646"/>
              </a:buClr>
            </a:pPr>
            <a:r>
              <a:rPr lang="zh-CN" altLang="en-US" sz="2400" dirty="0">
                <a:ea typeface="华文新魏" panose="02010800040101010101" pitchFamily="2" charset="-122"/>
              </a:rPr>
              <a:t>虚拟化内存：虚存</a:t>
            </a:r>
            <a:endParaRPr lang="en-US" altLang="zh-CN" sz="2400" dirty="0">
              <a:ea typeface="华文新魏" panose="02010800040101010101" pitchFamily="2" charset="-122"/>
            </a:endParaRPr>
          </a:p>
          <a:p>
            <a:pPr marL="625475" lvl="1" indent="-266700">
              <a:lnSpc>
                <a:spcPct val="100000"/>
              </a:lnSpc>
              <a:buClr>
                <a:srgbClr val="F79646"/>
              </a:buClr>
            </a:pPr>
            <a:r>
              <a:rPr lang="zh-CN" altLang="en-US" sz="2400" dirty="0">
                <a:ea typeface="华文新魏" panose="02010800040101010101" pitchFamily="2" charset="-122"/>
              </a:rPr>
              <a:t>虚拟化外存：文件</a:t>
            </a:r>
            <a:endParaRPr lang="en-US" altLang="zh-CN" sz="2400" dirty="0">
              <a:ea typeface="华文新魏" panose="02010800040101010101" pitchFamily="2" charset="-122"/>
            </a:endParaRPr>
          </a:p>
          <a:p>
            <a:pPr marL="361950" indent="-361950">
              <a:lnSpc>
                <a:spcPct val="100000"/>
              </a:lnSpc>
              <a:buSzTx/>
            </a:pPr>
            <a:r>
              <a:rPr lang="zh-CN" altLang="en-US" sz="2800" dirty="0">
                <a:ea typeface="华文新魏" panose="02010800040101010101" pitchFamily="2" charset="-122"/>
              </a:rPr>
              <a:t>虚拟化：对一组类似资源提供一个通用抽象接口，隐藏属性和操作之间的差异，并允许通过一种通用的方式使用、维护和管理资源</a:t>
            </a:r>
          </a:p>
        </p:txBody>
      </p:sp>
      <p:grpSp>
        <p:nvGrpSpPr>
          <p:cNvPr id="4" name="组合 4"/>
          <p:cNvGrpSpPr>
            <a:grpSpLocks/>
          </p:cNvGrpSpPr>
          <p:nvPr/>
        </p:nvGrpSpPr>
        <p:grpSpPr bwMode="auto">
          <a:xfrm>
            <a:off x="587375" y="4365625"/>
            <a:ext cx="8088313" cy="1930400"/>
            <a:chOff x="372453" y="3933056"/>
            <a:chExt cx="8431313" cy="2073951"/>
          </a:xfrm>
        </p:grpSpPr>
        <p:pic>
          <p:nvPicPr>
            <p:cNvPr id="6" name="图片 5">
              <a:extLst>
                <a:ext uri="{FF2B5EF4-FFF2-40B4-BE49-F238E27FC236}">
                  <a16:creationId xmlns:a16="http://schemas.microsoft.com/office/drawing/2014/main" id="{63CED815-8FFC-4CD8-BA6B-880F02342042}"/>
                </a:ext>
              </a:extLst>
            </p:cNvPr>
            <p:cNvPicPr>
              <a:picLocks noChangeAspect="1"/>
            </p:cNvPicPr>
            <p:nvPr/>
          </p:nvPicPr>
          <p:blipFill>
            <a:blip r:embed="rId2"/>
            <a:srcRect/>
            <a:stretch>
              <a:fillRect/>
            </a:stretch>
          </p:blipFill>
          <p:spPr bwMode="auto">
            <a:xfrm>
              <a:off x="372453" y="3967167"/>
              <a:ext cx="1542293" cy="203984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A75301E-558B-448B-A9FD-5B3A7764E0E6}"/>
                </a:ext>
              </a:extLst>
            </p:cNvPr>
            <p:cNvPicPr>
              <a:picLocks noChangeAspect="1"/>
            </p:cNvPicPr>
            <p:nvPr/>
          </p:nvPicPr>
          <p:blipFill>
            <a:blip r:embed="rId3"/>
            <a:srcRect/>
            <a:stretch>
              <a:fillRect/>
            </a:stretch>
          </p:blipFill>
          <p:spPr bwMode="auto">
            <a:xfrm>
              <a:off x="5581829" y="3933056"/>
              <a:ext cx="3221937" cy="2062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369706D3-A70A-48C4-88D1-28CC5760E511}"/>
                </a:ext>
              </a:extLst>
            </p:cNvPr>
            <p:cNvPicPr>
              <a:picLocks noChangeAspect="1"/>
            </p:cNvPicPr>
            <p:nvPr/>
          </p:nvPicPr>
          <p:blipFill>
            <a:blip r:embed="rId4"/>
            <a:srcRect/>
            <a:stretch>
              <a:fillRect/>
            </a:stretch>
          </p:blipFill>
          <p:spPr bwMode="auto">
            <a:xfrm>
              <a:off x="1914746" y="3967167"/>
              <a:ext cx="3670393" cy="202790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421" name="Picture 18" descr="层次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338" y="908050"/>
            <a:ext cx="16573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9"/>
          <p:cNvGrpSpPr>
            <a:grpSpLocks/>
          </p:cNvGrpSpPr>
          <p:nvPr/>
        </p:nvGrpSpPr>
        <p:grpSpPr bwMode="auto">
          <a:xfrm>
            <a:off x="250825" y="2781300"/>
            <a:ext cx="8640763" cy="1582738"/>
            <a:chOff x="159" y="654"/>
            <a:chExt cx="5443" cy="997"/>
          </a:xfrm>
        </p:grpSpPr>
        <p:sp>
          <p:nvSpPr>
            <p:cNvPr id="11284" name="AutoShape 6"/>
            <p:cNvSpPr>
              <a:spLocks noChangeArrowheads="1"/>
            </p:cNvSpPr>
            <p:nvPr/>
          </p:nvSpPr>
          <p:spPr bwMode="auto">
            <a:xfrm>
              <a:off x="250" y="663"/>
              <a:ext cx="5352" cy="979"/>
            </a:xfrm>
            <a:prstGeom prst="roundRect">
              <a:avLst>
                <a:gd name="adj" fmla="val 4231"/>
              </a:avLst>
            </a:prstGeom>
            <a:solidFill>
              <a:srgbClr val="FFFFFF"/>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1285" name="AutoShape 8"/>
            <p:cNvSpPr>
              <a:spLocks noChangeArrowheads="1"/>
            </p:cNvSpPr>
            <p:nvPr/>
          </p:nvSpPr>
          <p:spPr bwMode="auto">
            <a:xfrm rot="5400000">
              <a:off x="-291" y="1102"/>
              <a:ext cx="997" cy="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426" y="21600"/>
                  </a:lnTo>
                  <a:lnTo>
                    <a:pt x="19174" y="21600"/>
                  </a:lnTo>
                  <a:lnTo>
                    <a:pt x="21600" y="0"/>
                  </a:lnTo>
                  <a:lnTo>
                    <a:pt x="0" y="0"/>
                  </a:lnTo>
                  <a:close/>
                </a:path>
              </a:pathLst>
            </a:custGeom>
            <a:solidFill>
              <a:srgbClr val="808080"/>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sp>
        <p:nvSpPr>
          <p:cNvPr id="11267" name="Rectangle 2"/>
          <p:cNvSpPr>
            <a:spLocks noChangeArrowheads="1"/>
          </p:cNvSpPr>
          <p:nvPr/>
        </p:nvSpPr>
        <p:spPr bwMode="auto">
          <a:xfrm>
            <a:off x="595220" y="0"/>
            <a:ext cx="2952750" cy="61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200" b="1" dirty="0">
                <a:solidFill>
                  <a:srgbClr val="A50021"/>
                </a:solidFill>
                <a:ea typeface="微软雅黑" panose="020B0503020204020204" pitchFamily="34" charset="-122"/>
              </a:rPr>
              <a:t>学习目标</a:t>
            </a:r>
          </a:p>
        </p:txBody>
      </p:sp>
      <p:grpSp>
        <p:nvGrpSpPr>
          <p:cNvPr id="11268" name="Group 9"/>
          <p:cNvGrpSpPr>
            <a:grpSpLocks/>
          </p:cNvGrpSpPr>
          <p:nvPr/>
        </p:nvGrpSpPr>
        <p:grpSpPr bwMode="auto">
          <a:xfrm>
            <a:off x="252413" y="908050"/>
            <a:ext cx="8640762" cy="1582738"/>
            <a:chOff x="159" y="654"/>
            <a:chExt cx="5443" cy="997"/>
          </a:xfrm>
        </p:grpSpPr>
        <p:sp>
          <p:nvSpPr>
            <p:cNvPr id="11282" name="AutoShape 6"/>
            <p:cNvSpPr>
              <a:spLocks noChangeArrowheads="1"/>
            </p:cNvSpPr>
            <p:nvPr/>
          </p:nvSpPr>
          <p:spPr bwMode="auto">
            <a:xfrm>
              <a:off x="250" y="663"/>
              <a:ext cx="5352" cy="979"/>
            </a:xfrm>
            <a:prstGeom prst="roundRect">
              <a:avLst>
                <a:gd name="adj" fmla="val 4231"/>
              </a:avLst>
            </a:prstGeom>
            <a:solidFill>
              <a:srgbClr val="FFFFFF"/>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1283" name="AutoShape 8"/>
            <p:cNvSpPr>
              <a:spLocks noChangeArrowheads="1"/>
            </p:cNvSpPr>
            <p:nvPr/>
          </p:nvSpPr>
          <p:spPr bwMode="auto">
            <a:xfrm rot="5400000">
              <a:off x="-291" y="1102"/>
              <a:ext cx="997" cy="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426" y="21600"/>
                  </a:lnTo>
                  <a:lnTo>
                    <a:pt x="19174" y="21600"/>
                  </a:lnTo>
                  <a:lnTo>
                    <a:pt x="21600" y="0"/>
                  </a:lnTo>
                  <a:lnTo>
                    <a:pt x="0" y="0"/>
                  </a:lnTo>
                  <a:close/>
                </a:path>
              </a:pathLst>
            </a:custGeom>
            <a:solidFill>
              <a:srgbClr val="808080"/>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nvGrpSpPr>
          <p:cNvPr id="11269" name="Group 13"/>
          <p:cNvGrpSpPr>
            <a:grpSpLocks/>
          </p:cNvGrpSpPr>
          <p:nvPr/>
        </p:nvGrpSpPr>
        <p:grpSpPr bwMode="auto">
          <a:xfrm>
            <a:off x="252413" y="4667250"/>
            <a:ext cx="8640762" cy="1582738"/>
            <a:chOff x="159" y="654"/>
            <a:chExt cx="5443" cy="997"/>
          </a:xfrm>
        </p:grpSpPr>
        <p:sp>
          <p:nvSpPr>
            <p:cNvPr id="11280" name="AutoShape 14"/>
            <p:cNvSpPr>
              <a:spLocks noChangeArrowheads="1"/>
            </p:cNvSpPr>
            <p:nvPr/>
          </p:nvSpPr>
          <p:spPr bwMode="auto">
            <a:xfrm>
              <a:off x="250" y="663"/>
              <a:ext cx="5352" cy="979"/>
            </a:xfrm>
            <a:prstGeom prst="roundRect">
              <a:avLst>
                <a:gd name="adj" fmla="val 4231"/>
              </a:avLst>
            </a:prstGeom>
            <a:solidFill>
              <a:srgbClr val="FFFFFF"/>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1281" name="AutoShape 15"/>
            <p:cNvSpPr>
              <a:spLocks noChangeArrowheads="1"/>
            </p:cNvSpPr>
            <p:nvPr/>
          </p:nvSpPr>
          <p:spPr bwMode="auto">
            <a:xfrm rot="5400000">
              <a:off x="-291" y="1102"/>
              <a:ext cx="997" cy="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426" y="21600"/>
                  </a:lnTo>
                  <a:lnTo>
                    <a:pt x="19174" y="21600"/>
                  </a:lnTo>
                  <a:lnTo>
                    <a:pt x="21600" y="0"/>
                  </a:lnTo>
                  <a:lnTo>
                    <a:pt x="0" y="0"/>
                  </a:lnTo>
                  <a:close/>
                </a:path>
              </a:pathLst>
            </a:custGeom>
            <a:solidFill>
              <a:srgbClr val="808080"/>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sp>
        <p:nvSpPr>
          <p:cNvPr id="13329" name="Rectangle 17">
            <a:extLst>
              <a:ext uri="{FF2B5EF4-FFF2-40B4-BE49-F238E27FC236}">
                <a16:creationId xmlns:a16="http://schemas.microsoft.com/office/drawing/2014/main" id="{A854DD7D-8588-451C-A186-034839F8975C}"/>
              </a:ext>
            </a:extLst>
          </p:cNvPr>
          <p:cNvSpPr>
            <a:spLocks noChangeArrowheads="1"/>
          </p:cNvSpPr>
          <p:nvPr/>
        </p:nvSpPr>
        <p:spPr bwMode="auto">
          <a:xfrm>
            <a:off x="1619250" y="1195388"/>
            <a:ext cx="7056438" cy="979487"/>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Font typeface="Wingdings" panose="05000000000000000000" pitchFamily="2" charset="2"/>
              <a:buNone/>
              <a:defRPr/>
            </a:pP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单处理器中</a:t>
            </a: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各部件的工作原理和组成</a:t>
            </a:r>
          </a:p>
          <a:p>
            <a:pPr eaLnBrk="1" hangingPunct="1">
              <a:lnSpc>
                <a:spcPct val="110000"/>
              </a:lnSpc>
              <a:spcBef>
                <a:spcPct val="20000"/>
              </a:spcBef>
              <a:buFont typeface="Wingdings" panose="05000000000000000000" pitchFamily="2" charset="2"/>
              <a:buNone/>
              <a:defRPr/>
            </a:pP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结构</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，建立计算机系统的整机概念</a:t>
            </a:r>
            <a:endPar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3330" name="Rectangle 18">
            <a:extLst>
              <a:ext uri="{FF2B5EF4-FFF2-40B4-BE49-F238E27FC236}">
                <a16:creationId xmlns:a16="http://schemas.microsoft.com/office/drawing/2014/main" id="{3CEC6687-0AFA-476C-A8E2-242AD828641A}"/>
              </a:ext>
            </a:extLst>
          </p:cNvPr>
          <p:cNvSpPr>
            <a:spLocks noChangeArrowheads="1"/>
          </p:cNvSpPr>
          <p:nvPr/>
        </p:nvSpPr>
        <p:spPr bwMode="auto">
          <a:xfrm>
            <a:off x="1619250" y="3140075"/>
            <a:ext cx="5257800" cy="979488"/>
          </a:xfrm>
          <a:prstGeom prst="rect">
            <a:avLst/>
          </a:prstGeom>
          <a:noFill/>
          <a:ln w="9525" algn="ctr">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Font typeface="Wingdings" panose="05000000000000000000" pitchFamily="2" charset="2"/>
              <a:buNone/>
              <a:defRPr/>
            </a:pP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理解计算机系统</a:t>
            </a: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层次化结构</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，掌握</a:t>
            </a: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指</a:t>
            </a:r>
          </a:p>
          <a:p>
            <a:pPr eaLnBrk="1" hangingPunct="1">
              <a:lnSpc>
                <a:spcPct val="110000"/>
              </a:lnSpc>
              <a:spcBef>
                <a:spcPct val="20000"/>
              </a:spcBef>
              <a:buFont typeface="Wingdings" panose="05000000000000000000" pitchFamily="2" charset="2"/>
              <a:buNone/>
              <a:defRPr/>
            </a:pP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令系统</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的基本知识和实现方法</a:t>
            </a:r>
          </a:p>
        </p:txBody>
      </p:sp>
      <p:sp>
        <p:nvSpPr>
          <p:cNvPr id="13331" name="Rectangle 19">
            <a:extLst>
              <a:ext uri="{FF2B5EF4-FFF2-40B4-BE49-F238E27FC236}">
                <a16:creationId xmlns:a16="http://schemas.microsoft.com/office/drawing/2014/main" id="{9440D71B-AC9F-4F37-9137-9B3E37DE4743}"/>
              </a:ext>
            </a:extLst>
          </p:cNvPr>
          <p:cNvSpPr>
            <a:spLocks noChangeArrowheads="1"/>
          </p:cNvSpPr>
          <p:nvPr/>
        </p:nvSpPr>
        <p:spPr bwMode="auto">
          <a:xfrm>
            <a:off x="1619250" y="5059363"/>
            <a:ext cx="5473700" cy="979487"/>
          </a:xfrm>
          <a:prstGeom prst="rect">
            <a:avLst/>
          </a:prstGeom>
          <a:noFill/>
          <a:ln w="9525" algn="ctr">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Font typeface="Wingdings" panose="05000000000000000000" pitchFamily="2" charset="2"/>
              <a:buNone/>
              <a:defRPr/>
            </a:pP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综合运用计算机原理的基本知识，</a:t>
            </a: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分</a:t>
            </a:r>
          </a:p>
          <a:p>
            <a:pPr eaLnBrk="1" hangingPunct="1">
              <a:lnSpc>
                <a:spcPct val="110000"/>
              </a:lnSpc>
              <a:spcBef>
                <a:spcPct val="20000"/>
              </a:spcBef>
              <a:buFont typeface="Wingdings" panose="05000000000000000000" pitchFamily="2" charset="2"/>
              <a:buNone/>
              <a:defRPr/>
            </a:pPr>
            <a:r>
              <a:rPr lang="zh-CN" altLang="en-US" sz="2400" b="1">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析和设计</a:t>
            </a: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硬件系统中的相关部件</a:t>
            </a:r>
          </a:p>
        </p:txBody>
      </p:sp>
      <p:pic>
        <p:nvPicPr>
          <p:cNvPr id="11273" name="Picture 21"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5013325"/>
            <a:ext cx="8270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2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243013"/>
            <a:ext cx="801687"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23" des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154363"/>
            <a:ext cx="769937"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4" descr="整机系统"/>
          <p:cNvPicPr>
            <a:picLocks noChangeAspect="1" noChangeArrowheads="1"/>
          </p:cNvPicPr>
          <p:nvPr/>
        </p:nvPicPr>
        <p:blipFill>
          <a:blip r:embed="rId6">
            <a:extLst>
              <a:ext uri="{28A0092B-C50C-407E-A947-70E740481C1C}">
                <a14:useLocalDpi xmlns:a14="http://schemas.microsoft.com/office/drawing/2010/main" val="0"/>
              </a:ext>
            </a:extLst>
          </a:blip>
          <a:srcRect l="2835" t="11810" r="9448" b="17717"/>
          <a:stretch>
            <a:fillRect/>
          </a:stretch>
        </p:blipFill>
        <p:spPr bwMode="auto">
          <a:xfrm>
            <a:off x="6948488" y="1192213"/>
            <a:ext cx="18002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5" descr="指令系统"/>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5825" y="2851150"/>
            <a:ext cx="1296988"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Text Box 30"/>
          <p:cNvSpPr txBox="1">
            <a:spLocks noChangeArrowheads="1"/>
          </p:cNvSpPr>
          <p:nvPr/>
        </p:nvSpPr>
        <p:spPr bwMode="auto">
          <a:xfrm>
            <a:off x="7526338" y="3984625"/>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指令表</a:t>
            </a:r>
            <a:endParaRPr lang="en-US" altLang="zh-CN" sz="1400">
              <a:latin typeface="微软雅黑" panose="020B0503020204020204" pitchFamily="34" charset="-122"/>
              <a:ea typeface="微软雅黑" panose="020B0503020204020204" pitchFamily="34" charset="-122"/>
            </a:endParaRPr>
          </a:p>
        </p:txBody>
      </p:sp>
      <p:pic>
        <p:nvPicPr>
          <p:cNvPr id="11279" name="Picture 31" descr="内存"/>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4868863"/>
            <a:ext cx="165735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p:cNvSpPr>
            <a:spLocks noGrp="1" noChangeArrowheads="1"/>
          </p:cNvSpPr>
          <p:nvPr>
            <p:ph idx="1"/>
          </p:nvPr>
        </p:nvSpPr>
        <p:spPr bwMode="auto">
          <a:xfrm>
            <a:off x="539750" y="919163"/>
            <a:ext cx="836295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sz="2800">
                <a:ea typeface="华文新魏" panose="02010800040101010101" pitchFamily="2" charset="-122"/>
              </a:rPr>
              <a:t>计算模型：电子计算机的理论基础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物理器件：电子计算机的物质基础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大规模集成：电子计算机的工业基础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存储程序：电子计算机的“通用”基础</a:t>
            </a:r>
            <a:endParaRPr lang="en-US" altLang="zh-CN" sz="2800">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操作系统：电子计算机的“共享”基础</a:t>
            </a:r>
            <a:endParaRPr lang="en-US" altLang="zh-CN" sz="2800">
              <a:ea typeface="华文新魏" panose="02010800040101010101" pitchFamily="2" charset="-122"/>
            </a:endParaRPr>
          </a:p>
          <a:p>
            <a:pPr marL="361950" indent="-361950">
              <a:lnSpc>
                <a:spcPct val="120000"/>
              </a:lnSpc>
              <a:buSzTx/>
            </a:pPr>
            <a:r>
              <a:rPr lang="zh-CN" altLang="en-US" sz="2800">
                <a:solidFill>
                  <a:srgbClr val="FF0000"/>
                </a:solidFill>
                <a:ea typeface="华文新魏" panose="02010800040101010101" pitchFamily="2" charset="-122"/>
              </a:rPr>
              <a:t>互联网：电子计算机的“泛在”基础</a:t>
            </a:r>
            <a:endParaRPr lang="en-US" altLang="zh-CN" sz="2800">
              <a:solidFill>
                <a:srgbClr val="FF0000"/>
              </a:solidFill>
              <a:ea typeface="华文新魏" panose="02010800040101010101" pitchFamily="2" charset="-122"/>
            </a:endParaRPr>
          </a:p>
          <a:p>
            <a:pPr marL="361950" indent="-361950">
              <a:lnSpc>
                <a:spcPct val="120000"/>
              </a:lnSpc>
              <a:buSzTx/>
            </a:pPr>
            <a:r>
              <a:rPr lang="zh-CN" altLang="en-US" sz="2800">
                <a:ea typeface="华文新魏" panose="02010800040101010101" pitchFamily="2" charset="-122"/>
              </a:rPr>
              <a:t>多媒体：电子计算机的“交互”基础</a:t>
            </a:r>
          </a:p>
          <a:p>
            <a:pPr marL="361950" indent="-361950">
              <a:lnSpc>
                <a:spcPct val="120000"/>
              </a:lnSpc>
              <a:buSzTx/>
            </a:pPr>
            <a:r>
              <a:rPr lang="zh-CN" altLang="en-US" sz="2800">
                <a:ea typeface="华文新魏" panose="02010800040101010101" pitchFamily="2" charset="-122"/>
              </a:rPr>
              <a:t>人工智能：电子计算机的“智能”基础</a:t>
            </a:r>
          </a:p>
        </p:txBody>
      </p:sp>
      <p:sp>
        <p:nvSpPr>
          <p:cNvPr id="61443" name="标题 1"/>
          <p:cNvSpPr>
            <a:spLocks noGrp="1" noChangeArrowheads="1"/>
          </p:cNvSpPr>
          <p:nvPr>
            <p:ph type="title"/>
          </p:nvPr>
        </p:nvSpPr>
        <p:spPr bwMode="auto">
          <a:xfrm>
            <a:off x="539750" y="0"/>
            <a:ext cx="7021513" cy="62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bwMode="auto">
          <a:xfrm>
            <a:off x="755650" y="-26988"/>
            <a:ext cx="7021513" cy="598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互联网</a:t>
            </a:r>
          </a:p>
        </p:txBody>
      </p:sp>
      <p:sp>
        <p:nvSpPr>
          <p:cNvPr id="5" name="内容占位符 2"/>
          <p:cNvSpPr txBox="1">
            <a:spLocks/>
          </p:cNvSpPr>
          <p:nvPr/>
        </p:nvSpPr>
        <p:spPr bwMode="auto">
          <a:xfrm>
            <a:off x="251520" y="764704"/>
            <a:ext cx="84629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61950" indent="-361950">
              <a:defRPr>
                <a:solidFill>
                  <a:schemeClr val="tx1"/>
                </a:solidFill>
                <a:latin typeface="Arial" panose="020B0604020202020204" pitchFamily="34" charset="0"/>
                <a:ea typeface="宋体" panose="02010600030101010101" pitchFamily="2" charset="-122"/>
              </a:defRPr>
            </a:lvl1pPr>
            <a:lvl2pPr marL="715963" indent="-357188">
              <a:defRPr>
                <a:solidFill>
                  <a:schemeClr val="tx1"/>
                </a:solidFill>
                <a:latin typeface="Arial" panose="020B0604020202020204" pitchFamily="34" charset="0"/>
                <a:ea typeface="宋体" panose="02010600030101010101" pitchFamily="2" charset="-122"/>
              </a:defRPr>
            </a:lvl2pPr>
            <a:lvl3pPr marL="809625" indent="-179388">
              <a:defRPr>
                <a:solidFill>
                  <a:schemeClr val="tx1"/>
                </a:solidFill>
                <a:latin typeface="Arial" panose="020B0604020202020204" pitchFamily="34" charset="0"/>
                <a:ea typeface="宋体" panose="02010600030101010101" pitchFamily="2" charset="-122"/>
              </a:defRPr>
            </a:lvl3pPr>
            <a:lvl4pPr marL="2208213" indent="-228600">
              <a:defRPr>
                <a:solidFill>
                  <a:schemeClr val="tx1"/>
                </a:solidFill>
                <a:latin typeface="Arial" panose="020B0604020202020204" pitchFamily="34" charset="0"/>
                <a:ea typeface="宋体" panose="02010600030101010101" pitchFamily="2" charset="-122"/>
              </a:defRPr>
            </a:lvl4pPr>
            <a:lvl5pPr marL="2616200" indent="-228600">
              <a:defRPr>
                <a:solidFill>
                  <a:schemeClr val="tx1"/>
                </a:solidFill>
                <a:latin typeface="Arial" panose="020B0604020202020204" pitchFamily="34" charset="0"/>
                <a:ea typeface="宋体" panose="02010600030101010101" pitchFamily="2" charset="-122"/>
              </a:defRPr>
            </a:lvl5pPr>
            <a:lvl6pPr marL="30734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30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987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445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20000"/>
              </a:spcBef>
              <a:buClr>
                <a:srgbClr val="C00000"/>
              </a:buClr>
              <a:buFont typeface="Wingdings" panose="05000000000000000000" pitchFamily="2" charset="2"/>
              <a:buChar char="n"/>
            </a:pPr>
            <a:r>
              <a:rPr lang="zh-CN" altLang="en-US" sz="2800" b="1" dirty="0">
                <a:solidFill>
                  <a:srgbClr val="FF0000"/>
                </a:solidFill>
                <a:latin typeface="微软雅黑" panose="020B0503020204020204" pitchFamily="34" charset="-122"/>
                <a:ea typeface="华文新魏" panose="02010800040101010101" pitchFamily="2" charset="-122"/>
              </a:rPr>
              <a:t>怎么才能更大范围的“共享资源”，实现“无处不在的计算”？</a:t>
            </a:r>
            <a:endParaRPr lang="en-US" altLang="zh-CN" sz="2800" b="1" dirty="0">
              <a:solidFill>
                <a:srgbClr val="FF0000"/>
              </a:solidFill>
              <a:latin typeface="微软雅黑" panose="020B0503020204020204" pitchFamily="34" charset="-122"/>
              <a:ea typeface="华文新魏" panose="02010800040101010101" pitchFamily="2" charset="-122"/>
            </a:endParaRPr>
          </a:p>
          <a:p>
            <a:pPr>
              <a:spcBef>
                <a:spcPct val="20000"/>
              </a:spcBef>
              <a:buClr>
                <a:srgbClr val="C00000"/>
              </a:buClr>
              <a:buFont typeface="Wingdings" panose="05000000000000000000" pitchFamily="2" charset="2"/>
              <a:buChar char="n"/>
            </a:pPr>
            <a:r>
              <a:rPr lang="en-US" altLang="zh-CN" sz="2800" b="1" dirty="0">
                <a:latin typeface="微软雅黑" panose="020B0503020204020204" pitchFamily="34" charset="-122"/>
                <a:ea typeface="华文新魏" panose="02010800040101010101" pitchFamily="2" charset="-122"/>
              </a:rPr>
              <a:t>1969</a:t>
            </a:r>
            <a:r>
              <a:rPr lang="zh-CN" altLang="en-US" sz="2800" b="1" dirty="0">
                <a:latin typeface="微软雅黑" panose="020B0503020204020204" pitchFamily="34" charset="-122"/>
                <a:ea typeface="华文新魏" panose="02010800040101010101" pitchFamily="2" charset="-122"/>
              </a:rPr>
              <a:t>年，美国国防部</a:t>
            </a:r>
            <a:r>
              <a:rPr lang="en-US" altLang="zh-CN" sz="2800" b="1" dirty="0">
                <a:latin typeface="微软雅黑" panose="020B0503020204020204" pitchFamily="34" charset="-122"/>
                <a:ea typeface="华文新魏" panose="02010800040101010101" pitchFamily="2" charset="-122"/>
              </a:rPr>
              <a:t>ARPA</a:t>
            </a:r>
            <a:r>
              <a:rPr lang="zh-CN" altLang="en-US" sz="2800" b="1" dirty="0">
                <a:latin typeface="微软雅黑" panose="020B0503020204020204" pitchFamily="34" charset="-122"/>
                <a:ea typeface="华文新魏" panose="02010800040101010101" pitchFamily="2" charset="-122"/>
              </a:rPr>
              <a:t>建立世界上第一个网络</a:t>
            </a:r>
            <a:r>
              <a:rPr lang="en-US" altLang="zh-CN" sz="2800" b="1" dirty="0">
                <a:latin typeface="微软雅黑" panose="020B0503020204020204" pitchFamily="34" charset="-122"/>
                <a:ea typeface="华文新魏" panose="02010800040101010101" pitchFamily="2" charset="-122"/>
              </a:rPr>
              <a:t>ARPANET</a:t>
            </a:r>
            <a:r>
              <a:rPr lang="zh-CN" altLang="en-US" sz="2800" b="1" dirty="0">
                <a:latin typeface="微软雅黑" panose="020B0503020204020204" pitchFamily="34" charset="-122"/>
                <a:ea typeface="华文新魏" panose="02010800040101010101" pitchFamily="2" charset="-122"/>
              </a:rPr>
              <a:t>，成为</a:t>
            </a:r>
            <a:r>
              <a:rPr lang="en-US" altLang="zh-CN" sz="2800" b="1" dirty="0">
                <a:latin typeface="微软雅黑" panose="020B0503020204020204" pitchFamily="34" charset="-122"/>
                <a:ea typeface="华文新魏" panose="02010800040101010101" pitchFamily="2" charset="-122"/>
              </a:rPr>
              <a:t>Internet</a:t>
            </a:r>
            <a:r>
              <a:rPr lang="zh-CN" altLang="en-US" sz="2800" b="1" dirty="0">
                <a:latin typeface="微软雅黑" panose="020B0503020204020204" pitchFamily="34" charset="-122"/>
                <a:ea typeface="华文新魏" panose="02010800040101010101" pitchFamily="2" charset="-122"/>
              </a:rPr>
              <a:t>的前省</a:t>
            </a:r>
            <a:endParaRPr lang="en-US" altLang="zh-CN" sz="2800" b="1" dirty="0">
              <a:latin typeface="微软雅黑" panose="020B0503020204020204" pitchFamily="34" charset="-122"/>
              <a:ea typeface="华文新魏" panose="02010800040101010101" pitchFamily="2" charset="-122"/>
            </a:endParaRPr>
          </a:p>
          <a:p>
            <a:pPr marL="625475" lvl="1" indent="-266700">
              <a:spcBef>
                <a:spcPct val="20000"/>
              </a:spcBef>
              <a:buClr>
                <a:srgbClr val="F79646"/>
              </a:buClr>
              <a:buFont typeface="Wingdings" panose="05000000000000000000" pitchFamily="2" charset="2"/>
              <a:buChar char="l"/>
            </a:pPr>
            <a:r>
              <a:rPr lang="en-US" altLang="zh-CN" sz="2400" b="1" dirty="0">
                <a:latin typeface="微软雅黑" panose="020B0503020204020204" pitchFamily="34" charset="-122"/>
                <a:ea typeface="华文新魏" panose="02010800040101010101" pitchFamily="2" charset="-122"/>
              </a:rPr>
              <a:t>Lincoln</a:t>
            </a:r>
            <a:r>
              <a:rPr lang="zh-CN" altLang="en-US" sz="2400" b="1" dirty="0">
                <a:latin typeface="微软雅黑" panose="020B0503020204020204" pitchFamily="34" charset="-122"/>
                <a:ea typeface="华文新魏" panose="02010800040101010101" pitchFamily="2" charset="-122"/>
              </a:rPr>
              <a:t>实验室的</a:t>
            </a:r>
            <a:r>
              <a:rPr lang="en-US" altLang="zh-CN" sz="2400" b="1" dirty="0">
                <a:latin typeface="微软雅黑" panose="020B0503020204020204" pitchFamily="34" charset="-122"/>
                <a:ea typeface="华文新魏" panose="02010800040101010101" pitchFamily="2" charset="-122"/>
              </a:rPr>
              <a:t>Paul </a:t>
            </a:r>
            <a:r>
              <a:rPr lang="en-US" altLang="zh-CN" sz="2400" b="1" dirty="0" err="1">
                <a:latin typeface="微软雅黑" panose="020B0503020204020204" pitchFamily="34" charset="-122"/>
                <a:ea typeface="华文新魏" panose="02010800040101010101" pitchFamily="2" charset="-122"/>
              </a:rPr>
              <a:t>Baran</a:t>
            </a:r>
            <a:r>
              <a:rPr lang="zh-CN" altLang="en-US" sz="2400" b="1" dirty="0">
                <a:latin typeface="微软雅黑" panose="020B0503020204020204" pitchFamily="34" charset="-122"/>
                <a:ea typeface="华文新魏" panose="02010800040101010101" pitchFamily="2" charset="-122"/>
              </a:rPr>
              <a:t>、</a:t>
            </a:r>
            <a:r>
              <a:rPr lang="en-US" altLang="zh-CN" sz="2400" b="1" dirty="0">
                <a:latin typeface="微软雅黑" panose="020B0503020204020204" pitchFamily="34" charset="-122"/>
                <a:ea typeface="华文新魏" panose="02010800040101010101" pitchFamily="2" charset="-122"/>
              </a:rPr>
              <a:t>Donald Davies</a:t>
            </a:r>
            <a:r>
              <a:rPr lang="zh-CN" altLang="en-US" sz="2400" b="1" dirty="0">
                <a:latin typeface="微软雅黑" panose="020B0503020204020204" pitchFamily="34" charset="-122"/>
                <a:ea typeface="华文新魏" panose="02010800040101010101" pitchFamily="2" charset="-122"/>
              </a:rPr>
              <a:t>和</a:t>
            </a:r>
            <a:r>
              <a:rPr lang="en-US" altLang="zh-CN" sz="2400" b="1" dirty="0">
                <a:latin typeface="微软雅黑" panose="020B0503020204020204" pitchFamily="34" charset="-122"/>
                <a:ea typeface="华文新魏" panose="02010800040101010101" pitchFamily="2" charset="-122"/>
              </a:rPr>
              <a:t>Lawrence Roberts</a:t>
            </a:r>
            <a:r>
              <a:rPr lang="zh-CN" altLang="en-US" sz="2400" b="1" dirty="0">
                <a:latin typeface="微软雅黑" panose="020B0503020204020204" pitchFamily="34" charset="-122"/>
                <a:ea typeface="华文新魏" panose="02010800040101010101" pitchFamily="2" charset="-122"/>
              </a:rPr>
              <a:t>发明</a:t>
            </a:r>
            <a:r>
              <a:rPr lang="en-US" altLang="zh-CN" sz="2400" b="1" dirty="0">
                <a:latin typeface="微软雅黑" panose="020B0503020204020204" pitchFamily="34" charset="-122"/>
                <a:ea typeface="华文新魏" panose="02010800040101010101" pitchFamily="2" charset="-122"/>
              </a:rPr>
              <a:t>APRANET</a:t>
            </a:r>
            <a:r>
              <a:rPr lang="zh-CN" altLang="en-US" sz="2400" b="1" dirty="0">
                <a:latin typeface="微软雅黑" panose="020B0503020204020204" pitchFamily="34" charset="-122"/>
                <a:ea typeface="华文新魏" panose="02010800040101010101" pitchFamily="2" charset="-122"/>
              </a:rPr>
              <a:t>的包交换</a:t>
            </a:r>
            <a:r>
              <a:rPr lang="en-US" altLang="zh-CN" sz="2400" b="1" dirty="0">
                <a:latin typeface="微软雅黑" panose="020B0503020204020204" pitchFamily="34" charset="-122"/>
                <a:ea typeface="华文新魏" panose="02010800040101010101" pitchFamily="2" charset="-122"/>
              </a:rPr>
              <a:t>(Packet switching)</a:t>
            </a:r>
            <a:r>
              <a:rPr lang="zh-CN" altLang="en-US" sz="2400" b="1" dirty="0">
                <a:latin typeface="微软雅黑" panose="020B0503020204020204" pitchFamily="34" charset="-122"/>
                <a:ea typeface="华文新魏" panose="02010800040101010101" pitchFamily="2" charset="-122"/>
              </a:rPr>
              <a:t>技术</a:t>
            </a:r>
            <a:endParaRPr lang="en-US" altLang="zh-CN" sz="2400" b="1" dirty="0">
              <a:latin typeface="微软雅黑" panose="020B0503020204020204" pitchFamily="34" charset="-122"/>
              <a:ea typeface="华文新魏" panose="02010800040101010101" pitchFamily="2" charset="-122"/>
            </a:endParaRPr>
          </a:p>
          <a:p>
            <a:pPr marL="625475" lvl="1" indent="-266700">
              <a:spcBef>
                <a:spcPct val="200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包交换技术将通信链路虚拟化，从而共享通信链路，不再需要专用的电路交换</a:t>
            </a:r>
            <a:endParaRPr lang="en-US" altLang="zh-CN" sz="2400" b="1" dirty="0">
              <a:latin typeface="微软雅黑" panose="020B0503020204020204" pitchFamily="34" charset="-122"/>
              <a:ea typeface="华文新魏" panose="02010800040101010101" pitchFamily="2" charset="-122"/>
            </a:endParaRPr>
          </a:p>
          <a:p>
            <a:pPr>
              <a:spcBef>
                <a:spcPct val="20000"/>
              </a:spcBef>
              <a:buClr>
                <a:srgbClr val="C00000"/>
              </a:buClr>
              <a:buFont typeface="Wingdings" panose="05000000000000000000" pitchFamily="2" charset="2"/>
              <a:buChar char="n"/>
            </a:pPr>
            <a:r>
              <a:rPr lang="en-US" altLang="zh-CN" sz="2800" b="1" dirty="0">
                <a:latin typeface="微软雅黑" panose="020B0503020204020204" pitchFamily="34" charset="-122"/>
                <a:ea typeface="华文新魏" panose="02010800040101010101" pitchFamily="2" charset="-122"/>
              </a:rPr>
              <a:t>20</a:t>
            </a:r>
            <a:r>
              <a:rPr lang="zh-CN" altLang="en-US" sz="2800" b="1" dirty="0">
                <a:latin typeface="微软雅黑" panose="020B0503020204020204" pitchFamily="34" charset="-122"/>
                <a:ea typeface="华文新魏" panose="02010800040101010101" pitchFamily="2" charset="-122"/>
              </a:rPr>
              <a:t>世纪</a:t>
            </a:r>
            <a:r>
              <a:rPr lang="en-US" altLang="zh-CN" sz="2800" b="1" dirty="0">
                <a:latin typeface="微软雅黑" panose="020B0503020204020204" pitchFamily="34" charset="-122"/>
                <a:ea typeface="华文新魏" panose="02010800040101010101" pitchFamily="2" charset="-122"/>
              </a:rPr>
              <a:t>70</a:t>
            </a:r>
            <a:r>
              <a:rPr lang="zh-CN" altLang="en-US" sz="2800" b="1" dirty="0">
                <a:latin typeface="微软雅黑" panose="020B0503020204020204" pitchFamily="34" charset="-122"/>
                <a:ea typeface="华文新魏" panose="02010800040101010101" pitchFamily="2" charset="-122"/>
              </a:rPr>
              <a:t>年代末，</a:t>
            </a:r>
            <a:r>
              <a:rPr lang="en-US" altLang="zh-CN" sz="2800" b="1" dirty="0">
                <a:latin typeface="微软雅黑" panose="020B0503020204020204" pitchFamily="34" charset="-122"/>
                <a:ea typeface="华文新魏" panose="02010800040101010101" pitchFamily="2" charset="-122"/>
              </a:rPr>
              <a:t>Vinton Cerf</a:t>
            </a:r>
            <a:r>
              <a:rPr lang="zh-CN" altLang="en-US" sz="2800" b="1" dirty="0">
                <a:latin typeface="微软雅黑" panose="020B0503020204020204" pitchFamily="34" charset="-122"/>
                <a:ea typeface="华文新魏" panose="02010800040101010101" pitchFamily="2" charset="-122"/>
              </a:rPr>
              <a:t>和</a:t>
            </a:r>
            <a:r>
              <a:rPr lang="en-US" altLang="zh-CN" sz="2800" b="1" dirty="0">
                <a:latin typeface="微软雅黑" panose="020B0503020204020204" pitchFamily="34" charset="-122"/>
                <a:ea typeface="华文新魏" panose="02010800040101010101" pitchFamily="2" charset="-122"/>
              </a:rPr>
              <a:t>Robert Kahn</a:t>
            </a:r>
            <a:r>
              <a:rPr lang="zh-CN" altLang="en-US" sz="2800" b="1" dirty="0">
                <a:latin typeface="微软雅黑" panose="020B0503020204020204" pitchFamily="34" charset="-122"/>
                <a:ea typeface="华文新魏" panose="02010800040101010101" pitchFamily="2" charset="-122"/>
              </a:rPr>
              <a:t>发明</a:t>
            </a:r>
            <a:r>
              <a:rPr lang="en-US" altLang="zh-CN" sz="2800" b="1" dirty="0">
                <a:latin typeface="微软雅黑" panose="020B0503020204020204" pitchFamily="34" charset="-122"/>
                <a:ea typeface="华文新魏" panose="02010800040101010101" pitchFamily="2" charset="-122"/>
              </a:rPr>
              <a:t>TCP/IP</a:t>
            </a:r>
            <a:r>
              <a:rPr lang="zh-CN" altLang="en-US" sz="2800" b="1" dirty="0">
                <a:latin typeface="微软雅黑" panose="020B0503020204020204" pitchFamily="34" charset="-122"/>
                <a:ea typeface="华文新魏" panose="02010800040101010101" pitchFamily="2" charset="-122"/>
              </a:rPr>
              <a:t>协议</a:t>
            </a:r>
            <a:endParaRPr lang="en-US" altLang="zh-CN" sz="2800" b="1" dirty="0">
              <a:latin typeface="微软雅黑" panose="020B0503020204020204" pitchFamily="34" charset="-122"/>
              <a:ea typeface="华文新魏" panose="02010800040101010101" pitchFamily="2" charset="-122"/>
            </a:endParaRPr>
          </a:p>
          <a:p>
            <a:pPr>
              <a:spcBef>
                <a:spcPct val="20000"/>
              </a:spcBef>
              <a:buClr>
                <a:srgbClr val="C00000"/>
              </a:buClr>
              <a:buFont typeface="Wingdings" panose="05000000000000000000" pitchFamily="2" charset="2"/>
              <a:buChar char="n"/>
            </a:pPr>
            <a:r>
              <a:rPr lang="zh-CN" altLang="en-US" sz="2800" b="1" dirty="0">
                <a:latin typeface="微软雅黑" panose="020B0503020204020204" pitchFamily="34" charset="-122"/>
                <a:ea typeface="华文新魏" panose="02010800040101010101" pitchFamily="2" charset="-122"/>
              </a:rPr>
              <a:t>互联网已经是全球性的网络</a:t>
            </a:r>
            <a:endParaRPr lang="en-US" altLang="zh-CN" sz="2800" b="1" dirty="0">
              <a:latin typeface="微软雅黑" panose="020B0503020204020204" pitchFamily="34" charset="-122"/>
              <a:ea typeface="华文新魏" panose="02010800040101010101" pitchFamily="2" charset="-122"/>
            </a:endParaRPr>
          </a:p>
          <a:p>
            <a:pPr lvl="1">
              <a:spcBef>
                <a:spcPts val="600"/>
              </a:spcBef>
              <a:buFont typeface="Wingdings" panose="05000000000000000000" pitchFamily="2" charset="2"/>
              <a:buChar char="n"/>
            </a:pPr>
            <a:endParaRPr lang="zh-CN" altLang="en-US" sz="2400" b="1" dirty="0">
              <a:latin typeface="Times New Roman" panose="02020603050405020304" pitchFamily="18" charset="0"/>
              <a:ea typeface="华文新魏" panose="020108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noChangeArrowheads="1"/>
          </p:cNvSpPr>
          <p:nvPr>
            <p:ph idx="1"/>
          </p:nvPr>
        </p:nvSpPr>
        <p:spPr bwMode="auto">
          <a:xfrm>
            <a:off x="539750" y="765175"/>
            <a:ext cx="836295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a:ea typeface="华文新魏" panose="02010800040101010101" pitchFamily="2" charset="-122"/>
              </a:rPr>
              <a:t>计算模型：电子计算机的理论基础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物理器件：电子计算机的物质基础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大规模集成：电子计算机的工业基础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存储程序：电子计算机的“通用”基础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操作系统：电子计算机的“共享”基础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互联网：电子计算机的“泛在”基础</a:t>
            </a:r>
            <a:endParaRPr lang="en-US" altLang="zh-CN">
              <a:ea typeface="华文新魏" panose="02010800040101010101" pitchFamily="2" charset="-122"/>
            </a:endParaRPr>
          </a:p>
          <a:p>
            <a:pPr marL="361950" indent="-361950">
              <a:lnSpc>
                <a:spcPct val="120000"/>
              </a:lnSpc>
              <a:buSzTx/>
            </a:pPr>
            <a:r>
              <a:rPr lang="zh-CN" altLang="en-US">
                <a:solidFill>
                  <a:srgbClr val="FF0000"/>
                </a:solidFill>
                <a:ea typeface="华文新魏" panose="02010800040101010101" pitchFamily="2" charset="-122"/>
              </a:rPr>
              <a:t>多媒体：电子计算机的“交互”基础</a:t>
            </a:r>
          </a:p>
          <a:p>
            <a:pPr marL="361950" indent="-361950">
              <a:lnSpc>
                <a:spcPct val="120000"/>
              </a:lnSpc>
              <a:buSzTx/>
            </a:pPr>
            <a:r>
              <a:rPr lang="zh-CN" altLang="en-US">
                <a:ea typeface="华文新魏" panose="02010800040101010101" pitchFamily="2" charset="-122"/>
              </a:rPr>
              <a:t>人工智能：电子计算机的“智能”基础</a:t>
            </a:r>
          </a:p>
        </p:txBody>
      </p:sp>
      <p:sp>
        <p:nvSpPr>
          <p:cNvPr id="63491" name="标题 1"/>
          <p:cNvSpPr>
            <a:spLocks noGrp="1" noChangeArrowheads="1"/>
          </p:cNvSpPr>
          <p:nvPr>
            <p:ph type="title"/>
          </p:nvPr>
        </p:nvSpPr>
        <p:spPr bwMode="auto">
          <a:xfrm>
            <a:off x="539750" y="0"/>
            <a:ext cx="7021513" cy="62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bwMode="auto">
          <a:xfrm>
            <a:off x="283517" y="38100"/>
            <a:ext cx="6408738"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多媒体（</a:t>
            </a:r>
            <a:r>
              <a:rPr lang="en-US" altLang="zh-CN" dirty="0">
                <a:solidFill>
                  <a:srgbClr val="A50021"/>
                </a:solidFill>
                <a:latin typeface="Arial" panose="020B0604020202020204" pitchFamily="34" charset="0"/>
                <a:cs typeface="+mn-cs"/>
              </a:rPr>
              <a:t>Multimedia</a:t>
            </a:r>
            <a:r>
              <a:rPr lang="zh-CN" altLang="en-US" dirty="0">
                <a:solidFill>
                  <a:srgbClr val="A50021"/>
                </a:solidFill>
                <a:latin typeface="Arial" panose="020B0604020202020204" pitchFamily="34" charset="0"/>
                <a:cs typeface="+mn-cs"/>
              </a:rPr>
              <a:t>）</a:t>
            </a:r>
          </a:p>
        </p:txBody>
      </p:sp>
      <p:sp>
        <p:nvSpPr>
          <p:cNvPr id="3" name="内容占位符 2"/>
          <p:cNvSpPr>
            <a:spLocks noGrp="1" noChangeArrowheads="1"/>
          </p:cNvSpPr>
          <p:nvPr>
            <p:ph idx="1"/>
          </p:nvPr>
        </p:nvSpPr>
        <p:spPr bwMode="auto">
          <a:xfrm>
            <a:off x="35496" y="642938"/>
            <a:ext cx="8821738" cy="590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0000"/>
              </a:lnSpc>
              <a:spcBef>
                <a:spcPts val="300"/>
              </a:spcBef>
              <a:buSzTx/>
            </a:pPr>
            <a:r>
              <a:rPr lang="zh-CN" altLang="en-US" sz="2800" dirty="0">
                <a:solidFill>
                  <a:srgbClr val="FF0000"/>
                </a:solidFill>
                <a:ea typeface="华文新魏" panose="02010800040101010101" pitchFamily="2" charset="-122"/>
              </a:rPr>
              <a:t>人和计算机能够交流吗？</a:t>
            </a:r>
            <a:endParaRPr lang="en-US" altLang="zh-CN" sz="2800" dirty="0">
              <a:solidFill>
                <a:srgbClr val="FF0000"/>
              </a:solidFill>
              <a:ea typeface="华文新魏" panose="02010800040101010101" pitchFamily="2" charset="-122"/>
            </a:endParaRPr>
          </a:p>
          <a:p>
            <a:pPr marL="631825" lvl="1" indent="-268288">
              <a:lnSpc>
                <a:spcPct val="100000"/>
              </a:lnSpc>
              <a:spcBef>
                <a:spcPts val="300"/>
              </a:spcBef>
              <a:buClr>
                <a:srgbClr val="F79646"/>
              </a:buClr>
            </a:pPr>
            <a:r>
              <a:rPr lang="zh-CN" altLang="en-US" sz="2400" dirty="0">
                <a:ea typeface="华文新魏" panose="02010800040101010101" pitchFamily="2" charset="-122"/>
              </a:rPr>
              <a:t>媒体是承载信息的载体</a:t>
            </a:r>
            <a:endParaRPr lang="en-US" altLang="zh-CN" sz="24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存储信息的媒体：磁盘、光盘、</a:t>
            </a:r>
            <a:r>
              <a:rPr lang="en-US" altLang="zh-CN" sz="2200" dirty="0">
                <a:ea typeface="华文新魏" panose="02010800040101010101" pitchFamily="2" charset="-122"/>
              </a:rPr>
              <a:t>U</a:t>
            </a:r>
            <a:r>
              <a:rPr lang="zh-CN" altLang="en-US" sz="2200" dirty="0">
                <a:ea typeface="华文新魏" panose="02010800040101010101" pitchFamily="2" charset="-122"/>
              </a:rPr>
              <a:t>盘等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传播信息的媒体：电磁波、电缆、光缆等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表示信息的媒体：数值、文字、声音、图像、视频等</a:t>
            </a:r>
            <a:endParaRPr lang="en-US" altLang="zh-CN" sz="2200" dirty="0">
              <a:ea typeface="华文新魏" panose="02010800040101010101" pitchFamily="2" charset="-122"/>
            </a:endParaRPr>
          </a:p>
          <a:p>
            <a:pPr marL="361950" indent="-361950">
              <a:lnSpc>
                <a:spcPct val="100000"/>
              </a:lnSpc>
              <a:spcBef>
                <a:spcPts val="300"/>
              </a:spcBef>
              <a:buSzTx/>
            </a:pPr>
            <a:r>
              <a:rPr lang="zh-CN" altLang="en-US" sz="2800" dirty="0">
                <a:solidFill>
                  <a:srgbClr val="FF0000"/>
                </a:solidFill>
                <a:ea typeface="华文新魏" panose="02010800040101010101" pitchFamily="2" charset="-122"/>
              </a:rPr>
              <a:t>怎样才能实现人和计算机的交流呢？</a:t>
            </a:r>
            <a:endParaRPr lang="en-US" altLang="zh-CN" sz="2800" dirty="0">
              <a:solidFill>
                <a:srgbClr val="FF0000"/>
              </a:solidFill>
              <a:ea typeface="华文新魏" panose="02010800040101010101" pitchFamily="2" charset="-122"/>
            </a:endParaRPr>
          </a:p>
          <a:p>
            <a:pPr marL="631825" lvl="1" indent="-268288">
              <a:lnSpc>
                <a:spcPct val="100000"/>
              </a:lnSpc>
              <a:spcBef>
                <a:spcPts val="300"/>
              </a:spcBef>
              <a:buClr>
                <a:srgbClr val="F79646"/>
              </a:buClr>
            </a:pPr>
            <a:r>
              <a:rPr lang="zh-CN" altLang="en-US" sz="2400" dirty="0">
                <a:ea typeface="华文新魏" panose="02010800040101010101" pitchFamily="2" charset="-122"/>
              </a:rPr>
              <a:t>多媒体技术：用计算机和相关设备交互处理多种媒体信息的方法和手段</a:t>
            </a:r>
            <a:endParaRPr lang="en-US" altLang="zh-CN" sz="2400" dirty="0">
              <a:ea typeface="华文新魏" panose="02010800040101010101" pitchFamily="2" charset="-122"/>
            </a:endParaRPr>
          </a:p>
          <a:p>
            <a:pPr marL="631825" lvl="1" indent="-268288">
              <a:lnSpc>
                <a:spcPct val="100000"/>
              </a:lnSpc>
              <a:spcBef>
                <a:spcPts val="300"/>
              </a:spcBef>
              <a:buClr>
                <a:srgbClr val="F79646"/>
              </a:buClr>
            </a:pPr>
            <a:r>
              <a:rPr lang="zh-CN" altLang="en-US" sz="2400" dirty="0">
                <a:solidFill>
                  <a:srgbClr val="000000"/>
                </a:solidFill>
                <a:ea typeface="华文新魏" panose="02010800040101010101" pitchFamily="2" charset="-122"/>
              </a:rPr>
              <a:t>多媒体的信息分类</a:t>
            </a:r>
            <a:endParaRPr lang="en-US" altLang="zh-CN" sz="2400" dirty="0">
              <a:solidFill>
                <a:srgbClr val="000000"/>
              </a:solidFill>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文本：数字、字母、符号等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声音：语音、歌曲、音乐等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图形：由点、线、面、体组合而成的几何图形</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图像：特指静态图像。如照片、画片等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视频：电视、录像等</a:t>
            </a:r>
            <a:endParaRPr lang="en-US" altLang="zh-CN" sz="2200" dirty="0">
              <a:ea typeface="华文新魏" panose="02010800040101010101" pitchFamily="2" charset="-122"/>
            </a:endParaRPr>
          </a:p>
          <a:p>
            <a:pPr marL="990600" lvl="2" indent="-268288">
              <a:lnSpc>
                <a:spcPct val="100000"/>
              </a:lnSpc>
              <a:spcBef>
                <a:spcPts val="300"/>
              </a:spcBef>
            </a:pPr>
            <a:r>
              <a:rPr lang="zh-CN" altLang="en-US" sz="2200" dirty="0">
                <a:ea typeface="华文新魏" panose="02010800040101010101" pitchFamily="2" charset="-122"/>
              </a:rPr>
              <a:t>动画：由多幅静态画片组合而成，产生动态效果。如</a:t>
            </a:r>
            <a:r>
              <a:rPr lang="en-US" altLang="zh-CN" sz="2200" dirty="0">
                <a:ea typeface="华文新魏" panose="02010800040101010101" pitchFamily="2" charset="-122"/>
              </a:rPr>
              <a:t>2D</a:t>
            </a:r>
            <a:r>
              <a:rPr lang="zh-CN" altLang="en-US" sz="2200" dirty="0">
                <a:ea typeface="华文新魏" panose="02010800040101010101" pitchFamily="2" charset="-122"/>
              </a:rPr>
              <a:t>、</a:t>
            </a:r>
            <a:r>
              <a:rPr lang="en-US" altLang="zh-CN" sz="2200" dirty="0">
                <a:ea typeface="华文新魏" panose="02010800040101010101" pitchFamily="2" charset="-122"/>
              </a:rPr>
              <a:t>3D</a:t>
            </a:r>
          </a:p>
          <a:p>
            <a:pPr marL="631825" lvl="1" indent="-268288">
              <a:lnSpc>
                <a:spcPct val="100000"/>
              </a:lnSpc>
              <a:spcBef>
                <a:spcPts val="300"/>
              </a:spcBef>
              <a:buClr>
                <a:srgbClr val="F79646"/>
              </a:buClr>
            </a:pPr>
            <a:endParaRPr lang="en-US" altLang="zh-CN" sz="2400" dirty="0">
              <a:solidFill>
                <a:srgbClr val="FF0000"/>
              </a:solidFill>
              <a:ea typeface="华文新魏" panose="02010800040101010101" pitchFamily="2" charset="-122"/>
            </a:endParaRPr>
          </a:p>
        </p:txBody>
      </p:sp>
      <p:grpSp>
        <p:nvGrpSpPr>
          <p:cNvPr id="4" name="组合 5"/>
          <p:cNvGrpSpPr>
            <a:grpSpLocks/>
          </p:cNvGrpSpPr>
          <p:nvPr/>
        </p:nvGrpSpPr>
        <p:grpSpPr bwMode="auto">
          <a:xfrm>
            <a:off x="5775533" y="908720"/>
            <a:ext cx="3286125" cy="1071562"/>
            <a:chOff x="5072066" y="500042"/>
            <a:chExt cx="3286148" cy="1071570"/>
          </a:xfrm>
        </p:grpSpPr>
        <p:sp>
          <p:nvSpPr>
            <p:cNvPr id="5" name="云形标注 4">
              <a:extLst>
                <a:ext uri="{FF2B5EF4-FFF2-40B4-BE49-F238E27FC236}">
                  <a16:creationId xmlns:a16="http://schemas.microsoft.com/office/drawing/2014/main" id="{5972AFB6-72B1-40A1-925F-56C63AF27BD8}"/>
                </a:ext>
              </a:extLst>
            </p:cNvPr>
            <p:cNvSpPr/>
            <p:nvPr/>
          </p:nvSpPr>
          <p:spPr>
            <a:xfrm>
              <a:off x="5072066" y="500042"/>
              <a:ext cx="3286148" cy="1071570"/>
            </a:xfrm>
            <a:prstGeom prst="cloudCallout">
              <a:avLst>
                <a:gd name="adj1" fmla="val -74276"/>
                <a:gd name="adj2" fmla="val -6753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518" name="矩形 3"/>
            <p:cNvSpPr>
              <a:spLocks noChangeArrowheads="1"/>
            </p:cNvSpPr>
            <p:nvPr/>
          </p:nvSpPr>
          <p:spPr bwMode="auto">
            <a:xfrm>
              <a:off x="5214942" y="78579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rPr>
                <a:t>丰富着每个人的生活</a:t>
              </a:r>
              <a:endParaRPr lang="zh-CN" altLang="en-US" sz="2400">
                <a:latin typeface="华文新魏" panose="02010800040101010101" pitchFamily="2" charset="-122"/>
                <a:ea typeface="华文新魏" panose="02010800040101010101" pitchFamily="2"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childTnLst>
                          </p:cTn>
                        </p:par>
                        <p:par>
                          <p:cTn id="37" fill="hold" nodeType="afterGroup">
                            <p:stCondLst>
                              <p:cond delay="500"/>
                            </p:stCondLst>
                            <p:childTnLst>
                              <p:par>
                                <p:cTn id="38" presetID="3" presetClass="entr" presetSubtype="1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childTnLst>
                          </p:cTn>
                        </p:par>
                        <p:par>
                          <p:cTn id="41" fill="hold" nodeType="afterGroup">
                            <p:stCondLst>
                              <p:cond delay="1000"/>
                            </p:stCondLst>
                            <p:childTnLst>
                              <p:par>
                                <p:cTn id="42" presetID="3" presetClass="entr" presetSubtype="1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blinds(horizontal)">
                                      <p:cBhvr>
                                        <p:cTn id="44" dur="500"/>
                                        <p:tgtEl>
                                          <p:spTgt spid="3">
                                            <p:txEl>
                                              <p:pRg st="10" end="10"/>
                                            </p:txEl>
                                          </p:spTgt>
                                        </p:tgtEl>
                                      </p:cBhvr>
                                    </p:animEffect>
                                  </p:childTnLst>
                                </p:cTn>
                              </p:par>
                            </p:childTnLst>
                          </p:cTn>
                        </p:par>
                        <p:par>
                          <p:cTn id="45" fill="hold" nodeType="afterGroup">
                            <p:stCondLst>
                              <p:cond delay="1500"/>
                            </p:stCondLst>
                            <p:childTnLst>
                              <p:par>
                                <p:cTn id="46" presetID="3" presetClass="entr" presetSubtype="10" fill="hold" nodeType="after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blinds(horizontal)">
                                      <p:cBhvr>
                                        <p:cTn id="48" dur="500"/>
                                        <p:tgtEl>
                                          <p:spTgt spid="3">
                                            <p:txEl>
                                              <p:pRg st="11" end="11"/>
                                            </p:txEl>
                                          </p:spTgt>
                                        </p:tgtEl>
                                      </p:cBhvr>
                                    </p:animEffect>
                                  </p:childTnLst>
                                </p:cTn>
                              </p:par>
                            </p:childTnLst>
                          </p:cTn>
                        </p:par>
                        <p:par>
                          <p:cTn id="49" fill="hold" nodeType="afterGroup">
                            <p:stCondLst>
                              <p:cond delay="2000"/>
                            </p:stCondLst>
                            <p:childTnLst>
                              <p:par>
                                <p:cTn id="50" presetID="3" presetClass="entr" presetSubtype="10" fill="hold" nodeType="after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blinds(horizontal)">
                                      <p:cBhvr>
                                        <p:cTn id="52" dur="500"/>
                                        <p:tgtEl>
                                          <p:spTgt spid="3">
                                            <p:txEl>
                                              <p:pRg st="12" end="12"/>
                                            </p:txEl>
                                          </p:spTgt>
                                        </p:tgtEl>
                                      </p:cBhvr>
                                    </p:animEffect>
                                  </p:childTnLst>
                                </p:cTn>
                              </p:par>
                            </p:childTnLst>
                          </p:cTn>
                        </p:par>
                        <p:par>
                          <p:cTn id="53" fill="hold" nodeType="afterGroup">
                            <p:stCondLst>
                              <p:cond delay="2500"/>
                            </p:stCondLst>
                            <p:childTnLst>
                              <p:par>
                                <p:cTn id="54" presetID="3" presetClass="entr" presetSubtype="10" fill="hold" nodeType="after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blinds(horizontal)">
                                      <p:cBhvr>
                                        <p:cTn id="56" dur="500"/>
                                        <p:tgtEl>
                                          <p:spTgt spid="3">
                                            <p:txEl>
                                              <p:pRg st="13" end="13"/>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linds(horizontal)">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p:cNvSpPr>
            <a:spLocks noGrp="1" noChangeArrowheads="1"/>
          </p:cNvSpPr>
          <p:nvPr>
            <p:ph idx="1"/>
          </p:nvPr>
        </p:nvSpPr>
        <p:spPr bwMode="auto">
          <a:xfrm>
            <a:off x="539750" y="1063625"/>
            <a:ext cx="836295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20000"/>
              </a:lnSpc>
              <a:buSzTx/>
            </a:pPr>
            <a:r>
              <a:rPr lang="zh-CN" altLang="en-US">
                <a:ea typeface="华文新魏" panose="02010800040101010101" pitchFamily="2" charset="-122"/>
              </a:rPr>
              <a:t>计算模型：电子计算机的理论基础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物理器件：电子计算机的物质基础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大规模集成：电子计算机的工业基础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存储程序：电子计算机的“通用”基础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操作系统：电子计算机的“共享”基础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互联网：电子计算机的“泛在”基础</a:t>
            </a:r>
            <a:endParaRPr lang="en-US" altLang="zh-CN">
              <a:ea typeface="华文新魏" panose="02010800040101010101" pitchFamily="2" charset="-122"/>
            </a:endParaRPr>
          </a:p>
          <a:p>
            <a:pPr marL="361950" indent="-361950">
              <a:lnSpc>
                <a:spcPct val="120000"/>
              </a:lnSpc>
              <a:buSzTx/>
            </a:pPr>
            <a:r>
              <a:rPr lang="zh-CN" altLang="en-US">
                <a:ea typeface="华文新魏" panose="02010800040101010101" pitchFamily="2" charset="-122"/>
              </a:rPr>
              <a:t>多媒体：电子计算机的“交互”基础</a:t>
            </a:r>
          </a:p>
          <a:p>
            <a:pPr marL="361950" indent="-361950">
              <a:lnSpc>
                <a:spcPct val="120000"/>
              </a:lnSpc>
              <a:buSzTx/>
            </a:pPr>
            <a:r>
              <a:rPr lang="zh-CN" altLang="en-US">
                <a:solidFill>
                  <a:srgbClr val="FF0000"/>
                </a:solidFill>
                <a:ea typeface="华文新魏" panose="02010800040101010101" pitchFamily="2" charset="-122"/>
              </a:rPr>
              <a:t>人工智能：电子计算机的“智能”基础</a:t>
            </a:r>
          </a:p>
        </p:txBody>
      </p:sp>
      <p:sp>
        <p:nvSpPr>
          <p:cNvPr id="66563" name="标题 1"/>
          <p:cNvSpPr>
            <a:spLocks noGrp="1" noChangeArrowheads="1"/>
          </p:cNvSpPr>
          <p:nvPr>
            <p:ph type="title"/>
          </p:nvPr>
        </p:nvSpPr>
        <p:spPr bwMode="auto">
          <a:xfrm>
            <a:off x="251520" y="116632"/>
            <a:ext cx="7021513"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从技术发展历程看电子计算机</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bwMode="auto">
          <a:xfrm>
            <a:off x="663575" y="0"/>
            <a:ext cx="8229600" cy="62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人工智能</a:t>
            </a:r>
          </a:p>
        </p:txBody>
      </p:sp>
      <p:sp>
        <p:nvSpPr>
          <p:cNvPr id="6" name="内容占位符 2"/>
          <p:cNvSpPr txBox="1">
            <a:spLocks noChangeArrowheads="1"/>
          </p:cNvSpPr>
          <p:nvPr/>
        </p:nvSpPr>
        <p:spPr bwMode="auto">
          <a:xfrm>
            <a:off x="166952" y="620713"/>
            <a:ext cx="8856984" cy="331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61950" indent="-361950">
              <a:defRPr>
                <a:solidFill>
                  <a:schemeClr val="tx1"/>
                </a:solidFill>
                <a:latin typeface="Arial" panose="020B0604020202020204" pitchFamily="34" charset="0"/>
                <a:ea typeface="宋体" panose="02010600030101010101" pitchFamily="2" charset="-122"/>
              </a:defRPr>
            </a:lvl1pPr>
            <a:lvl2pPr marL="625475" indent="-266700">
              <a:defRPr>
                <a:solidFill>
                  <a:schemeClr val="tx1"/>
                </a:solidFill>
                <a:latin typeface="Arial" panose="020B0604020202020204" pitchFamily="34" charset="0"/>
                <a:ea typeface="宋体" panose="02010600030101010101" pitchFamily="2" charset="-122"/>
              </a:defRPr>
            </a:lvl2pPr>
            <a:lvl3pPr marL="809625" indent="-179388">
              <a:defRPr>
                <a:solidFill>
                  <a:schemeClr val="tx1"/>
                </a:solidFill>
                <a:latin typeface="Arial" panose="020B0604020202020204" pitchFamily="34" charset="0"/>
                <a:ea typeface="宋体" panose="02010600030101010101" pitchFamily="2" charset="-122"/>
              </a:defRPr>
            </a:lvl3pPr>
            <a:lvl4pPr marL="2208213" indent="-228600">
              <a:defRPr>
                <a:solidFill>
                  <a:schemeClr val="tx1"/>
                </a:solidFill>
                <a:latin typeface="Arial" panose="020B0604020202020204" pitchFamily="34" charset="0"/>
                <a:ea typeface="宋体" panose="02010600030101010101" pitchFamily="2" charset="-122"/>
              </a:defRPr>
            </a:lvl4pPr>
            <a:lvl5pPr marL="2616200" indent="-228600">
              <a:defRPr>
                <a:solidFill>
                  <a:schemeClr val="tx1"/>
                </a:solidFill>
                <a:latin typeface="Arial" panose="020B0604020202020204" pitchFamily="34" charset="0"/>
                <a:ea typeface="宋体" panose="02010600030101010101" pitchFamily="2" charset="-122"/>
              </a:defRPr>
            </a:lvl5pPr>
            <a:lvl6pPr marL="30734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30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987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445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n"/>
            </a:pPr>
            <a:r>
              <a:rPr lang="zh-CN" altLang="en-US" sz="2800" b="1" dirty="0">
                <a:solidFill>
                  <a:srgbClr val="FF0000"/>
                </a:solidFill>
                <a:latin typeface="Times New Roman" panose="02020603050405020304" pitchFamily="18" charset="0"/>
                <a:ea typeface="华文新魏" panose="02010800040101010101" pitchFamily="2" charset="-122"/>
              </a:rPr>
              <a:t>计算机能够像人一样思考吗？</a:t>
            </a:r>
            <a:endParaRPr lang="en-US" altLang="zh-CN" sz="2800" b="1" dirty="0">
              <a:solidFill>
                <a:srgbClr val="FF0000"/>
              </a:solidFill>
              <a:latin typeface="Times New Roman" panose="02020603050405020304" pitchFamily="18" charset="0"/>
              <a:ea typeface="华文新魏" panose="02010800040101010101" pitchFamily="2" charset="-122"/>
            </a:endParaRPr>
          </a:p>
          <a:p>
            <a:pPr>
              <a:spcBef>
                <a:spcPct val="20000"/>
              </a:spcBef>
              <a:buClr>
                <a:srgbClr val="C00000"/>
              </a:buClr>
              <a:buFont typeface="Wingdings" panose="05000000000000000000" pitchFamily="2" charset="2"/>
              <a:buChar char="n"/>
            </a:pPr>
            <a:r>
              <a:rPr lang="en-US" altLang="zh-CN" sz="2800" b="1" dirty="0">
                <a:solidFill>
                  <a:prstClr val="black"/>
                </a:solidFill>
                <a:latin typeface="微软雅黑" panose="020B0503020204020204" pitchFamily="34" charset="-122"/>
                <a:ea typeface="华文新魏" panose="02010800040101010101" pitchFamily="2" charset="-122"/>
              </a:rPr>
              <a:t>1950</a:t>
            </a:r>
            <a:r>
              <a:rPr lang="zh-CN" altLang="en-US" sz="2800" b="1" dirty="0">
                <a:solidFill>
                  <a:prstClr val="black"/>
                </a:solidFill>
                <a:latin typeface="微软雅黑" panose="020B0503020204020204" pitchFamily="34" charset="-122"/>
                <a:ea typeface="华文新魏" panose="02010800040101010101" pitchFamily="2" charset="-122"/>
              </a:rPr>
              <a:t>年，阿兰</a:t>
            </a:r>
            <a:r>
              <a:rPr lang="zh-CN" altLang="zh-CN" sz="2800" b="1" dirty="0">
                <a:solidFill>
                  <a:prstClr val="black"/>
                </a:solidFill>
                <a:latin typeface="微软雅黑" panose="020B0503020204020204" pitchFamily="34" charset="-122"/>
                <a:ea typeface="华文新魏" panose="02010800040101010101" pitchFamily="2" charset="-122"/>
                <a:sym typeface="Times New Roman" panose="02020603050405020304" pitchFamily="18" charset="0"/>
              </a:rPr>
              <a:t>•</a:t>
            </a:r>
            <a:r>
              <a:rPr lang="zh-CN" altLang="en-US" sz="2800" b="1" dirty="0">
                <a:solidFill>
                  <a:prstClr val="black"/>
                </a:solidFill>
                <a:latin typeface="微软雅黑" panose="020B0503020204020204" pitchFamily="34" charset="-122"/>
                <a:ea typeface="华文新魏" panose="02010800040101010101" pitchFamily="2" charset="-122"/>
              </a:rPr>
              <a:t>图灵在</a:t>
            </a:r>
            <a:r>
              <a:rPr lang="en-US" altLang="zh-CN" sz="2800" b="1" dirty="0">
                <a:solidFill>
                  <a:prstClr val="black"/>
                </a:solidFill>
                <a:latin typeface="微软雅黑" panose="020B0503020204020204" pitchFamily="34" charset="-122"/>
                <a:ea typeface="华文新魏" panose="02010800040101010101" pitchFamily="2" charset="-122"/>
              </a:rPr>
              <a:t>《</a:t>
            </a:r>
            <a:r>
              <a:rPr lang="zh-CN" altLang="en-US" sz="2800" b="1" dirty="0">
                <a:solidFill>
                  <a:prstClr val="black"/>
                </a:solidFill>
                <a:latin typeface="微软雅黑" panose="020B0503020204020204" pitchFamily="34" charset="-122"/>
                <a:ea typeface="华文新魏" panose="02010800040101010101" pitchFamily="2" charset="-122"/>
              </a:rPr>
              <a:t>思想</a:t>
            </a:r>
            <a:r>
              <a:rPr lang="en-US" altLang="zh-CN" sz="2800" b="1" dirty="0">
                <a:solidFill>
                  <a:prstClr val="black"/>
                </a:solidFill>
                <a:latin typeface="微软雅黑" panose="020B0503020204020204" pitchFamily="34" charset="-122"/>
                <a:ea typeface="华文新魏" panose="02010800040101010101" pitchFamily="2" charset="-122"/>
              </a:rPr>
              <a:t>》</a:t>
            </a:r>
            <a:r>
              <a:rPr lang="zh-CN" altLang="en-US" sz="2800" b="1" dirty="0">
                <a:solidFill>
                  <a:prstClr val="black"/>
                </a:solidFill>
                <a:latin typeface="微软雅黑" panose="020B0503020204020204" pitchFamily="34" charset="-122"/>
                <a:ea typeface="华文新魏" panose="02010800040101010101" pitchFamily="2" charset="-122"/>
              </a:rPr>
              <a:t>杂志发表论文《计算机器与智能</a:t>
            </a:r>
            <a:r>
              <a:rPr lang="en-US" altLang="zh-CN" sz="2800" b="1" dirty="0">
                <a:solidFill>
                  <a:prstClr val="black"/>
                </a:solidFill>
                <a:latin typeface="微软雅黑" panose="020B0503020204020204" pitchFamily="34" charset="-122"/>
                <a:ea typeface="华文新魏" panose="02010800040101010101" pitchFamily="2" charset="-122"/>
              </a:rPr>
              <a:t>》</a:t>
            </a:r>
            <a:r>
              <a:rPr lang="zh-CN" altLang="en-US" sz="2800" b="1" dirty="0">
                <a:solidFill>
                  <a:prstClr val="black"/>
                </a:solidFill>
                <a:latin typeface="微软雅黑" panose="020B0503020204020204" pitchFamily="34" charset="-122"/>
                <a:ea typeface="华文新魏" panose="02010800040101010101" pitchFamily="2" charset="-122"/>
              </a:rPr>
              <a:t>，提出机器学习、遗传算法、强化学习等，以及著名的“图灵测试”概念</a:t>
            </a:r>
            <a:endParaRPr lang="en-US" altLang="zh-CN" sz="2800" b="1" dirty="0">
              <a:solidFill>
                <a:prstClr val="black"/>
              </a:solidFill>
              <a:latin typeface="微软雅黑" panose="020B0503020204020204" pitchFamily="34" charset="-122"/>
              <a:ea typeface="华文新魏" panose="02010800040101010101" pitchFamily="2" charset="-122"/>
            </a:endParaRPr>
          </a:p>
          <a:p>
            <a:pPr marL="631825" lvl="1" indent="-268288">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如果机器能够通过图灵测试，它就是一个完全意义上的智能机，和人没有区别</a:t>
            </a:r>
            <a:endParaRPr lang="en-US" altLang="zh-CN" sz="2400" b="1" dirty="0">
              <a:latin typeface="微软雅黑" panose="020B0503020204020204" pitchFamily="34" charset="-122"/>
              <a:ea typeface="华文新魏" panose="02010800040101010101" pitchFamily="2" charset="-122"/>
            </a:endParaRPr>
          </a:p>
          <a:p>
            <a:pPr marL="631825" lvl="1" indent="-268288">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形象地描绘了计算机智能和人类智能的模拟关系</a:t>
            </a:r>
            <a:endParaRPr lang="en-US" altLang="zh-CN" sz="2400" b="1" dirty="0">
              <a:latin typeface="微软雅黑" panose="020B0503020204020204" pitchFamily="34" charset="-122"/>
              <a:ea typeface="华文新魏" panose="02010800040101010101" pitchFamily="2" charset="-122"/>
            </a:endParaRPr>
          </a:p>
          <a:p>
            <a:pPr marL="990600" lvl="2" indent="-268288">
              <a:spcBef>
                <a:spcPts val="300"/>
              </a:spcBef>
              <a:buClr>
                <a:srgbClr val="0070C0"/>
              </a:buClr>
              <a:buSzPct val="120000"/>
              <a:buFont typeface="Arial" panose="020B0604020202020204" pitchFamily="34" charset="0"/>
              <a:buChar char="•"/>
            </a:pPr>
            <a:r>
              <a:rPr lang="en-US" altLang="zh-CN" sz="2200" b="1" dirty="0">
                <a:latin typeface="微软雅黑" panose="020B0503020204020204" pitchFamily="34" charset="-122"/>
                <a:ea typeface="华文新魏" panose="02010800040101010101" pitchFamily="2" charset="-122"/>
              </a:rPr>
              <a:t>1996</a:t>
            </a:r>
            <a:r>
              <a:rPr lang="zh-CN" altLang="en-US" sz="2200" b="1" dirty="0">
                <a:latin typeface="微软雅黑" panose="020B0503020204020204" pitchFamily="34" charset="-122"/>
                <a:ea typeface="华文新魏" panose="02010800040101010101" pitchFamily="2" charset="-122"/>
              </a:rPr>
              <a:t>年，</a:t>
            </a:r>
            <a:r>
              <a:rPr lang="en-US" altLang="zh-CN" sz="2200" b="1" dirty="0">
                <a:latin typeface="微软雅黑" panose="020B0503020204020204" pitchFamily="34" charset="-122"/>
                <a:ea typeface="华文新魏" panose="02010800040101010101" pitchFamily="2" charset="-122"/>
              </a:rPr>
              <a:t>IBM</a:t>
            </a:r>
            <a:r>
              <a:rPr lang="zh-CN" altLang="en-US" sz="2200" b="1" dirty="0">
                <a:latin typeface="微软雅黑" panose="020B0503020204020204" pitchFamily="34" charset="-122"/>
                <a:ea typeface="华文新魏" panose="02010800040101010101" pitchFamily="2" charset="-122"/>
              </a:rPr>
              <a:t>公司的超级计算机“深蓝”战胜国际象棋世界冠军卡斯帕罗夫；</a:t>
            </a:r>
            <a:r>
              <a:rPr lang="en-US" altLang="zh-CN" sz="2200" b="1" dirty="0">
                <a:latin typeface="微软雅黑" panose="020B0503020204020204" pitchFamily="34" charset="-122"/>
                <a:ea typeface="华文新魏" panose="02010800040101010101" pitchFamily="2" charset="-122"/>
              </a:rPr>
              <a:t>2011</a:t>
            </a:r>
            <a:r>
              <a:rPr lang="zh-CN" altLang="en-US" sz="2200" b="1" dirty="0">
                <a:latin typeface="微软雅黑" panose="020B0503020204020204" pitchFamily="34" charset="-122"/>
                <a:ea typeface="华文新魏" panose="02010800040101010101" pitchFamily="2" charset="-122"/>
              </a:rPr>
              <a:t>年，“沃森”在智力竞猜电视节目</a:t>
            </a:r>
            <a:r>
              <a:rPr lang="en-US" altLang="zh-CN" sz="2200" b="1" dirty="0">
                <a:latin typeface="微软雅黑" panose="020B0503020204020204" pitchFamily="34" charset="-122"/>
                <a:ea typeface="华文新魏" panose="02010800040101010101" pitchFamily="2" charset="-122"/>
              </a:rPr>
              <a:t>《</a:t>
            </a:r>
            <a:r>
              <a:rPr lang="zh-CN" altLang="en-US" sz="2200" b="1" dirty="0">
                <a:latin typeface="微软雅黑" panose="020B0503020204020204" pitchFamily="34" charset="-122"/>
                <a:ea typeface="华文新魏" panose="02010800040101010101" pitchFamily="2" charset="-122"/>
              </a:rPr>
              <a:t>危险边缘</a:t>
            </a:r>
            <a:r>
              <a:rPr lang="en-US" altLang="zh-CN" sz="2200" b="1" dirty="0">
                <a:latin typeface="微软雅黑" panose="020B0503020204020204" pitchFamily="34" charset="-122"/>
                <a:ea typeface="华文新魏" panose="02010800040101010101" pitchFamily="2" charset="-122"/>
              </a:rPr>
              <a:t>》</a:t>
            </a:r>
            <a:r>
              <a:rPr lang="zh-CN" altLang="en-US" sz="2200" b="1" dirty="0">
                <a:latin typeface="微软雅黑" panose="020B0503020204020204" pitchFamily="34" charset="-122"/>
                <a:ea typeface="华文新魏" panose="02010800040101010101" pitchFamily="2" charset="-122"/>
              </a:rPr>
              <a:t>中击败两位人类冠军选手</a:t>
            </a:r>
            <a:endParaRPr lang="en-US" altLang="zh-CN" sz="2200" b="1" dirty="0">
              <a:latin typeface="微软雅黑" panose="020B0503020204020204" pitchFamily="34" charset="-122"/>
              <a:ea typeface="华文新魏" panose="02010800040101010101" pitchFamily="2" charset="-122"/>
            </a:endParaRPr>
          </a:p>
        </p:txBody>
      </p:sp>
      <p:pic>
        <p:nvPicPr>
          <p:cNvPr id="39941" name="Picture 5">
            <a:extLst>
              <a:ext uri="{FF2B5EF4-FFF2-40B4-BE49-F238E27FC236}">
                <a16:creationId xmlns:a16="http://schemas.microsoft.com/office/drawing/2014/main" id="{6E3FED4D-8D87-4DCC-868C-92A8C0A07508}"/>
              </a:ext>
            </a:extLst>
          </p:cNvPr>
          <p:cNvPicPr>
            <a:picLocks noChangeAspect="1" noChangeArrowheads="1"/>
          </p:cNvPicPr>
          <p:nvPr/>
        </p:nvPicPr>
        <p:blipFill>
          <a:blip r:embed="rId2"/>
          <a:srcRect/>
          <a:stretch>
            <a:fillRect/>
          </a:stretch>
        </p:blipFill>
        <p:spPr bwMode="auto">
          <a:xfrm>
            <a:off x="6372200" y="4537944"/>
            <a:ext cx="2493962" cy="2182812"/>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B26E7B9-08B6-B1BF-6DC0-DB6FAE6CE2FC}"/>
              </a:ext>
            </a:extLst>
          </p:cNvPr>
          <p:cNvSpPr txBox="1"/>
          <p:nvPr/>
        </p:nvSpPr>
        <p:spPr>
          <a:xfrm>
            <a:off x="166952" y="4653136"/>
            <a:ext cx="6241691" cy="2300630"/>
          </a:xfrm>
          <a:prstGeom prst="rect">
            <a:avLst/>
          </a:prstGeom>
          <a:noFill/>
        </p:spPr>
        <p:txBody>
          <a:bodyPr wrap="square">
            <a:spAutoFit/>
          </a:bodyPr>
          <a:lstStyle/>
          <a:p>
            <a:pPr marL="990600" lvl="2" indent="-268288">
              <a:spcBef>
                <a:spcPts val="300"/>
              </a:spcBef>
              <a:buClr>
                <a:srgbClr val="0070C0"/>
              </a:buClr>
              <a:buSzPct val="120000"/>
              <a:buFont typeface="Arial" panose="020B0604020202020204" pitchFamily="34" charset="0"/>
              <a:buChar char="•"/>
            </a:pPr>
            <a:r>
              <a:rPr lang="en-US" altLang="zh-CN" sz="2200" b="1" dirty="0">
                <a:latin typeface="微软雅黑" panose="020B0503020204020204" pitchFamily="34" charset="-122"/>
                <a:ea typeface="华文新魏" panose="02010800040101010101" pitchFamily="2" charset="-122"/>
              </a:rPr>
              <a:t>2016</a:t>
            </a:r>
            <a:r>
              <a:rPr lang="zh-CN" altLang="en-US" sz="2200" b="1" dirty="0">
                <a:latin typeface="微软雅黑" panose="020B0503020204020204" pitchFamily="34" charset="-122"/>
                <a:ea typeface="华文新魏" panose="02010800040101010101" pitchFamily="2" charset="-122"/>
              </a:rPr>
              <a:t>年，谷歌旗下的 </a:t>
            </a:r>
            <a:r>
              <a:rPr lang="en-US" altLang="zh-CN" sz="2200" b="1" dirty="0">
                <a:latin typeface="微软雅黑" panose="020B0503020204020204" pitchFamily="34" charset="-122"/>
                <a:ea typeface="华文新魏" panose="02010800040101010101" pitchFamily="2" charset="-122"/>
              </a:rPr>
              <a:t>AlphaGo</a:t>
            </a:r>
            <a:r>
              <a:rPr lang="zh-CN" altLang="en-US" sz="2200" b="1" dirty="0">
                <a:latin typeface="微软雅黑" panose="020B0503020204020204" pitchFamily="34" charset="-122"/>
                <a:ea typeface="华文新魏" panose="02010800040101010101" pitchFamily="2" charset="-122"/>
              </a:rPr>
              <a:t>以</a:t>
            </a:r>
            <a:r>
              <a:rPr lang="en-US" altLang="zh-CN" sz="2200" b="1" dirty="0">
                <a:latin typeface="微软雅黑" panose="020B0503020204020204" pitchFamily="34" charset="-122"/>
                <a:ea typeface="华文新魏" panose="02010800040101010101" pitchFamily="2" charset="-122"/>
              </a:rPr>
              <a:t>4</a:t>
            </a:r>
            <a:r>
              <a:rPr lang="zh-CN" altLang="en-US" sz="2200" b="1" dirty="0">
                <a:latin typeface="微软雅黑" panose="020B0503020204020204" pitchFamily="34" charset="-122"/>
                <a:ea typeface="华文新魏" panose="02010800040101010101" pitchFamily="2" charset="-122"/>
              </a:rPr>
              <a:t>：</a:t>
            </a:r>
            <a:r>
              <a:rPr lang="en-US" altLang="zh-CN" sz="2200" b="1" dirty="0">
                <a:latin typeface="微软雅黑" panose="020B0503020204020204" pitchFamily="34" charset="-122"/>
                <a:ea typeface="华文新魏" panose="02010800040101010101" pitchFamily="2" charset="-122"/>
              </a:rPr>
              <a:t>1</a:t>
            </a:r>
            <a:r>
              <a:rPr lang="zh-CN" altLang="en-US" sz="2200" b="1" dirty="0">
                <a:latin typeface="微软雅黑" panose="020B0503020204020204" pitchFamily="34" charset="-122"/>
                <a:ea typeface="华文新魏" panose="02010800040101010101" pitchFamily="2" charset="-122"/>
              </a:rPr>
              <a:t>战胜世界围棋冠军、韩国职业九段选手李世石；</a:t>
            </a:r>
            <a:r>
              <a:rPr lang="en-US" altLang="zh-CN" sz="2200" b="1" dirty="0">
                <a:latin typeface="微软雅黑" panose="020B0503020204020204" pitchFamily="34" charset="-122"/>
                <a:ea typeface="华文新魏" panose="02010800040101010101" pitchFamily="2" charset="-122"/>
              </a:rPr>
              <a:t>2017</a:t>
            </a:r>
            <a:r>
              <a:rPr lang="zh-CN" altLang="en-US" sz="2200" b="1" dirty="0">
                <a:latin typeface="微软雅黑" panose="020B0503020204020204" pitchFamily="34" charset="-122"/>
                <a:ea typeface="华文新魏" panose="02010800040101010101" pitchFamily="2" charset="-122"/>
              </a:rPr>
              <a:t>年，</a:t>
            </a:r>
            <a:r>
              <a:rPr lang="en-US" altLang="zh-CN" sz="2200" b="1" dirty="0">
                <a:latin typeface="微软雅黑" panose="020B0503020204020204" pitchFamily="34" charset="-122"/>
                <a:ea typeface="华文新魏" panose="02010800040101010101" pitchFamily="2" charset="-122"/>
              </a:rPr>
              <a:t>AlphaGo</a:t>
            </a:r>
            <a:r>
              <a:rPr lang="zh-CN" altLang="en-US" sz="2200" b="1" dirty="0">
                <a:latin typeface="微软雅黑" panose="020B0503020204020204" pitchFamily="34" charset="-122"/>
                <a:ea typeface="华文新魏" panose="02010800040101010101" pitchFamily="2" charset="-122"/>
              </a:rPr>
              <a:t> </a:t>
            </a:r>
            <a:r>
              <a:rPr lang="en-US" altLang="zh-CN" sz="2200" b="1" dirty="0">
                <a:latin typeface="微软雅黑" panose="020B0503020204020204" pitchFamily="34" charset="-122"/>
                <a:ea typeface="华文新魏" panose="02010800040101010101" pitchFamily="2" charset="-122"/>
              </a:rPr>
              <a:t>3:0</a:t>
            </a:r>
            <a:r>
              <a:rPr lang="zh-CN" altLang="en-US" sz="2200" b="1" dirty="0">
                <a:latin typeface="微软雅黑" panose="020B0503020204020204" pitchFamily="34" charset="-122"/>
                <a:ea typeface="华文新魏" panose="02010800040101010101" pitchFamily="2" charset="-122"/>
              </a:rPr>
              <a:t>战胜柯洁</a:t>
            </a:r>
            <a:endParaRPr lang="en-US" altLang="zh-CN" sz="2200" b="1" dirty="0">
              <a:latin typeface="微软雅黑" panose="020B0503020204020204" pitchFamily="34" charset="-122"/>
              <a:ea typeface="华文新魏" panose="02010800040101010101" pitchFamily="2" charset="-122"/>
            </a:endParaRPr>
          </a:p>
          <a:p>
            <a:pPr marL="990600" lvl="2" indent="-268288">
              <a:spcBef>
                <a:spcPts val="300"/>
              </a:spcBef>
              <a:buClr>
                <a:srgbClr val="0070C0"/>
              </a:buClr>
              <a:buSzPct val="120000"/>
              <a:buFont typeface="Arial" panose="020B0604020202020204" pitchFamily="34" charset="0"/>
              <a:buChar char="•"/>
            </a:pPr>
            <a:r>
              <a:rPr lang="zh-CN" altLang="en-US" sz="2200" b="1" dirty="0">
                <a:latin typeface="微软雅黑" panose="020B0503020204020204" pitchFamily="34" charset="-122"/>
                <a:ea typeface="华文新魏" panose="02010800040101010101" pitchFamily="2" charset="-122"/>
              </a:rPr>
              <a:t>现在的</a:t>
            </a:r>
            <a:r>
              <a:rPr lang="en-US" altLang="zh-CN" sz="2200" b="1" dirty="0" err="1">
                <a:latin typeface="微软雅黑" panose="020B0503020204020204" pitchFamily="34" charset="-122"/>
                <a:ea typeface="华文新魏" panose="02010800040101010101" pitchFamily="2" charset="-122"/>
              </a:rPr>
              <a:t>ChatGPT</a:t>
            </a:r>
            <a:endParaRPr lang="zh-CN" altLang="en-US" sz="2200" b="1" dirty="0">
              <a:latin typeface="微软雅黑" panose="020B0503020204020204" pitchFamily="34" charset="-122"/>
              <a:ea typeface="华文新魏" panose="02010800040101010101" pitchFamily="2" charset="-122"/>
            </a:endParaRPr>
          </a:p>
          <a:p>
            <a:pPr marL="631825" lvl="1" indent="-268288">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图灵被誉为“人工智能之父”</a:t>
            </a:r>
            <a:endParaRPr lang="en-US" altLang="zh-CN" sz="2400" b="1" dirty="0">
              <a:latin typeface="微软雅黑" panose="020B0503020204020204" pitchFamily="34" charset="-122"/>
              <a:ea typeface="华文新魏" panose="02010800040101010101" pitchFamily="2" charset="-122"/>
            </a:endParaRPr>
          </a:p>
          <a:p>
            <a:pPr marL="631825" lvl="1" indent="-268288">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回答：什么是智能计算</a:t>
            </a:r>
            <a:endParaRPr lang="en-US" altLang="zh-CN" sz="2400" b="1" dirty="0">
              <a:latin typeface="微软雅黑" panose="020B0503020204020204" pitchFamily="34" charset="-122"/>
              <a:ea typeface="华文新魏" panose="020108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linds(horizontal)">
                                      <p:cBhvr>
                                        <p:cTn id="10" dur="500"/>
                                        <p:tgtEl>
                                          <p:spTgt spid="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blinds(horizontal)">
                                      <p:cBhvr>
                                        <p:cTn id="13" dur="500"/>
                                        <p:tgtEl>
                                          <p:spTgt spid="6">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blinds(horizontal)">
                                      <p:cBhvr>
                                        <p:cTn id="16" dur="500"/>
                                        <p:tgtEl>
                                          <p:spTgt spid="6">
                                            <p:txEl>
                                              <p:pRg st="4" end="4"/>
                                            </p:txEl>
                                          </p:spTgt>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39941"/>
                                        </p:tgtEl>
                                        <p:attrNameLst>
                                          <p:attrName>style.visibility</p:attrName>
                                        </p:attrNameLst>
                                      </p:cBhvr>
                                      <p:to>
                                        <p:strVal val="visible"/>
                                      </p:to>
                                    </p:set>
                                    <p:animEffect transition="in" filter="blinds(horizontal)">
                                      <p:cBhvr>
                                        <p:cTn id="20" dur="500"/>
                                        <p:tgtEl>
                                          <p:spTgt spid="3994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99FE285-0704-43D8-8031-D679133CA5B8}"/>
              </a:ext>
            </a:extLst>
          </p:cNvPr>
          <p:cNvSpPr>
            <a:spLocks noGrp="1" noChangeArrowheads="1"/>
          </p:cNvSpPr>
          <p:nvPr>
            <p:ph type="title"/>
          </p:nvPr>
        </p:nvSpPr>
        <p:spPr>
          <a:xfrm>
            <a:off x="207390" y="0"/>
            <a:ext cx="3960813" cy="550791"/>
          </a:xfrm>
        </p:spPr>
        <p:txBody>
          <a:bodyPr/>
          <a:lstStyle/>
          <a:p>
            <a:pPr eaLnBrk="1" hangingPunct="1">
              <a:defRPr/>
            </a:pPr>
            <a:r>
              <a:rPr lang="zh-CN" altLang="en-US" dirty="0">
                <a:solidFill>
                  <a:srgbClr val="A50021"/>
                </a:solidFill>
                <a:latin typeface="Arial" panose="020B0604020202020204" pitchFamily="34" charset="0"/>
                <a:cs typeface="+mn-cs"/>
              </a:rPr>
              <a:t>计算机简单分类</a:t>
            </a:r>
            <a:endParaRPr lang="en-US" altLang="zh-CN" dirty="0">
              <a:solidFill>
                <a:srgbClr val="A50021"/>
              </a:solidFill>
              <a:latin typeface="Arial" panose="020B0604020202020204" pitchFamily="34" charset="0"/>
              <a:cs typeface="+mn-cs"/>
            </a:endParaRPr>
          </a:p>
        </p:txBody>
      </p:sp>
      <p:sp>
        <p:nvSpPr>
          <p:cNvPr id="68611" name="Rectangle 3"/>
          <p:cNvSpPr>
            <a:spLocks noGrp="1" noChangeArrowheads="1"/>
          </p:cNvSpPr>
          <p:nvPr>
            <p:ph idx="1"/>
          </p:nvPr>
        </p:nvSpPr>
        <p:spPr bwMode="auto">
          <a:xfrm>
            <a:off x="179388" y="1196975"/>
            <a:ext cx="576262" cy="4608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prstTxWarp prst="textNoShape">
              <a:avLst/>
            </a:prstTxWarp>
          </a:bodyPr>
          <a:lstStyle/>
          <a:p>
            <a:pPr marL="609600" indent="-609600" eaLnBrk="1" hangingPunct="1">
              <a:lnSpc>
                <a:spcPct val="100000"/>
              </a:lnSpc>
              <a:spcBef>
                <a:spcPct val="0"/>
              </a:spcBef>
              <a:buSzTx/>
              <a:buFont typeface="Wingdings" panose="05000000000000000000" pitchFamily="2" charset="2"/>
              <a:buNone/>
            </a:pPr>
            <a:r>
              <a:rPr kumimoji="1" lang="zh-CN" altLang="en-US" sz="2800">
                <a:latin typeface="华文新魏" panose="02010800040101010101" pitchFamily="2" charset="-122"/>
                <a:ea typeface="华文新魏" panose="02010800040101010101" pitchFamily="2" charset="-122"/>
              </a:rPr>
              <a:t>计算机应用的分类及其特征</a:t>
            </a:r>
            <a:endParaRPr lang="en-US" altLang="zh-CN" sz="2800">
              <a:latin typeface="华文新魏" panose="02010800040101010101" pitchFamily="2" charset="-122"/>
              <a:ea typeface="华文新魏" panose="02010800040101010101" pitchFamily="2" charset="-122"/>
            </a:endParaRPr>
          </a:p>
        </p:txBody>
      </p:sp>
      <p:sp>
        <p:nvSpPr>
          <p:cNvPr id="68612" name="AutoShape 6"/>
          <p:cNvSpPr>
            <a:spLocks noChangeArrowheads="1"/>
          </p:cNvSpPr>
          <p:nvPr/>
        </p:nvSpPr>
        <p:spPr bwMode="auto">
          <a:xfrm>
            <a:off x="971550" y="2144713"/>
            <a:ext cx="7775575" cy="1296987"/>
          </a:xfrm>
          <a:prstGeom prst="roundRect">
            <a:avLst>
              <a:gd name="adj" fmla="val 4231"/>
            </a:avLst>
          </a:prstGeom>
          <a:solidFill>
            <a:srgbClr val="FFFFFF"/>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68613" name="Text Box 8"/>
          <p:cNvSpPr txBox="1">
            <a:spLocks noChangeArrowheads="1"/>
          </p:cNvSpPr>
          <p:nvPr/>
        </p:nvSpPr>
        <p:spPr bwMode="auto">
          <a:xfrm>
            <a:off x="558800" y="2205038"/>
            <a:ext cx="67691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19685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buFont typeface="Wingdings" panose="05000000000000000000" pitchFamily="2" charset="2"/>
              <a:buNone/>
            </a:pPr>
            <a:r>
              <a:rPr kumimoji="1" lang="zh-CN" altLang="en-US" sz="2400" b="1">
                <a:solidFill>
                  <a:srgbClr val="0000CC"/>
                </a:solidFill>
                <a:latin typeface="Times New Roman" panose="02020603050405020304" pitchFamily="18" charset="0"/>
                <a:ea typeface="华文新魏" panose="02010800040101010101" pitchFamily="2" charset="-122"/>
              </a:rPr>
              <a:t>服务器</a:t>
            </a:r>
            <a:r>
              <a:rPr kumimoji="1" lang="en-US" altLang="zh-CN" sz="2400" b="1">
                <a:latin typeface="Times New Roman" panose="02020603050405020304" pitchFamily="18" charset="0"/>
                <a:ea typeface="华文新魏" panose="02010800040101010101" pitchFamily="2" charset="-122"/>
              </a:rPr>
              <a:t>(Servers)</a:t>
            </a:r>
            <a:endParaRPr kumimoji="1" lang="zh-CN" altLang="en-US" sz="2400" b="1">
              <a:latin typeface="Times New Roman" panose="02020603050405020304" pitchFamily="18" charset="0"/>
              <a:ea typeface="华文新魏" panose="02010800040101010101" pitchFamily="2" charset="-122"/>
            </a:endParaRPr>
          </a:p>
          <a:p>
            <a:pPr lvl="2" eaLnBrk="1" hangingPunct="1">
              <a:lnSpc>
                <a:spcPct val="90000"/>
              </a:lnSpc>
              <a:buSzPct val="80000"/>
              <a:buFont typeface="Wingdings" panose="05000000000000000000" pitchFamily="2" charset="2"/>
              <a:buChar char="n"/>
            </a:pPr>
            <a:r>
              <a:rPr lang="zh-CN" altLang="en-US" sz="2000" b="1">
                <a:latin typeface="Times New Roman" panose="02020603050405020304" pitchFamily="18" charset="0"/>
                <a:ea typeface="华文新魏" panose="02010800040101010101" pitchFamily="2" charset="-122"/>
              </a:rPr>
              <a:t>运行大规模程序的计算机，为多用户提供服务</a:t>
            </a:r>
          </a:p>
          <a:p>
            <a:pPr lvl="2" eaLnBrk="1" hangingPunct="1">
              <a:lnSpc>
                <a:spcPct val="90000"/>
              </a:lnSpc>
              <a:buSzPct val="80000"/>
              <a:buFont typeface="Wingdings" panose="05000000000000000000" pitchFamily="2" charset="2"/>
              <a:buChar char="n"/>
            </a:pPr>
            <a:r>
              <a:rPr lang="zh-CN" altLang="en-US" sz="2000" b="1">
                <a:latin typeface="Times New Roman" panose="02020603050405020304" pitchFamily="18" charset="0"/>
                <a:ea typeface="华文新魏" panose="02010800040101010101" pitchFamily="2" charset="-122"/>
              </a:rPr>
              <a:t>通过互连网络访问，是网络的节点</a:t>
            </a:r>
          </a:p>
          <a:p>
            <a:pPr lvl="2" eaLnBrk="1" hangingPunct="1">
              <a:lnSpc>
                <a:spcPct val="90000"/>
              </a:lnSpc>
              <a:buSzPct val="80000"/>
              <a:buFont typeface="Wingdings" panose="05000000000000000000" pitchFamily="2" charset="2"/>
              <a:buChar char="n"/>
            </a:pPr>
            <a:r>
              <a:rPr lang="zh-CN" altLang="en-US" sz="2000" b="1">
                <a:latin typeface="Times New Roman" panose="02020603050405020304" pitchFamily="18" charset="0"/>
                <a:ea typeface="华文新魏" panose="02010800040101010101" pitchFamily="2" charset="-122"/>
              </a:rPr>
              <a:t>具有可扩展性、高性能的计算能力和</a:t>
            </a:r>
            <a:r>
              <a:rPr lang="en-US" altLang="zh-CN" sz="2000" b="1">
                <a:latin typeface="Times New Roman" panose="02020603050405020304" pitchFamily="18" charset="0"/>
                <a:ea typeface="华文新魏" panose="02010800040101010101" pitchFamily="2" charset="-122"/>
              </a:rPr>
              <a:t>I/O</a:t>
            </a:r>
            <a:r>
              <a:rPr lang="zh-CN" altLang="en-US" sz="2000" b="1">
                <a:latin typeface="Times New Roman" panose="02020603050405020304" pitchFamily="18" charset="0"/>
                <a:ea typeface="华文新魏" panose="02010800040101010101" pitchFamily="2" charset="-122"/>
              </a:rPr>
              <a:t>能力</a:t>
            </a:r>
          </a:p>
        </p:txBody>
      </p:sp>
      <p:pic>
        <p:nvPicPr>
          <p:cNvPr id="68614" name="Picture 24" descr="塔式服务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775" y="2163763"/>
            <a:ext cx="10572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AutoShape 6"/>
          <p:cNvSpPr>
            <a:spLocks noChangeArrowheads="1"/>
          </p:cNvSpPr>
          <p:nvPr/>
        </p:nvSpPr>
        <p:spPr bwMode="auto">
          <a:xfrm>
            <a:off x="971550" y="3649663"/>
            <a:ext cx="7775575" cy="1296987"/>
          </a:xfrm>
          <a:prstGeom prst="roundRect">
            <a:avLst>
              <a:gd name="adj" fmla="val 4231"/>
            </a:avLst>
          </a:prstGeom>
          <a:gradFill rotWithShape="1">
            <a:gsLst>
              <a:gs pos="0">
                <a:srgbClr val="FFFFFF">
                  <a:alpha val="70000"/>
                </a:srgbClr>
              </a:gs>
              <a:gs pos="100000">
                <a:srgbClr val="D9FAFF"/>
              </a:gs>
            </a:gsLst>
            <a:lin ang="0" scaled="1"/>
          </a:gra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68616" name="Text Box 7"/>
          <p:cNvSpPr txBox="1">
            <a:spLocks noChangeArrowheads="1"/>
          </p:cNvSpPr>
          <p:nvPr/>
        </p:nvSpPr>
        <p:spPr bwMode="auto">
          <a:xfrm>
            <a:off x="577850" y="3716338"/>
            <a:ext cx="568801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19685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buFont typeface="Wingdings" panose="05000000000000000000" pitchFamily="2" charset="2"/>
              <a:buNone/>
            </a:pPr>
            <a:r>
              <a:rPr kumimoji="1" lang="zh-CN" altLang="en-US" sz="2400" b="1" dirty="0">
                <a:solidFill>
                  <a:srgbClr val="0000CC"/>
                </a:solidFill>
                <a:latin typeface="Times New Roman" panose="02020603050405020304" pitchFamily="18" charset="0"/>
                <a:ea typeface="华文新魏" panose="02010800040101010101" pitchFamily="2" charset="-122"/>
              </a:rPr>
              <a:t>超级计算机</a:t>
            </a:r>
            <a:r>
              <a:rPr kumimoji="1" lang="en-US" altLang="zh-CN" sz="2400" b="1" dirty="0">
                <a:latin typeface="Times New Roman" panose="02020603050405020304" pitchFamily="18" charset="0"/>
                <a:ea typeface="华文新魏" panose="02010800040101010101" pitchFamily="2" charset="-122"/>
              </a:rPr>
              <a:t>(Supercomputers)</a:t>
            </a:r>
          </a:p>
          <a:p>
            <a:pPr lvl="2" eaLnBrk="1" hangingPunct="1">
              <a:lnSpc>
                <a:spcPct val="90000"/>
              </a:lnSpc>
              <a:buSzPct val="80000"/>
              <a:buFont typeface="Wingdings" panose="05000000000000000000" pitchFamily="2" charset="2"/>
              <a:buChar char="n"/>
            </a:pPr>
            <a:r>
              <a:rPr kumimoji="1" lang="zh-CN" altLang="en-US" sz="2000" b="1" dirty="0">
                <a:latin typeface="Times New Roman" panose="02020603050405020304" pitchFamily="18" charset="0"/>
                <a:ea typeface="华文新魏" panose="02010800040101010101" pitchFamily="2" charset="-122"/>
              </a:rPr>
              <a:t>成千上万个处理器组成</a:t>
            </a:r>
            <a:endParaRPr kumimoji="1" lang="en-US" altLang="zh-CN" sz="2000" b="1" dirty="0">
              <a:latin typeface="Times New Roman" panose="02020603050405020304" pitchFamily="18" charset="0"/>
              <a:ea typeface="华文新魏" panose="02010800040101010101" pitchFamily="2" charset="-122"/>
            </a:endParaRPr>
          </a:p>
          <a:p>
            <a:pPr lvl="2" eaLnBrk="1" hangingPunct="1">
              <a:lnSpc>
                <a:spcPct val="90000"/>
              </a:lnSpc>
              <a:buSzPct val="80000"/>
              <a:buFont typeface="Wingdings" panose="05000000000000000000" pitchFamily="2" charset="2"/>
              <a:buChar char="n"/>
            </a:pPr>
            <a:r>
              <a:rPr kumimoji="1" lang="en-US" altLang="zh-CN" sz="2000" b="1" dirty="0">
                <a:latin typeface="Times New Roman" panose="02020603050405020304" pitchFamily="18" charset="0"/>
                <a:ea typeface="华文新魏" panose="02010800040101010101" pitchFamily="2" charset="-122"/>
              </a:rPr>
              <a:t>TB</a:t>
            </a:r>
            <a:r>
              <a:rPr kumimoji="1" lang="zh-CN" altLang="en-US" sz="2000" b="1" dirty="0">
                <a:latin typeface="Times New Roman" panose="02020603050405020304" pitchFamily="18" charset="0"/>
                <a:ea typeface="华文新魏" panose="02010800040101010101" pitchFamily="2" charset="-122"/>
              </a:rPr>
              <a:t>级内存，</a:t>
            </a:r>
            <a:r>
              <a:rPr kumimoji="1" lang="en-US" altLang="zh-CN" sz="2000" b="1" dirty="0">
                <a:latin typeface="Times New Roman" panose="02020603050405020304" pitchFamily="18" charset="0"/>
                <a:ea typeface="华文新魏" panose="02010800040101010101" pitchFamily="2" charset="-122"/>
              </a:rPr>
              <a:t>PB</a:t>
            </a:r>
            <a:r>
              <a:rPr kumimoji="1" lang="zh-CN" altLang="en-US" sz="2000" b="1" dirty="0">
                <a:latin typeface="Times New Roman" panose="02020603050405020304" pitchFamily="18" charset="0"/>
                <a:ea typeface="华文新魏" panose="02010800040101010101" pitchFamily="2" charset="-122"/>
              </a:rPr>
              <a:t>级外存</a:t>
            </a:r>
            <a:endParaRPr kumimoji="1" lang="en-US" altLang="zh-CN" sz="2000" b="1" dirty="0">
              <a:latin typeface="Times New Roman" panose="02020603050405020304" pitchFamily="18" charset="0"/>
              <a:ea typeface="华文新魏" panose="02010800040101010101" pitchFamily="2" charset="-122"/>
            </a:endParaRPr>
          </a:p>
          <a:p>
            <a:pPr lvl="2" eaLnBrk="1" hangingPunct="1">
              <a:lnSpc>
                <a:spcPct val="90000"/>
              </a:lnSpc>
              <a:buSzPct val="80000"/>
              <a:buFont typeface="Wingdings" panose="05000000000000000000" pitchFamily="2" charset="2"/>
              <a:buChar char="n"/>
            </a:pPr>
            <a:r>
              <a:rPr kumimoji="1" lang="zh-CN" altLang="en-US" sz="2000" b="1" dirty="0">
                <a:latin typeface="Times New Roman" panose="02020603050405020304" pitchFamily="18" charset="0"/>
                <a:ea typeface="华文新魏" panose="02010800040101010101" pitchFamily="2" charset="-122"/>
              </a:rPr>
              <a:t>用于高端的科学和工程计算</a:t>
            </a:r>
            <a:endParaRPr lang="zh-CN" altLang="en-US" sz="2000" b="1" dirty="0">
              <a:latin typeface="Times New Roman" panose="02020603050405020304" pitchFamily="18" charset="0"/>
              <a:ea typeface="华文新魏" panose="02010800040101010101" pitchFamily="2" charset="-122"/>
            </a:endParaRPr>
          </a:p>
        </p:txBody>
      </p:sp>
      <p:sp>
        <p:nvSpPr>
          <p:cNvPr id="68618" name="AutoShape 6"/>
          <p:cNvSpPr>
            <a:spLocks noChangeArrowheads="1"/>
          </p:cNvSpPr>
          <p:nvPr/>
        </p:nvSpPr>
        <p:spPr bwMode="auto">
          <a:xfrm>
            <a:off x="971550" y="5141913"/>
            <a:ext cx="7775575" cy="1435100"/>
          </a:xfrm>
          <a:prstGeom prst="roundRect">
            <a:avLst>
              <a:gd name="adj" fmla="val 4231"/>
            </a:avLst>
          </a:prstGeom>
          <a:solidFill>
            <a:srgbClr val="FFFFFF"/>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68619" name="Text Box 6"/>
          <p:cNvSpPr txBox="1">
            <a:spLocks noChangeArrowheads="1"/>
          </p:cNvSpPr>
          <p:nvPr/>
        </p:nvSpPr>
        <p:spPr bwMode="auto">
          <a:xfrm>
            <a:off x="573088" y="5157788"/>
            <a:ext cx="626427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19685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buFont typeface="Wingdings" panose="05000000000000000000" pitchFamily="2" charset="2"/>
              <a:buNone/>
            </a:pPr>
            <a:r>
              <a:rPr kumimoji="1" lang="zh-CN" altLang="en-US" sz="2400" b="1">
                <a:solidFill>
                  <a:srgbClr val="0000CC"/>
                </a:solidFill>
                <a:latin typeface="Times New Roman" panose="02020603050405020304" pitchFamily="18" charset="0"/>
                <a:ea typeface="华文新魏" panose="02010800040101010101" pitchFamily="2" charset="-122"/>
              </a:rPr>
              <a:t>嵌入式计算机</a:t>
            </a:r>
            <a:r>
              <a:rPr kumimoji="1" lang="en-US" altLang="zh-CN" sz="2400" b="1">
                <a:latin typeface="Times New Roman" panose="02020603050405020304" pitchFamily="18" charset="0"/>
                <a:ea typeface="华文新魏" panose="02010800040101010101" pitchFamily="2" charset="-122"/>
              </a:rPr>
              <a:t>(Embedded computers)</a:t>
            </a:r>
            <a:endParaRPr kumimoji="1" lang="zh-CN" altLang="en-US" sz="2400" b="1">
              <a:latin typeface="Times New Roman" panose="02020603050405020304" pitchFamily="18" charset="0"/>
              <a:ea typeface="华文新魏" panose="02010800040101010101" pitchFamily="2" charset="-122"/>
            </a:endParaRPr>
          </a:p>
          <a:p>
            <a:pPr lvl="2" eaLnBrk="1" hangingPunct="1">
              <a:lnSpc>
                <a:spcPct val="85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集成在其他设备中的计算机，执行一个特制的任务或一组固定的软件</a:t>
            </a:r>
          </a:p>
          <a:p>
            <a:pPr lvl="2" eaLnBrk="1" hangingPunct="1">
              <a:lnSpc>
                <a:spcPct val="85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软件集成在硬件中，作为一个整体系统使用</a:t>
            </a:r>
          </a:p>
          <a:p>
            <a:pPr lvl="2" eaLnBrk="1" hangingPunct="1">
              <a:lnSpc>
                <a:spcPct val="85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控制成本和功耗，实现最低限度的性能要求</a:t>
            </a:r>
          </a:p>
        </p:txBody>
      </p:sp>
      <p:pic>
        <p:nvPicPr>
          <p:cNvPr id="68620" name="Picture 27" descr="嵌入式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513" y="5157788"/>
            <a:ext cx="1366837"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1" name="AutoShape 6"/>
          <p:cNvSpPr>
            <a:spLocks noChangeArrowheads="1"/>
          </p:cNvSpPr>
          <p:nvPr/>
        </p:nvSpPr>
        <p:spPr bwMode="auto">
          <a:xfrm>
            <a:off x="971550" y="620713"/>
            <a:ext cx="7775575" cy="1296987"/>
          </a:xfrm>
          <a:prstGeom prst="roundRect">
            <a:avLst>
              <a:gd name="adj" fmla="val 4231"/>
            </a:avLst>
          </a:prstGeom>
          <a:gradFill rotWithShape="1">
            <a:gsLst>
              <a:gs pos="0">
                <a:srgbClr val="FFFFFF">
                  <a:alpha val="70000"/>
                </a:srgbClr>
              </a:gs>
              <a:gs pos="100000">
                <a:srgbClr val="D9FAFF"/>
              </a:gs>
            </a:gsLst>
            <a:lin ang="0" scaled="1"/>
          </a:gra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68622" name="Text Box 9"/>
          <p:cNvSpPr txBox="1">
            <a:spLocks noChangeArrowheads="1"/>
          </p:cNvSpPr>
          <p:nvPr/>
        </p:nvSpPr>
        <p:spPr bwMode="auto">
          <a:xfrm>
            <a:off x="539750" y="692150"/>
            <a:ext cx="60483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19685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buFont typeface="Wingdings" panose="05000000000000000000" pitchFamily="2" charset="2"/>
              <a:buNone/>
            </a:pPr>
            <a:r>
              <a:rPr kumimoji="1" lang="zh-CN" altLang="en-US" sz="2400" b="1">
                <a:solidFill>
                  <a:srgbClr val="0000CC"/>
                </a:solidFill>
                <a:latin typeface="Times New Roman" panose="02020603050405020304" pitchFamily="18" charset="0"/>
                <a:ea typeface="华文新魏" panose="02010800040101010101" pitchFamily="2" charset="-122"/>
              </a:rPr>
              <a:t>桌面电脑</a:t>
            </a:r>
            <a:r>
              <a:rPr kumimoji="1" lang="en-US" altLang="zh-CN" sz="2400" b="1">
                <a:latin typeface="Times New Roman" panose="02020603050405020304" pitchFamily="18" charset="0"/>
                <a:ea typeface="华文新魏" panose="02010800040101010101" pitchFamily="2" charset="-122"/>
              </a:rPr>
              <a:t>(Desktop computers)</a:t>
            </a:r>
            <a:endParaRPr kumimoji="1" lang="zh-CN" altLang="en-US" sz="2400" b="1">
              <a:latin typeface="Times New Roman" panose="02020603050405020304" pitchFamily="18" charset="0"/>
              <a:ea typeface="华文新魏" panose="02010800040101010101" pitchFamily="2" charset="-122"/>
            </a:endParaRPr>
          </a:p>
          <a:p>
            <a:pPr lvl="2" eaLnBrk="1" hangingPunct="1">
              <a:lnSpc>
                <a:spcPct val="90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为个人用户设计</a:t>
            </a:r>
          </a:p>
          <a:p>
            <a:pPr lvl="2" eaLnBrk="1" hangingPunct="1">
              <a:lnSpc>
                <a:spcPct val="90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以较小的代价为单一用户提供较高的性能</a:t>
            </a:r>
          </a:p>
          <a:p>
            <a:pPr lvl="2" eaLnBrk="1" hangingPunct="1">
              <a:lnSpc>
                <a:spcPct val="90000"/>
              </a:lnSpc>
              <a:buSzPct val="80000"/>
              <a:buFont typeface="Wingdings" panose="05000000000000000000" pitchFamily="2" charset="2"/>
              <a:buChar char="n"/>
            </a:pPr>
            <a:r>
              <a:rPr kumimoji="1" lang="zh-CN" altLang="en-US" sz="2000" b="1">
                <a:latin typeface="Times New Roman" panose="02020603050405020304" pitchFamily="18" charset="0"/>
                <a:ea typeface="华文新魏" panose="02010800040101010101" pitchFamily="2" charset="-122"/>
              </a:rPr>
              <a:t>可用来执行第三方软件</a:t>
            </a:r>
          </a:p>
        </p:txBody>
      </p:sp>
      <p:pic>
        <p:nvPicPr>
          <p:cNvPr id="68623" name="Picture 35" descr="整机系统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7363" y="639763"/>
            <a:ext cx="18780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4" name="Text Box 34"/>
          <p:cNvSpPr txBox="1">
            <a:spLocks noChangeArrowheads="1"/>
          </p:cNvSpPr>
          <p:nvPr/>
        </p:nvSpPr>
        <p:spPr bwMode="auto">
          <a:xfrm>
            <a:off x="6659563" y="1627188"/>
            <a:ext cx="1962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latin typeface="微软雅黑" panose="020B0503020204020204" pitchFamily="34" charset="-122"/>
                <a:ea typeface="微软雅黑" panose="020B0503020204020204" pitchFamily="34" charset="-122"/>
              </a:rPr>
              <a:t>联想扬天</a:t>
            </a:r>
            <a:r>
              <a:rPr lang="en-US" altLang="zh-CN" sz="1400" b="1">
                <a:latin typeface="微软雅黑" panose="020B0503020204020204" pitchFamily="34" charset="-122"/>
                <a:ea typeface="微软雅黑" panose="020B0503020204020204" pitchFamily="34" charset="-122"/>
              </a:rPr>
              <a:t>A4600K</a:t>
            </a:r>
            <a:r>
              <a:rPr lang="zh-CN" altLang="en-US" sz="1400" b="1">
                <a:latin typeface="微软雅黑" panose="020B0503020204020204" pitchFamily="34" charset="-122"/>
                <a:ea typeface="微软雅黑" panose="020B0503020204020204" pitchFamily="34" charset="-122"/>
              </a:rPr>
              <a:t>台式机</a:t>
            </a:r>
          </a:p>
        </p:txBody>
      </p:sp>
      <p:sp>
        <p:nvSpPr>
          <p:cNvPr id="68625" name="Text Box 36"/>
          <p:cNvSpPr txBox="1">
            <a:spLocks noChangeArrowheads="1"/>
          </p:cNvSpPr>
          <p:nvPr/>
        </p:nvSpPr>
        <p:spPr bwMode="auto">
          <a:xfrm>
            <a:off x="6732588" y="3176588"/>
            <a:ext cx="187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IBM X3400</a:t>
            </a:r>
            <a:r>
              <a:rPr lang="zh-CN" altLang="en-US" sz="1400" b="1">
                <a:latin typeface="微软雅黑" panose="020B0503020204020204" pitchFamily="34" charset="-122"/>
                <a:ea typeface="微软雅黑" panose="020B0503020204020204" pitchFamily="34" charset="-122"/>
              </a:rPr>
              <a:t>塔式服务器</a:t>
            </a:r>
          </a:p>
        </p:txBody>
      </p:sp>
      <p:sp>
        <p:nvSpPr>
          <p:cNvPr id="68626" name="Text Box 37"/>
          <p:cNvSpPr txBox="1">
            <a:spLocks noChangeArrowheads="1"/>
          </p:cNvSpPr>
          <p:nvPr/>
        </p:nvSpPr>
        <p:spPr bwMode="auto">
          <a:xfrm>
            <a:off x="6768435" y="4672013"/>
            <a:ext cx="1980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新一代天河超级计算机</a:t>
            </a:r>
          </a:p>
        </p:txBody>
      </p:sp>
      <p:sp>
        <p:nvSpPr>
          <p:cNvPr id="68627" name="Text Box 38"/>
          <p:cNvSpPr txBox="1">
            <a:spLocks noChangeArrowheads="1"/>
          </p:cNvSpPr>
          <p:nvPr/>
        </p:nvSpPr>
        <p:spPr bwMode="auto">
          <a:xfrm>
            <a:off x="6443663" y="6289675"/>
            <a:ext cx="2139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“MOXA”</a:t>
            </a:r>
            <a:r>
              <a:rPr lang="zh-CN" altLang="en-US" sz="1400" b="1">
                <a:latin typeface="微软雅黑" panose="020B0503020204020204" pitchFamily="34" charset="-122"/>
                <a:ea typeface="微软雅黑" panose="020B0503020204020204" pitchFamily="34" charset="-122"/>
              </a:rPr>
              <a:t>数据采集计算机</a:t>
            </a:r>
          </a:p>
        </p:txBody>
      </p:sp>
      <p:pic>
        <p:nvPicPr>
          <p:cNvPr id="20" name="Picture 2">
            <a:extLst>
              <a:ext uri="{FF2B5EF4-FFF2-40B4-BE49-F238E27FC236}">
                <a16:creationId xmlns:a16="http://schemas.microsoft.com/office/drawing/2014/main" id="{10DC3940-BA5B-4E29-0326-98AC924407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5175" y="3799822"/>
            <a:ext cx="1600200" cy="911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539750" y="42863"/>
            <a:ext cx="5688434" cy="5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计算机科班出身应该关注什么</a:t>
            </a:r>
          </a:p>
        </p:txBody>
      </p:sp>
      <p:sp>
        <p:nvSpPr>
          <p:cNvPr id="70659" name="Rectangle 8"/>
          <p:cNvSpPr>
            <a:spLocks noChangeArrowheads="1"/>
          </p:cNvSpPr>
          <p:nvPr/>
        </p:nvSpPr>
        <p:spPr bwMode="auto">
          <a:xfrm>
            <a:off x="395536" y="742003"/>
            <a:ext cx="7902575" cy="527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lnSpc>
                <a:spcPct val="105000"/>
              </a:lnSpc>
              <a:spcBef>
                <a:spcPct val="20000"/>
              </a:spcBef>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成功的程序员关心其所写的程序性能如何</a:t>
            </a:r>
            <a:endParaRPr lang="en-US" altLang="zh-CN" sz="2800" b="1" dirty="0">
              <a:solidFill>
                <a:prstClr val="black"/>
              </a:solidFill>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上世纪</a:t>
            </a:r>
            <a:r>
              <a:rPr lang="en-US" altLang="zh-CN" sz="2400" b="1" dirty="0">
                <a:latin typeface="微软雅黑" panose="020B0503020204020204" pitchFamily="34" charset="-122"/>
                <a:ea typeface="华文新魏" panose="02010800040101010101" pitchFamily="2" charset="-122"/>
              </a:rPr>
              <a:t>60~70</a:t>
            </a:r>
            <a:r>
              <a:rPr lang="zh-CN" altLang="en-US" sz="2400" b="1" dirty="0">
                <a:latin typeface="微软雅黑" panose="020B0503020204020204" pitchFamily="34" charset="-122"/>
                <a:ea typeface="华文新魏" panose="02010800040101010101" pitchFamily="2" charset="-122"/>
              </a:rPr>
              <a:t>年代，计算机性能受制于内存容量，程序员尽可能少地用内存提高程序执行速度</a:t>
            </a:r>
            <a:endParaRPr lang="en-US" altLang="zh-CN" sz="2400" b="1" dirty="0">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当前，程序员需要理解的是</a:t>
            </a:r>
            <a:r>
              <a:rPr lang="zh-CN" altLang="en-US" sz="2400" b="1" dirty="0">
                <a:solidFill>
                  <a:srgbClr val="FF0000"/>
                </a:solidFill>
                <a:latin typeface="微软雅黑" panose="020B0503020204020204" pitchFamily="34" charset="-122"/>
                <a:ea typeface="华文新魏" panose="02010800040101010101" pitchFamily="2" charset="-122"/>
              </a:rPr>
              <a:t>内存的层次化特性</a:t>
            </a:r>
            <a:r>
              <a:rPr lang="zh-CN" altLang="en-US" sz="2400" b="1" dirty="0">
                <a:latin typeface="微软雅黑" panose="020B0503020204020204" pitchFamily="34" charset="-122"/>
                <a:ea typeface="华文新魏" panose="02010800040101010101" pitchFamily="2" charset="-122"/>
              </a:rPr>
              <a:t>和</a:t>
            </a:r>
            <a:r>
              <a:rPr lang="zh-CN" altLang="en-US" sz="2400" b="1" dirty="0">
                <a:solidFill>
                  <a:srgbClr val="FF0000"/>
                </a:solidFill>
                <a:latin typeface="微软雅黑" panose="020B0503020204020204" pitchFamily="34" charset="-122"/>
                <a:ea typeface="华文新魏" panose="02010800040101010101" pitchFamily="2" charset="-122"/>
              </a:rPr>
              <a:t>处理器的并行化特点</a:t>
            </a:r>
            <a:endParaRPr lang="en-US" altLang="zh-CN" sz="2400" b="1" dirty="0">
              <a:solidFill>
                <a:srgbClr val="FF0000"/>
              </a:solidFill>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异构计算系统上的编程，怎样为</a:t>
            </a:r>
            <a:r>
              <a:rPr lang="en-US" altLang="zh-CN" sz="2400" b="1" dirty="0">
                <a:latin typeface="微软雅黑" panose="020B0503020204020204" pitchFamily="34" charset="-122"/>
                <a:ea typeface="华文新魏" panose="02010800040101010101" pitchFamily="2" charset="-122"/>
              </a:rPr>
              <a:t>GPU</a:t>
            </a:r>
            <a:r>
              <a:rPr lang="zh-CN" altLang="en-US" sz="2400" b="1" dirty="0">
                <a:latin typeface="微软雅黑" panose="020B0503020204020204" pitchFamily="34" charset="-122"/>
                <a:ea typeface="华文新魏" panose="02010800040101010101" pitchFamily="2" charset="-122"/>
              </a:rPr>
              <a:t>、</a:t>
            </a:r>
            <a:r>
              <a:rPr lang="en-US" altLang="zh-CN" sz="2400" b="1" dirty="0">
                <a:latin typeface="微软雅黑" panose="020B0503020204020204" pitchFamily="34" charset="-122"/>
                <a:ea typeface="华文新魏" panose="02010800040101010101" pitchFamily="2" charset="-122"/>
              </a:rPr>
              <a:t>DPU</a:t>
            </a:r>
            <a:r>
              <a:rPr lang="zh-CN" altLang="en-US" sz="2400" b="1" dirty="0">
                <a:latin typeface="微软雅黑" panose="020B0503020204020204" pitchFamily="34" charset="-122"/>
                <a:ea typeface="华文新魏" panose="02010800040101010101" pitchFamily="2" charset="-122"/>
              </a:rPr>
              <a:t>提供更多的数据</a:t>
            </a:r>
            <a:endParaRPr lang="en-US" altLang="zh-CN" sz="2400" b="1" dirty="0">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超算系统上的编程，怎样降低跨节点通信带来的性能损失</a:t>
            </a:r>
            <a:endParaRPr lang="en-US" altLang="zh-CN" sz="2400" b="1" dirty="0">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Font typeface="Wingdings" panose="05000000000000000000" pitchFamily="2" charset="2"/>
              <a:buChar char="l"/>
            </a:pPr>
            <a:r>
              <a:rPr lang="en-US" altLang="zh-CN" sz="2400" b="1" dirty="0">
                <a:latin typeface="微软雅黑" panose="020B0503020204020204" pitchFamily="34" charset="-122"/>
                <a:ea typeface="华文新魏" panose="02010800040101010101" pitchFamily="2" charset="-122"/>
              </a:rPr>
              <a:t>……</a:t>
            </a:r>
            <a:endParaRPr lang="zh-CN" altLang="en-US" sz="2400" b="1" dirty="0">
              <a:latin typeface="微软雅黑" panose="020B0503020204020204" pitchFamily="34" charset="-122"/>
              <a:ea typeface="华文新魏" panose="02010800040101010101" pitchFamily="2" charset="-122"/>
            </a:endParaRPr>
          </a:p>
          <a:p>
            <a:pPr marL="1104900" lvl="1" indent="-361950">
              <a:lnSpc>
                <a:spcPct val="105000"/>
              </a:lnSpc>
              <a:spcBef>
                <a:spcPct val="20000"/>
              </a:spcBef>
              <a:buClr>
                <a:srgbClr val="C00000"/>
              </a:buClr>
              <a:buFont typeface="Wingdings" panose="05000000000000000000" pitchFamily="2" charset="2"/>
              <a:buChar char="n"/>
            </a:pPr>
            <a:endParaRPr lang="zh-CN" altLang="en-US" sz="2800" b="1" dirty="0">
              <a:solidFill>
                <a:prstClr val="black"/>
              </a:solidFill>
              <a:latin typeface="微软雅黑" panose="020B0503020204020204" pitchFamily="34" charset="-122"/>
              <a:ea typeface="华文新魏" panose="02010800040101010101" pitchFamily="2" charset="-122"/>
            </a:endParaRPr>
          </a:p>
          <a:p>
            <a:pPr marL="1104900" lvl="1" indent="-361950">
              <a:lnSpc>
                <a:spcPct val="105000"/>
              </a:lnSpc>
              <a:spcBef>
                <a:spcPct val="20000"/>
              </a:spcBef>
              <a:buClr>
                <a:srgbClr val="C00000"/>
              </a:buClr>
              <a:buFont typeface="Wingdings" panose="05000000000000000000" pitchFamily="2" charset="2"/>
              <a:buChar char="n"/>
            </a:pPr>
            <a:endParaRPr lang="zh-CN" altLang="en-US" sz="2800" b="1" dirty="0">
              <a:solidFill>
                <a:prstClr val="black"/>
              </a:solidFill>
              <a:latin typeface="微软雅黑" panose="020B0503020204020204" pitchFamily="34" charset="-122"/>
              <a:ea typeface="华文新魏" panose="0201080004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bwMode="auto">
          <a:xfrm>
            <a:off x="323850" y="906463"/>
            <a:ext cx="8386763" cy="4514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800"/>
              </a:spcBef>
              <a:buFont typeface="Wingdings" panose="05000000000000000000" pitchFamily="2" charset="2"/>
              <a:buNone/>
            </a:pPr>
            <a:endParaRPr lang="zh-CN" altLang="en-US" sz="2800" b="1" dirty="0">
              <a:latin typeface="微软雅黑" panose="020B0503020204020204" pitchFamily="34" charset="-122"/>
              <a:ea typeface="微软雅黑" panose="020B0503020204020204" pitchFamily="34" charset="-122"/>
            </a:endParaRPr>
          </a:p>
          <a:p>
            <a:pPr marL="631825" lvl="1" indent="-268288">
              <a:lnSpc>
                <a:spcPct val="105000"/>
              </a:lnSpc>
              <a:spcBef>
                <a:spcPts val="300"/>
              </a:spcBef>
              <a:buClr>
                <a:srgbClr val="F79646"/>
              </a:buClr>
              <a:buSzPct val="80000"/>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决定程序性能的主要因素</a:t>
            </a:r>
          </a:p>
          <a:p>
            <a:pPr marL="900113" lvl="2" indent="-188913" eaLnBrk="1" hangingPunct="1">
              <a:spcBef>
                <a:spcPts val="800"/>
              </a:spcBef>
            </a:pPr>
            <a:r>
              <a:rPr lang="zh-CN" altLang="en-US" b="1" dirty="0">
                <a:ea typeface="华文新魏" panose="02010800040101010101" pitchFamily="2" charset="-122"/>
              </a:rPr>
              <a:t> 程序中使用的算法</a:t>
            </a:r>
            <a:r>
              <a:rPr lang="en-US" altLang="zh-CN" b="1" dirty="0">
                <a:ea typeface="华文新魏" panose="02010800040101010101" pitchFamily="2" charset="-122"/>
              </a:rPr>
              <a:t>——</a:t>
            </a:r>
            <a:r>
              <a:rPr lang="zh-CN" altLang="en-US" b="1" dirty="0">
                <a:solidFill>
                  <a:srgbClr val="0000CC"/>
                </a:solidFill>
                <a:ea typeface="华文新魏" panose="02010800040101010101" pitchFamily="2" charset="-122"/>
              </a:rPr>
              <a:t>涉及数据结构、算法设计</a:t>
            </a:r>
          </a:p>
          <a:p>
            <a:pPr marL="900113" lvl="2" indent="-188913" eaLnBrk="1" hangingPunct="1">
              <a:spcBef>
                <a:spcPts val="800"/>
              </a:spcBef>
            </a:pPr>
            <a:r>
              <a:rPr lang="zh-CN" altLang="en-US" b="1" dirty="0">
                <a:ea typeface="华文新魏" panose="02010800040101010101" pitchFamily="2" charset="-122"/>
              </a:rPr>
              <a:t> 创建程序并翻译成机器指令的软件</a:t>
            </a:r>
            <a:r>
              <a:rPr lang="en-US" altLang="en-US" b="1" dirty="0">
                <a:ea typeface="华文新魏" panose="02010800040101010101" pitchFamily="2" charset="-122"/>
              </a:rPr>
              <a:t>——</a:t>
            </a:r>
            <a:r>
              <a:rPr lang="zh-CN" altLang="en-US" b="1" dirty="0">
                <a:solidFill>
                  <a:srgbClr val="0000CC"/>
                </a:solidFill>
                <a:ea typeface="华文新魏" panose="02010800040101010101" pitchFamily="2" charset="-122"/>
              </a:rPr>
              <a:t>涉及编译原理</a:t>
            </a:r>
          </a:p>
          <a:p>
            <a:pPr marL="900113" lvl="2" indent="-188913" eaLnBrk="1" hangingPunct="1">
              <a:spcBef>
                <a:spcPts val="800"/>
              </a:spcBef>
            </a:pPr>
            <a:r>
              <a:rPr lang="zh-CN" altLang="en-US" b="1" dirty="0">
                <a:ea typeface="华文新魏" panose="02010800040101010101" pitchFamily="2" charset="-122"/>
              </a:rPr>
              <a:t> 计算机各部件执行效率</a:t>
            </a:r>
            <a:r>
              <a:rPr lang="en-US" altLang="zh-CN" b="1" dirty="0">
                <a:ea typeface="华文新魏" panose="02010800040101010101" pitchFamily="2" charset="-122"/>
              </a:rPr>
              <a:t>——</a:t>
            </a:r>
            <a:r>
              <a:rPr lang="zh-CN" altLang="en-US" b="1" dirty="0">
                <a:solidFill>
                  <a:srgbClr val="0000CC"/>
                </a:solidFill>
                <a:ea typeface="华文新魏" panose="02010800040101010101" pitchFamily="2" charset="-122"/>
              </a:rPr>
              <a:t>涉及计算机组成原理、操作系统</a:t>
            </a:r>
          </a:p>
        </p:txBody>
      </p:sp>
      <p:sp>
        <p:nvSpPr>
          <p:cNvPr id="72708" name="Rectangle 4"/>
          <p:cNvSpPr>
            <a:spLocks noChangeArrowheads="1"/>
          </p:cNvSpPr>
          <p:nvPr/>
        </p:nvSpPr>
        <p:spPr bwMode="auto">
          <a:xfrm>
            <a:off x="395288" y="825500"/>
            <a:ext cx="7372531" cy="52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lnSpc>
                <a:spcPct val="105000"/>
              </a:lnSpc>
              <a:spcBef>
                <a:spcPct val="20000"/>
              </a:spcBef>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成功的程序员关心其所编写的程序性能如何</a:t>
            </a:r>
          </a:p>
        </p:txBody>
      </p:sp>
      <p:pic>
        <p:nvPicPr>
          <p:cNvPr id="49157" name="Picture 5" descr="编译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4244975"/>
            <a:ext cx="125095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descr="操作系统"/>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4244975"/>
            <a:ext cx="124936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8" descr="数据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4244975"/>
            <a:ext cx="12969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12" descr="算法设计"/>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625" y="4244975"/>
            <a:ext cx="12382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3" descr="计算机原理"/>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538" y="4244975"/>
            <a:ext cx="12128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auto">
          <a:xfrm>
            <a:off x="539750" y="42863"/>
            <a:ext cx="5688434" cy="5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计算机科班出身应该关注什么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4">
                                            <p:txEl>
                                              <p:pRg st="2" end="2"/>
                                            </p:txEl>
                                          </p:spTgt>
                                        </p:tgtEl>
                                        <p:attrNameLst>
                                          <p:attrName>style.visibility</p:attrName>
                                        </p:attrNameLst>
                                      </p:cBhvr>
                                      <p:to>
                                        <p:strVal val="visible"/>
                                      </p:to>
                                    </p:set>
                                    <p:animEffect transition="in" filter="blinds(horizontal)">
                                      <p:cBhvr>
                                        <p:cTn id="7" dur="500"/>
                                        <p:tgtEl>
                                          <p:spTgt spid="4915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4">
                                            <p:txEl>
                                              <p:pRg st="3" end="3"/>
                                            </p:txEl>
                                          </p:spTgt>
                                        </p:tgtEl>
                                        <p:attrNameLst>
                                          <p:attrName>style.visibility</p:attrName>
                                        </p:attrNameLst>
                                      </p:cBhvr>
                                      <p:to>
                                        <p:strVal val="visible"/>
                                      </p:to>
                                    </p:set>
                                    <p:animEffect transition="in" filter="blinds(horizontal)">
                                      <p:cBhvr>
                                        <p:cTn id="10" dur="500"/>
                                        <p:tgtEl>
                                          <p:spTgt spid="4915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154">
                                            <p:txEl>
                                              <p:pRg st="4" end="4"/>
                                            </p:txEl>
                                          </p:spTgt>
                                        </p:tgtEl>
                                        <p:attrNameLst>
                                          <p:attrName>style.visibility</p:attrName>
                                        </p:attrNameLst>
                                      </p:cBhvr>
                                      <p:to>
                                        <p:strVal val="visible"/>
                                      </p:to>
                                    </p:set>
                                    <p:animEffect transition="in" filter="blinds(horizontal)">
                                      <p:cBhvr>
                                        <p:cTn id="13" dur="500"/>
                                        <p:tgtEl>
                                          <p:spTgt spid="49154">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blinds(horizontal)">
                                      <p:cBhvr>
                                        <p:cTn id="17" dur="500"/>
                                        <p:tgtEl>
                                          <p:spTgt spid="49157"/>
                                        </p:tgtEl>
                                      </p:cBhvr>
                                    </p:animEffect>
                                  </p:childTnLst>
                                </p:cTn>
                              </p:par>
                              <p:par>
                                <p:cTn id="18" presetID="3" presetClass="entr" presetSubtype="10" fill="hold" nodeType="withEffect">
                                  <p:stCondLst>
                                    <p:cond delay="0"/>
                                  </p:stCondLst>
                                  <p:childTnLst>
                                    <p:set>
                                      <p:cBhvr>
                                        <p:cTn id="19" dur="1" fill="hold">
                                          <p:stCondLst>
                                            <p:cond delay="0"/>
                                          </p:stCondLst>
                                        </p:cTn>
                                        <p:tgtEl>
                                          <p:spTgt spid="49158"/>
                                        </p:tgtEl>
                                        <p:attrNameLst>
                                          <p:attrName>style.visibility</p:attrName>
                                        </p:attrNameLst>
                                      </p:cBhvr>
                                      <p:to>
                                        <p:strVal val="visible"/>
                                      </p:to>
                                    </p:set>
                                    <p:animEffect transition="in" filter="blinds(horizontal)">
                                      <p:cBhvr>
                                        <p:cTn id="20" dur="500"/>
                                        <p:tgtEl>
                                          <p:spTgt spid="49158"/>
                                        </p:tgtEl>
                                      </p:cBhvr>
                                    </p:animEffect>
                                  </p:childTnLst>
                                </p:cTn>
                              </p:par>
                              <p:par>
                                <p:cTn id="21" presetID="3" presetClass="entr" presetSubtype="10" fill="hold" nodeType="withEffect">
                                  <p:stCondLst>
                                    <p:cond delay="0"/>
                                  </p:stCondLst>
                                  <p:childTnLst>
                                    <p:set>
                                      <p:cBhvr>
                                        <p:cTn id="22" dur="1" fill="hold">
                                          <p:stCondLst>
                                            <p:cond delay="0"/>
                                          </p:stCondLst>
                                        </p:cTn>
                                        <p:tgtEl>
                                          <p:spTgt spid="49159"/>
                                        </p:tgtEl>
                                        <p:attrNameLst>
                                          <p:attrName>style.visibility</p:attrName>
                                        </p:attrNameLst>
                                      </p:cBhvr>
                                      <p:to>
                                        <p:strVal val="visible"/>
                                      </p:to>
                                    </p:set>
                                    <p:animEffect transition="in" filter="blinds(horizontal)">
                                      <p:cBhvr>
                                        <p:cTn id="23" dur="500"/>
                                        <p:tgtEl>
                                          <p:spTgt spid="49159"/>
                                        </p:tgtEl>
                                      </p:cBhvr>
                                    </p:animEffect>
                                  </p:childTnLst>
                                </p:cTn>
                              </p:par>
                              <p:par>
                                <p:cTn id="24" presetID="3" presetClass="entr" presetSubtype="10" fill="hold" nodeType="withEffect">
                                  <p:stCondLst>
                                    <p:cond delay="0"/>
                                  </p:stCondLst>
                                  <p:childTnLst>
                                    <p:set>
                                      <p:cBhvr>
                                        <p:cTn id="25" dur="1" fill="hold">
                                          <p:stCondLst>
                                            <p:cond delay="0"/>
                                          </p:stCondLst>
                                        </p:cTn>
                                        <p:tgtEl>
                                          <p:spTgt spid="49160"/>
                                        </p:tgtEl>
                                        <p:attrNameLst>
                                          <p:attrName>style.visibility</p:attrName>
                                        </p:attrNameLst>
                                      </p:cBhvr>
                                      <p:to>
                                        <p:strVal val="visible"/>
                                      </p:to>
                                    </p:set>
                                    <p:animEffect transition="in" filter="blinds(horizontal)">
                                      <p:cBhvr>
                                        <p:cTn id="26" dur="500"/>
                                        <p:tgtEl>
                                          <p:spTgt spid="49160"/>
                                        </p:tgtEl>
                                      </p:cBhvr>
                                    </p:animEffect>
                                  </p:childTnLst>
                                </p:cTn>
                              </p:par>
                              <p:par>
                                <p:cTn id="27" presetID="3" presetClass="entr" presetSubtype="10" fill="hold" nodeType="withEffect">
                                  <p:stCondLst>
                                    <p:cond delay="0"/>
                                  </p:stCondLst>
                                  <p:childTnLst>
                                    <p:set>
                                      <p:cBhvr>
                                        <p:cTn id="28" dur="1" fill="hold">
                                          <p:stCondLst>
                                            <p:cond delay="0"/>
                                          </p:stCondLst>
                                        </p:cTn>
                                        <p:tgtEl>
                                          <p:spTgt spid="49161"/>
                                        </p:tgtEl>
                                        <p:attrNameLst>
                                          <p:attrName>style.visibility</p:attrName>
                                        </p:attrNameLst>
                                      </p:cBhvr>
                                      <p:to>
                                        <p:strVal val="visible"/>
                                      </p:to>
                                    </p:set>
                                    <p:animEffect transition="in" filter="blinds(horizontal)">
                                      <p:cBhvr>
                                        <p:cTn id="29"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ChangeArrowheads="1"/>
          </p:cNvSpPr>
          <p:nvPr/>
        </p:nvSpPr>
        <p:spPr bwMode="auto">
          <a:xfrm>
            <a:off x="548894" y="636573"/>
            <a:ext cx="77041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lnSpc>
                <a:spcPct val="110000"/>
              </a:lnSpc>
              <a:spcBef>
                <a:spcPct val="20000"/>
              </a:spcBef>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如何理解程序性能</a:t>
            </a:r>
          </a:p>
        </p:txBody>
      </p:sp>
      <p:graphicFrame>
        <p:nvGraphicFramePr>
          <p:cNvPr id="20523" name="Group 43">
            <a:extLst>
              <a:ext uri="{FF2B5EF4-FFF2-40B4-BE49-F238E27FC236}">
                <a16:creationId xmlns:a16="http://schemas.microsoft.com/office/drawing/2014/main" id="{D0A78A35-F1ED-47F9-9919-95740AE140AD}"/>
              </a:ext>
            </a:extLst>
          </p:cNvPr>
          <p:cNvGraphicFramePr>
            <a:graphicFrameLocks noGrp="1"/>
          </p:cNvGraphicFramePr>
          <p:nvPr>
            <p:ph type="tbl" idx="1"/>
          </p:nvPr>
        </p:nvGraphicFramePr>
        <p:xfrm>
          <a:off x="684213" y="1290638"/>
          <a:ext cx="8064500" cy="4930789"/>
        </p:xfrm>
        <a:graphic>
          <a:graphicData uri="http://schemas.openxmlformats.org/drawingml/2006/table">
            <a:tbl>
              <a:tblPr/>
              <a:tblGrid>
                <a:gridCol w="3676650">
                  <a:extLst>
                    <a:ext uri="{9D8B030D-6E8A-4147-A177-3AD203B41FA5}">
                      <a16:colId xmlns:a16="http://schemas.microsoft.com/office/drawing/2014/main" val="3481976754"/>
                    </a:ext>
                  </a:extLst>
                </a:gridCol>
                <a:gridCol w="3019425">
                  <a:extLst>
                    <a:ext uri="{9D8B030D-6E8A-4147-A177-3AD203B41FA5}">
                      <a16:colId xmlns:a16="http://schemas.microsoft.com/office/drawing/2014/main" val="1833237319"/>
                    </a:ext>
                  </a:extLst>
                </a:gridCol>
                <a:gridCol w="1368425">
                  <a:extLst>
                    <a:ext uri="{9D8B030D-6E8A-4147-A177-3AD203B41FA5}">
                      <a16:colId xmlns:a16="http://schemas.microsoft.com/office/drawing/2014/main" val="1594426764"/>
                    </a:ext>
                  </a:extLst>
                </a:gridCol>
              </a:tblGrid>
              <a:tr h="94470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80000"/>
                        </a:lnSpc>
                        <a:spcBef>
                          <a:spcPts val="1200"/>
                        </a:spcBef>
                        <a:spcAft>
                          <a:spcPct val="0"/>
                        </a:spcAft>
                        <a:buClrTx/>
                        <a:buSzTx/>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软硬件部件</a:t>
                      </a:r>
                    </a:p>
                  </a:txBody>
                  <a:tcPr marT="45638" marB="456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F0FF"/>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80000"/>
                        </a:lnSpc>
                        <a:spcBef>
                          <a:spcPts val="1200"/>
                        </a:spcBef>
                        <a:spcAft>
                          <a:spcPct val="0"/>
                        </a:spcAft>
                        <a:buClrTx/>
                        <a:buSzTx/>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如何影响性能</a:t>
                      </a:r>
                    </a:p>
                  </a:txBody>
                  <a:tcPr marT="45638" marB="456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F0FF"/>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涉及的章节</a:t>
                      </a:r>
                    </a:p>
                  </a:txBody>
                  <a:tcPr marT="45638" marB="456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F0FF"/>
                    </a:solidFill>
                  </a:tcPr>
                </a:tc>
                <a:extLst>
                  <a:ext uri="{0D108BD9-81ED-4DB2-BD59-A6C34878D82A}">
                    <a16:rowId xmlns:a16="http://schemas.microsoft.com/office/drawing/2014/main" val="3079346417"/>
                  </a:ext>
                </a:extLst>
              </a:tr>
              <a:tr h="8959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算法</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(Algorithm)</a:t>
                      </a:r>
                    </a:p>
                  </a:txBody>
                  <a:tcPr marT="45638" marB="456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决定源程序语句数量及执行</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I/O</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操作数量</a:t>
                      </a:r>
                    </a:p>
                  </a:txBody>
                  <a:tcPr marT="45638" marB="456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参考相关资料</a:t>
                      </a:r>
                    </a:p>
                  </a:txBody>
                  <a:tcPr marT="45638" marB="456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2881344"/>
                  </a:ext>
                </a:extLst>
              </a:tr>
              <a:tr h="129826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程序设计语言、编译器</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(Compiler)</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和体系结构</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(Architecture)</a:t>
                      </a:r>
                    </a:p>
                  </a:txBody>
                  <a:tcPr marT="45638" marB="456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决定每一条源程序语句所对应的机器指令</a:t>
                      </a:r>
                    </a:p>
                  </a:txBody>
                  <a:tcPr marT="45638" marB="456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2</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章</a:t>
                      </a:r>
                    </a:p>
                  </a:txBody>
                  <a:tcPr marT="45638" marB="456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14997477"/>
                  </a:ext>
                </a:extLst>
              </a:tr>
              <a:tr h="8959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处理器</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(Processor)</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、存储器系统</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(Memory System)</a:t>
                      </a:r>
                    </a:p>
                  </a:txBody>
                  <a:tcPr marT="45638" marB="456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决定指令的执行速度</a:t>
                      </a:r>
                    </a:p>
                  </a:txBody>
                  <a:tcPr marT="45638" marB="456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3</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4</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5</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章</a:t>
                      </a:r>
                    </a:p>
                  </a:txBody>
                  <a:tcPr marT="45638" marB="456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4869499"/>
                  </a:ext>
                </a:extLst>
              </a:tr>
              <a:tr h="8959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I/O</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系统</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硬件和操作系统</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a:t>
                      </a:r>
                    </a:p>
                  </a:txBody>
                  <a:tcPr marT="45638" marB="456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决定</a:t>
                      </a:r>
                      <a:r>
                        <a:rPr kumimoji="0" lang="en-US" altLang="zh-CN"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I/O</a:t>
                      </a:r>
                      <a:r>
                        <a:rPr kumimoji="0" lang="zh-CN" altLang="en-US" sz="24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操作的执行速度</a:t>
                      </a:r>
                    </a:p>
                  </a:txBody>
                  <a:tcPr marT="45638" marB="456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第</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6</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章</a:t>
                      </a:r>
                    </a:p>
                  </a:txBody>
                  <a:tcPr marT="45638" marB="456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2713268"/>
                  </a:ext>
                </a:extLst>
              </a:tr>
            </a:tbl>
          </a:graphicData>
        </a:graphic>
      </p:graphicFrame>
      <p:sp>
        <p:nvSpPr>
          <p:cNvPr id="5" name="Rectangle 2"/>
          <p:cNvSpPr>
            <a:spLocks noChangeArrowheads="1"/>
          </p:cNvSpPr>
          <p:nvPr/>
        </p:nvSpPr>
        <p:spPr bwMode="auto">
          <a:xfrm>
            <a:off x="539750" y="42863"/>
            <a:ext cx="5688434" cy="5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计算机科班出身应该关注什么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523875" y="115888"/>
            <a:ext cx="2952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200" b="1" dirty="0">
                <a:solidFill>
                  <a:srgbClr val="A50021"/>
                </a:solidFill>
                <a:ea typeface="微软雅黑" panose="020B0503020204020204" pitchFamily="34" charset="-122"/>
              </a:rPr>
              <a:t>学什么？</a:t>
            </a:r>
          </a:p>
        </p:txBody>
      </p:sp>
      <p:grpSp>
        <p:nvGrpSpPr>
          <p:cNvPr id="2" name="Group 25"/>
          <p:cNvGrpSpPr>
            <a:grpSpLocks/>
          </p:cNvGrpSpPr>
          <p:nvPr/>
        </p:nvGrpSpPr>
        <p:grpSpPr bwMode="auto">
          <a:xfrm>
            <a:off x="307975" y="879475"/>
            <a:ext cx="7777163" cy="1101725"/>
            <a:chOff x="385" y="656"/>
            <a:chExt cx="4899" cy="694"/>
          </a:xfrm>
        </p:grpSpPr>
        <p:sp>
          <p:nvSpPr>
            <p:cNvPr id="12308" name="AutoShape 9">
              <a:extLst>
                <a:ext uri="{FF2B5EF4-FFF2-40B4-BE49-F238E27FC236}">
                  <a16:creationId xmlns:a16="http://schemas.microsoft.com/office/drawing/2014/main" id="{077FCC23-103F-426E-A1F4-0DCA7097D0DF}"/>
                </a:ext>
              </a:extLst>
            </p:cNvPr>
            <p:cNvSpPr>
              <a:spLocks noChangeArrowheads="1"/>
            </p:cNvSpPr>
            <p:nvPr/>
          </p:nvSpPr>
          <p:spPr bwMode="auto">
            <a:xfrm>
              <a:off x="385" y="656"/>
              <a:ext cx="4899" cy="694"/>
            </a:xfrm>
            <a:prstGeom prst="roundRect">
              <a:avLst>
                <a:gd name="adj" fmla="val 7245"/>
              </a:avLst>
            </a:prstGeom>
            <a:solidFill>
              <a:srgbClr val="CCECFF"/>
            </a:solidFill>
            <a:ln w="19050">
              <a:solidFill>
                <a:schemeClr val="tx1"/>
              </a:solidFill>
              <a:round/>
            </a:ln>
          </p:spPr>
          <p:txBody>
            <a:bodyPr wrap="none" anchor="ctr"/>
            <a:lstStyle/>
            <a:p>
              <a:pPr eaLnBrk="1" hangingPunct="1">
                <a:defRPr/>
              </a:pPr>
              <a:endParaRPr lang="zh-CN" altLang="en-US" sz="2000" b="1">
                <a:latin typeface="+mn-lt"/>
                <a:ea typeface="+mn-ea"/>
              </a:endParaRPr>
            </a:p>
          </p:txBody>
        </p:sp>
        <p:pic>
          <p:nvPicPr>
            <p:cNvPr id="13333" name="Picture 7" descr="05231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793"/>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8">
              <a:extLst>
                <a:ext uri="{FF2B5EF4-FFF2-40B4-BE49-F238E27FC236}">
                  <a16:creationId xmlns:a16="http://schemas.microsoft.com/office/drawing/2014/main" id="{5701D216-4110-45E6-B55E-1987D1022A73}"/>
                </a:ext>
              </a:extLst>
            </p:cNvPr>
            <p:cNvSpPr>
              <a:spLocks noChangeArrowheads="1"/>
            </p:cNvSpPr>
            <p:nvPr/>
          </p:nvSpPr>
          <p:spPr bwMode="auto">
            <a:xfrm>
              <a:off x="566" y="717"/>
              <a:ext cx="4609" cy="523"/>
            </a:xfrm>
            <a:prstGeom prst="rect">
              <a:avLst/>
            </a:prstGeom>
            <a:noFill/>
            <a:ln w="9525">
              <a:noFill/>
              <a:miter lim="800000"/>
            </a:ln>
            <a:effectLst/>
          </p:spPr>
          <p:txBody>
            <a:bodyPr>
              <a:spAutoFit/>
            </a:bodyP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None/>
                <a:defRPr/>
              </a:pPr>
              <a:r>
                <a:rPr lang="zh-CN" altLang="en-US" sz="2400" b="1">
                  <a:effectLst>
                    <a:outerShdw blurRad="38100" dist="38100" dir="2700000" algn="tl">
                      <a:srgbClr val="C0C0C0"/>
                    </a:outerShdw>
                  </a:effectLst>
                  <a:latin typeface="Times New Roman" panose="02020603050405020304" pitchFamily="18" charset="0"/>
                  <a:ea typeface="华文新魏" panose="02010800040101010101" pitchFamily="2" charset="-122"/>
                </a:rPr>
                <a:t>  高级语言编写的程序如何翻译成硬件语言，硬件怎样执行这些程序？</a:t>
              </a:r>
              <a:r>
                <a:rPr lang="en-US" altLang="zh-CN" sz="2400" b="1">
                  <a:effectLst>
                    <a:outerShdw blurRad="38100" dist="38100" dir="2700000" algn="tl">
                      <a:srgbClr val="C0C0C0"/>
                    </a:outerShdw>
                  </a:effectLst>
                  <a:latin typeface="Times New Roman" panose="02020603050405020304" pitchFamily="18" charset="0"/>
                  <a:ea typeface="华文新魏" panose="02010800040101010101" pitchFamily="2" charset="-122"/>
                </a:rPr>
                <a:t>——</a:t>
              </a:r>
              <a:r>
                <a:rPr lang="zh-CN" altLang="en-US" sz="2400" b="1">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汇编语言、机器语言</a:t>
              </a:r>
            </a:p>
          </p:txBody>
        </p:sp>
      </p:grpSp>
      <p:grpSp>
        <p:nvGrpSpPr>
          <p:cNvPr id="3" name="Group 26"/>
          <p:cNvGrpSpPr>
            <a:grpSpLocks/>
          </p:cNvGrpSpPr>
          <p:nvPr/>
        </p:nvGrpSpPr>
        <p:grpSpPr bwMode="auto">
          <a:xfrm>
            <a:off x="307975" y="2336800"/>
            <a:ext cx="7777163" cy="1008063"/>
            <a:chOff x="385" y="1484"/>
            <a:chExt cx="4899" cy="635"/>
          </a:xfrm>
        </p:grpSpPr>
        <p:sp>
          <p:nvSpPr>
            <p:cNvPr id="12305" name="AutoShape 10">
              <a:extLst>
                <a:ext uri="{FF2B5EF4-FFF2-40B4-BE49-F238E27FC236}">
                  <a16:creationId xmlns:a16="http://schemas.microsoft.com/office/drawing/2014/main" id="{59867502-8779-407E-95EE-68D985F5BD98}"/>
                </a:ext>
              </a:extLst>
            </p:cNvPr>
            <p:cNvSpPr>
              <a:spLocks noChangeArrowheads="1"/>
            </p:cNvSpPr>
            <p:nvPr/>
          </p:nvSpPr>
          <p:spPr bwMode="auto">
            <a:xfrm>
              <a:off x="385" y="1484"/>
              <a:ext cx="4899" cy="635"/>
            </a:xfrm>
            <a:prstGeom prst="roundRect">
              <a:avLst>
                <a:gd name="adj" fmla="val 7245"/>
              </a:avLst>
            </a:prstGeom>
            <a:solidFill>
              <a:srgbClr val="EAEAEA"/>
            </a:solidFill>
            <a:ln w="9525">
              <a:solidFill>
                <a:schemeClr val="tx1"/>
              </a:solidFill>
              <a:round/>
            </a:ln>
          </p:spPr>
          <p:txBody>
            <a:bodyPr wrap="none" anchor="ctr"/>
            <a:lstStyle/>
            <a:p>
              <a:pPr eaLnBrk="1" hangingPunct="1">
                <a:defRPr/>
              </a:pPr>
              <a:endParaRPr lang="zh-CN" altLang="en-US" sz="2000" b="1">
                <a:latin typeface="+mn-ea"/>
                <a:ea typeface="+mn-ea"/>
              </a:endParaRPr>
            </a:p>
          </p:txBody>
        </p:sp>
        <p:pic>
          <p:nvPicPr>
            <p:cNvPr id="13330" name="Picture 14" descr="05231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621"/>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Rectangle 20">
              <a:extLst>
                <a:ext uri="{FF2B5EF4-FFF2-40B4-BE49-F238E27FC236}">
                  <a16:creationId xmlns:a16="http://schemas.microsoft.com/office/drawing/2014/main" id="{EB811835-A6D5-4583-9317-1F6554345685}"/>
                </a:ext>
              </a:extLst>
            </p:cNvPr>
            <p:cNvSpPr>
              <a:spLocks noChangeArrowheads="1"/>
            </p:cNvSpPr>
            <p:nvPr/>
          </p:nvSpPr>
          <p:spPr bwMode="auto">
            <a:xfrm>
              <a:off x="702" y="1518"/>
              <a:ext cx="4473" cy="523"/>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软、硬件之间的接口是什么？软件如何命令硬件执行指定功能？</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指令系统</a:t>
              </a:r>
              <a:r>
                <a:rPr lang="en-US" altLang="zh-CN" sz="2400" b="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指令集</a:t>
              </a:r>
              <a:r>
                <a:rPr lang="en-US" altLang="zh-CN" sz="2400" b="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en-US" altLang="zh-CN" sz="2400" b="1">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ISA)</a:t>
              </a:r>
              <a:endParaRPr lang="zh-CN" altLang="en-US" sz="2400" b="1">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grpSp>
      <p:grpSp>
        <p:nvGrpSpPr>
          <p:cNvPr id="4" name="Group 27"/>
          <p:cNvGrpSpPr>
            <a:grpSpLocks/>
          </p:cNvGrpSpPr>
          <p:nvPr/>
        </p:nvGrpSpPr>
        <p:grpSpPr bwMode="auto">
          <a:xfrm>
            <a:off x="307975" y="3798888"/>
            <a:ext cx="7777163" cy="1008062"/>
            <a:chOff x="385" y="2330"/>
            <a:chExt cx="4899" cy="635"/>
          </a:xfrm>
        </p:grpSpPr>
        <p:sp>
          <p:nvSpPr>
            <p:cNvPr id="12302" name="AutoShape 12">
              <a:extLst>
                <a:ext uri="{FF2B5EF4-FFF2-40B4-BE49-F238E27FC236}">
                  <a16:creationId xmlns:a16="http://schemas.microsoft.com/office/drawing/2014/main" id="{9BE5BC9F-6206-478E-8642-A7FC6B85A7D1}"/>
                </a:ext>
              </a:extLst>
            </p:cNvPr>
            <p:cNvSpPr>
              <a:spLocks noChangeArrowheads="1"/>
            </p:cNvSpPr>
            <p:nvPr/>
          </p:nvSpPr>
          <p:spPr bwMode="auto">
            <a:xfrm>
              <a:off x="385" y="2330"/>
              <a:ext cx="4899" cy="635"/>
            </a:xfrm>
            <a:prstGeom prst="roundRect">
              <a:avLst>
                <a:gd name="adj" fmla="val 7245"/>
              </a:avLst>
            </a:prstGeom>
            <a:solidFill>
              <a:srgbClr val="CCECFF"/>
            </a:solidFill>
            <a:ln w="19050">
              <a:solidFill>
                <a:schemeClr val="tx1"/>
              </a:solidFill>
              <a:round/>
            </a:ln>
          </p:spPr>
          <p:txBody>
            <a:bodyPr wrap="none" anchor="ctr"/>
            <a:lstStyle/>
            <a:p>
              <a:pPr eaLnBrk="1" hangingPunct="1">
                <a:defRPr/>
              </a:pPr>
              <a:endParaRPr lang="zh-CN" altLang="en-US" sz="2000" b="1">
                <a:latin typeface="+mn-ea"/>
                <a:ea typeface="+mn-ea"/>
              </a:endParaRPr>
            </a:p>
          </p:txBody>
        </p:sp>
        <p:pic>
          <p:nvPicPr>
            <p:cNvPr id="13327" name="Picture 15" descr="05231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455"/>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2" name="Rectangle 22">
              <a:extLst>
                <a:ext uri="{FF2B5EF4-FFF2-40B4-BE49-F238E27FC236}">
                  <a16:creationId xmlns:a16="http://schemas.microsoft.com/office/drawing/2014/main" id="{71C2AD1F-9237-400B-AEDC-F4548A564367}"/>
                </a:ext>
              </a:extLst>
            </p:cNvPr>
            <p:cNvSpPr>
              <a:spLocks noChangeArrowheads="1"/>
            </p:cNvSpPr>
            <p:nvPr/>
          </p:nvSpPr>
          <p:spPr bwMode="auto">
            <a:xfrm>
              <a:off x="702" y="2385"/>
              <a:ext cx="4491" cy="523"/>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effectLst>
                    <a:outerShdw blurRad="38100" dist="38100" dir="2700000" algn="tl">
                      <a:srgbClr val="C0C0C0"/>
                    </a:outerShdw>
                  </a:effectLst>
                  <a:latin typeface="华文新魏" panose="02010800040101010101" pitchFamily="2" charset="-122"/>
                  <a:ea typeface="华文新魏" panose="02010800040101010101" pitchFamily="2" charset="-122"/>
                </a:rPr>
                <a:t>决定程序性能的因素是什么？程序员应该如何改进程序的性能？</a:t>
              </a:r>
              <a:r>
                <a:rPr lang="en-US" altLang="zh-CN" sz="2400" b="1">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性能评价</a:t>
              </a:r>
            </a:p>
          </p:txBody>
        </p:sp>
      </p:grpSp>
      <p:grpSp>
        <p:nvGrpSpPr>
          <p:cNvPr id="5" name="Group 28"/>
          <p:cNvGrpSpPr>
            <a:grpSpLocks/>
          </p:cNvGrpSpPr>
          <p:nvPr/>
        </p:nvGrpSpPr>
        <p:grpSpPr bwMode="auto">
          <a:xfrm>
            <a:off x="307975" y="5257800"/>
            <a:ext cx="7777163" cy="1008063"/>
            <a:chOff x="385" y="3158"/>
            <a:chExt cx="4899" cy="635"/>
          </a:xfrm>
        </p:grpSpPr>
        <p:sp>
          <p:nvSpPr>
            <p:cNvPr id="12299" name="AutoShape 11">
              <a:extLst>
                <a:ext uri="{FF2B5EF4-FFF2-40B4-BE49-F238E27FC236}">
                  <a16:creationId xmlns:a16="http://schemas.microsoft.com/office/drawing/2014/main" id="{50A942E2-87BC-4427-8F58-388E2C8860E4}"/>
                </a:ext>
              </a:extLst>
            </p:cNvPr>
            <p:cNvSpPr>
              <a:spLocks noChangeArrowheads="1"/>
            </p:cNvSpPr>
            <p:nvPr/>
          </p:nvSpPr>
          <p:spPr bwMode="auto">
            <a:xfrm>
              <a:off x="385" y="3158"/>
              <a:ext cx="4899" cy="635"/>
            </a:xfrm>
            <a:prstGeom prst="roundRect">
              <a:avLst>
                <a:gd name="adj" fmla="val 7245"/>
              </a:avLst>
            </a:prstGeom>
            <a:solidFill>
              <a:srgbClr val="EAEAEA"/>
            </a:solidFill>
            <a:ln w="9525">
              <a:solidFill>
                <a:schemeClr val="tx1"/>
              </a:solidFill>
              <a:round/>
            </a:ln>
          </p:spPr>
          <p:txBody>
            <a:bodyPr wrap="none" anchor="ctr"/>
            <a:lstStyle/>
            <a:p>
              <a:pPr eaLnBrk="1" hangingPunct="1">
                <a:defRPr/>
              </a:pPr>
              <a:endParaRPr lang="zh-CN" altLang="en-US" sz="2000" b="1">
                <a:latin typeface="+mn-ea"/>
                <a:ea typeface="+mn-ea"/>
              </a:endParaRPr>
            </a:p>
          </p:txBody>
        </p:sp>
        <p:pic>
          <p:nvPicPr>
            <p:cNvPr id="13324" name="Picture 16" descr="05231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3271"/>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4" name="Rectangle 24">
              <a:extLst>
                <a:ext uri="{FF2B5EF4-FFF2-40B4-BE49-F238E27FC236}">
                  <a16:creationId xmlns:a16="http://schemas.microsoft.com/office/drawing/2014/main" id="{44F9D3A6-17B3-4632-8D67-E112F09B55F4}"/>
                </a:ext>
              </a:extLst>
            </p:cNvPr>
            <p:cNvSpPr>
              <a:spLocks noChangeArrowheads="1"/>
            </p:cNvSpPr>
            <p:nvPr/>
          </p:nvSpPr>
          <p:spPr bwMode="auto">
            <a:xfrm>
              <a:off x="702" y="3348"/>
              <a:ext cx="4446" cy="291"/>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dirty="0">
                  <a:effectLst>
                    <a:outerShdw blurRad="38100" dist="38100" dir="2700000" algn="tl">
                      <a:srgbClr val="C0C0C0"/>
                    </a:outerShdw>
                  </a:effectLst>
                  <a:latin typeface="华文新魏" panose="02010800040101010101" pitchFamily="2" charset="-122"/>
                  <a:ea typeface="华文新魏" panose="02010800040101010101" pitchFamily="2" charset="-122"/>
                </a:rPr>
                <a:t>硬件采用什么技术改进程序性能？</a:t>
              </a:r>
              <a:r>
                <a:rPr lang="en-US" altLang="zh-CN" sz="2400" b="1" dirty="0">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24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计算机组成</a:t>
              </a:r>
            </a:p>
          </p:txBody>
        </p:sp>
      </p:grpSp>
      <p:pic>
        <p:nvPicPr>
          <p:cNvPr id="15387" name="Picture 27" descr="汇编语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688" y="746125"/>
            <a:ext cx="1016000" cy="1309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88" name="Picture 28" descr="计算机设计"/>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688" y="5138738"/>
            <a:ext cx="1016000" cy="1271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89" name="Picture 29" descr="程序性能评价"/>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688" y="3656013"/>
            <a:ext cx="1016000" cy="1319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90" name="Picture 30" descr="指令系统"/>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6688" y="2247900"/>
            <a:ext cx="1016000" cy="1223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1" fill="hold" nodeType="afterEffect">
                                  <p:stCondLst>
                                    <p:cond delay="0"/>
                                  </p:stCondLst>
                                  <p:childTnLst>
                                    <p:set>
                                      <p:cBhvr>
                                        <p:cTn id="12" dur="1" fill="hold">
                                          <p:stCondLst>
                                            <p:cond delay="0"/>
                                          </p:stCondLst>
                                        </p:cTn>
                                        <p:tgtEl>
                                          <p:spTgt spid="15387"/>
                                        </p:tgtEl>
                                        <p:attrNameLst>
                                          <p:attrName>style.visibility</p:attrName>
                                        </p:attrNameLst>
                                      </p:cBhvr>
                                      <p:to>
                                        <p:strVal val="visible"/>
                                      </p:to>
                                    </p:set>
                                    <p:animEffect transition="in" filter="wipe(up)">
                                      <p:cBhvr>
                                        <p:cTn id="13" dur="500"/>
                                        <p:tgtEl>
                                          <p:spTgt spid="15387"/>
                                        </p:tgtEl>
                                      </p:cBhvr>
                                    </p:animEffect>
                                  </p:childTnLst>
                                </p:cTn>
                              </p:par>
                            </p:childTnLst>
                          </p:cTn>
                        </p:par>
                        <p:par>
                          <p:cTn id="14" fill="hold" nodeType="afterGroup">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22" presetClass="entr" presetSubtype="1" fill="hold" nodeType="afterEffect">
                                  <p:stCondLst>
                                    <p:cond delay="0"/>
                                  </p:stCondLst>
                                  <p:childTnLst>
                                    <p:set>
                                      <p:cBhvr>
                                        <p:cTn id="22" dur="1" fill="hold">
                                          <p:stCondLst>
                                            <p:cond delay="0"/>
                                          </p:stCondLst>
                                        </p:cTn>
                                        <p:tgtEl>
                                          <p:spTgt spid="15390"/>
                                        </p:tgtEl>
                                        <p:attrNameLst>
                                          <p:attrName>style.visibility</p:attrName>
                                        </p:attrNameLst>
                                      </p:cBhvr>
                                      <p:to>
                                        <p:strVal val="visible"/>
                                      </p:to>
                                    </p:set>
                                    <p:animEffect transition="in" filter="wipe(up)">
                                      <p:cBhvr>
                                        <p:cTn id="23" dur="500"/>
                                        <p:tgtEl>
                                          <p:spTgt spid="15390"/>
                                        </p:tgtEl>
                                      </p:cBhvr>
                                    </p:animEffect>
                                  </p:childTnLst>
                                </p:cTn>
                              </p:par>
                            </p:childTnLst>
                          </p:cTn>
                        </p:par>
                        <p:par>
                          <p:cTn id="24" fill="hold" nodeType="afterGroup">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4000"/>
                            </p:stCondLst>
                            <p:childTnLst>
                              <p:par>
                                <p:cTn id="31" presetID="22" presetClass="entr" presetSubtype="1" fill="hold" nodeType="afterEffect">
                                  <p:stCondLst>
                                    <p:cond delay="0"/>
                                  </p:stCondLst>
                                  <p:childTnLst>
                                    <p:set>
                                      <p:cBhvr>
                                        <p:cTn id="32" dur="1" fill="hold">
                                          <p:stCondLst>
                                            <p:cond delay="0"/>
                                          </p:stCondLst>
                                        </p:cTn>
                                        <p:tgtEl>
                                          <p:spTgt spid="15389"/>
                                        </p:tgtEl>
                                        <p:attrNameLst>
                                          <p:attrName>style.visibility</p:attrName>
                                        </p:attrNameLst>
                                      </p:cBhvr>
                                      <p:to>
                                        <p:strVal val="visible"/>
                                      </p:to>
                                    </p:set>
                                    <p:animEffect transition="in" filter="wipe(up)">
                                      <p:cBhvr>
                                        <p:cTn id="33" dur="500"/>
                                        <p:tgtEl>
                                          <p:spTgt spid="15389"/>
                                        </p:tgtEl>
                                      </p:cBhvr>
                                    </p:animEffect>
                                  </p:childTnLst>
                                </p:cTn>
                              </p:par>
                            </p:childTnLst>
                          </p:cTn>
                        </p:par>
                        <p:par>
                          <p:cTn id="34" fill="hold" nodeType="afterGroup">
                            <p:stCondLst>
                              <p:cond delay="4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5500"/>
                            </p:stCondLst>
                            <p:childTnLst>
                              <p:par>
                                <p:cTn id="41" presetID="22" presetClass="entr" presetSubtype="1" fill="hold" nodeType="afterEffect">
                                  <p:stCondLst>
                                    <p:cond delay="0"/>
                                  </p:stCondLst>
                                  <p:childTnLst>
                                    <p:set>
                                      <p:cBhvr>
                                        <p:cTn id="42" dur="1" fill="hold">
                                          <p:stCondLst>
                                            <p:cond delay="0"/>
                                          </p:stCondLst>
                                        </p:cTn>
                                        <p:tgtEl>
                                          <p:spTgt spid="15388"/>
                                        </p:tgtEl>
                                        <p:attrNameLst>
                                          <p:attrName>style.visibility</p:attrName>
                                        </p:attrNameLst>
                                      </p:cBhvr>
                                      <p:to>
                                        <p:strVal val="visible"/>
                                      </p:to>
                                    </p:set>
                                    <p:animEffect transition="in" filter="wipe(up)">
                                      <p:cBhvr>
                                        <p:cTn id="43"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B581229-FAC4-43D2-B4B8-B3FFF3286C0B}"/>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236BE3F-BF04-4619-955D-B6732BB630C8}"/>
              </a:ext>
            </a:extLst>
          </p:cNvPr>
          <p:cNvSpPr txBox="1"/>
          <p:nvPr/>
        </p:nvSpPr>
        <p:spPr>
          <a:xfrm>
            <a:off x="-28575" y="2528888"/>
            <a:ext cx="9144000" cy="682625"/>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defRPr/>
            </a:pPr>
            <a:r>
              <a:rPr lang="en-US" altLang="zh-CN" sz="3200">
                <a:solidFill>
                  <a:srgbClr val="FFFFFF"/>
                </a:solidFill>
                <a:ea typeface="微软雅黑" panose="020B0503020204020204" pitchFamily="34" charset="-122"/>
              </a:rPr>
              <a:t>1.2</a:t>
            </a:r>
            <a:r>
              <a:rPr lang="zh-CN" altLang="en-US" sz="3200">
                <a:solidFill>
                  <a:srgbClr val="FFFFFF"/>
                </a:solidFill>
                <a:ea typeface="微软雅黑" panose="020B0503020204020204" pitchFamily="34" charset="-122"/>
              </a:rPr>
              <a:t>   程序的表象之下</a:t>
            </a:r>
            <a:endParaRPr lang="en-US" altLang="zh-CN" sz="160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xfrm>
            <a:off x="370740" y="23811"/>
            <a:ext cx="7543800" cy="5524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程序的表象之下</a:t>
            </a:r>
          </a:p>
        </p:txBody>
      </p:sp>
      <p:grpSp>
        <p:nvGrpSpPr>
          <p:cNvPr id="80899" name="Group 26"/>
          <p:cNvGrpSpPr>
            <a:grpSpLocks/>
          </p:cNvGrpSpPr>
          <p:nvPr/>
        </p:nvGrpSpPr>
        <p:grpSpPr bwMode="auto">
          <a:xfrm>
            <a:off x="596900" y="2852740"/>
            <a:ext cx="8439150" cy="1008063"/>
            <a:chOff x="376" y="1797"/>
            <a:chExt cx="5316" cy="635"/>
          </a:xfrm>
        </p:grpSpPr>
        <p:sp>
          <p:nvSpPr>
            <p:cNvPr id="21522" name="Rectangle 16">
              <a:extLst>
                <a:ext uri="{FF2B5EF4-FFF2-40B4-BE49-F238E27FC236}">
                  <a16:creationId xmlns:a16="http://schemas.microsoft.com/office/drawing/2014/main" id="{C5F73DDD-CC22-4FC2-A56C-77382F963357}"/>
                </a:ext>
              </a:extLst>
            </p:cNvPr>
            <p:cNvSpPr>
              <a:spLocks noChangeArrowheads="1"/>
            </p:cNvSpPr>
            <p:nvPr/>
          </p:nvSpPr>
          <p:spPr bwMode="auto">
            <a:xfrm>
              <a:off x="1542" y="1827"/>
              <a:ext cx="4150" cy="560"/>
            </a:xfrm>
            <a:prstGeom prst="rect">
              <a:avLst/>
            </a:prstGeom>
            <a:noFill/>
            <a:ln>
              <a:noFill/>
            </a:ln>
          </p:spPr>
          <p:txBody>
            <a:bodyPr>
              <a:spAutoFit/>
            </a:bodyPr>
            <a:lstStyle/>
            <a:p>
              <a:pPr>
                <a:lnSpc>
                  <a:spcPct val="110000"/>
                </a:lnSpc>
                <a:buFont typeface="Wingdings" pitchFamily="2" charset="2"/>
                <a:buNone/>
                <a:defRPr/>
              </a:pPr>
              <a:r>
                <a:rPr lang="zh-CN" altLang="en-US" sz="2400" b="1" dirty="0">
                  <a:solidFill>
                    <a:srgbClr val="CC0000"/>
                  </a:solidFill>
                  <a:latin typeface="Times New Roman" pitchFamily="18" charset="0"/>
                  <a:ea typeface="华文新魏" pitchFamily="2" charset="-122"/>
                </a:rPr>
                <a:t>具体的物理器件：包括集成电路、线缆、电源、内存、外设等</a:t>
              </a:r>
              <a:r>
                <a:rPr lang="en-US" altLang="zh-CN" sz="2000" b="1" dirty="0">
                  <a:solidFill>
                    <a:srgbClr val="CC0000"/>
                  </a:solidFill>
                  <a:latin typeface="Times New Roman" pitchFamily="18" charset="0"/>
                  <a:ea typeface="华文新魏" pitchFamily="2" charset="-122"/>
                </a:rPr>
                <a:t>  </a:t>
              </a:r>
              <a:endParaRPr lang="en-US" altLang="zh-CN" sz="2000" b="1" dirty="0">
                <a:latin typeface="Times New Roman" pitchFamily="18" charset="0"/>
                <a:ea typeface="华文新魏" pitchFamily="2" charset="-122"/>
              </a:endParaRPr>
            </a:p>
          </p:txBody>
        </p:sp>
        <p:sp>
          <p:nvSpPr>
            <p:cNvPr id="80917" name="Rectangle 17"/>
            <p:cNvSpPr>
              <a:spLocks noChangeArrowheads="1"/>
            </p:cNvSpPr>
            <p:nvPr/>
          </p:nvSpPr>
          <p:spPr bwMode="auto">
            <a:xfrm>
              <a:off x="376" y="1797"/>
              <a:ext cx="1180" cy="635"/>
            </a:xfrm>
            <a:prstGeom prst="rect">
              <a:avLst/>
            </a:prstGeom>
            <a:solidFill>
              <a:srgbClr val="FFFF00"/>
            </a:solidFill>
            <a:ln w="9525">
              <a:solidFill>
                <a:srgbClr val="7030A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18" name="Rectangle 19"/>
            <p:cNvSpPr>
              <a:spLocks noChangeArrowheads="1"/>
            </p:cNvSpPr>
            <p:nvPr/>
          </p:nvSpPr>
          <p:spPr bwMode="auto">
            <a:xfrm>
              <a:off x="405" y="1797"/>
              <a:ext cx="110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CC"/>
                  </a:solidFill>
                  <a:latin typeface="Times New Roman" panose="02020603050405020304" pitchFamily="18" charset="0"/>
                  <a:ea typeface="华文新魏" panose="02010800040101010101" pitchFamily="2" charset="-122"/>
                </a:rPr>
                <a:t>硬件</a:t>
              </a:r>
              <a:endParaRPr lang="en-US" altLang="zh-CN" sz="2800" b="1" dirty="0">
                <a:solidFill>
                  <a:srgbClr val="0000CC"/>
                </a:solidFill>
                <a:latin typeface="Times New Roman" panose="02020603050405020304" pitchFamily="18" charset="0"/>
                <a:ea typeface="华文新魏" panose="02010800040101010101" pitchFamily="2" charset="-122"/>
              </a:endParaRPr>
            </a:p>
            <a:p>
              <a:pPr algn="ctr" eaLnBrk="1" hangingPunct="1"/>
              <a:r>
                <a:rPr lang="en-US" altLang="zh-CN" sz="2800" b="1" dirty="0">
                  <a:solidFill>
                    <a:srgbClr val="0000CC"/>
                  </a:solidFill>
                  <a:latin typeface="Times New Roman" panose="02020603050405020304" pitchFamily="18" charset="0"/>
                  <a:ea typeface="华文新魏" panose="02010800040101010101" pitchFamily="2" charset="-122"/>
                </a:rPr>
                <a:t>Hardware</a:t>
              </a:r>
              <a:endParaRPr lang="zh-CN" altLang="en-US" sz="2800" b="1" dirty="0">
                <a:solidFill>
                  <a:srgbClr val="0000CC"/>
                </a:solidFill>
                <a:latin typeface="Times New Roman" panose="02020603050405020304" pitchFamily="18" charset="0"/>
                <a:ea typeface="华文新魏" panose="02010800040101010101" pitchFamily="2" charset="-122"/>
              </a:endParaRPr>
            </a:p>
          </p:txBody>
        </p:sp>
      </p:grpSp>
      <p:grpSp>
        <p:nvGrpSpPr>
          <p:cNvPr id="80900" name="Group 29"/>
          <p:cNvGrpSpPr>
            <a:grpSpLocks/>
          </p:cNvGrpSpPr>
          <p:nvPr/>
        </p:nvGrpSpPr>
        <p:grpSpPr bwMode="auto">
          <a:xfrm>
            <a:off x="566738" y="4448178"/>
            <a:ext cx="8008937" cy="1008063"/>
            <a:chOff x="376" y="3027"/>
            <a:chExt cx="5045" cy="635"/>
          </a:xfrm>
        </p:grpSpPr>
        <p:sp>
          <p:nvSpPr>
            <p:cNvPr id="80913" name="Rectangle 22"/>
            <p:cNvSpPr>
              <a:spLocks noChangeArrowheads="1"/>
            </p:cNvSpPr>
            <p:nvPr/>
          </p:nvSpPr>
          <p:spPr bwMode="auto">
            <a:xfrm>
              <a:off x="376" y="3027"/>
              <a:ext cx="1180" cy="635"/>
            </a:xfrm>
            <a:prstGeom prst="rect">
              <a:avLst/>
            </a:prstGeom>
            <a:solidFill>
              <a:srgbClr val="FFFF00"/>
            </a:solidFill>
            <a:ln w="9525">
              <a:solidFill>
                <a:srgbClr val="7030A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14" name="Rectangle 21"/>
            <p:cNvSpPr>
              <a:spLocks noChangeArrowheads="1"/>
            </p:cNvSpPr>
            <p:nvPr/>
          </p:nvSpPr>
          <p:spPr bwMode="auto">
            <a:xfrm>
              <a:off x="465" y="3030"/>
              <a:ext cx="98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00CC"/>
                  </a:solidFill>
                  <a:latin typeface="Times New Roman" panose="02020603050405020304" pitchFamily="18" charset="0"/>
                  <a:ea typeface="华文新魏" panose="02010800040101010101" pitchFamily="2" charset="-122"/>
                </a:rPr>
                <a:t>软件</a:t>
              </a:r>
              <a:endParaRPr lang="en-US" altLang="zh-CN" sz="2800" b="1">
                <a:solidFill>
                  <a:srgbClr val="0000CC"/>
                </a:solidFill>
                <a:latin typeface="Times New Roman" panose="02020603050405020304" pitchFamily="18" charset="0"/>
                <a:ea typeface="华文新魏" panose="02010800040101010101" pitchFamily="2" charset="-122"/>
              </a:endParaRPr>
            </a:p>
            <a:p>
              <a:pPr algn="ctr" eaLnBrk="1" hangingPunct="1"/>
              <a:r>
                <a:rPr lang="en-US" altLang="zh-CN" sz="2800" b="1">
                  <a:solidFill>
                    <a:srgbClr val="0000CC"/>
                  </a:solidFill>
                  <a:latin typeface="Times New Roman" panose="02020603050405020304" pitchFamily="18" charset="0"/>
                  <a:ea typeface="华文新魏" panose="02010800040101010101" pitchFamily="2" charset="-122"/>
                </a:rPr>
                <a:t>Software</a:t>
              </a:r>
              <a:endParaRPr lang="zh-CN" altLang="en-US" sz="2800" b="1">
                <a:solidFill>
                  <a:srgbClr val="0000CC"/>
                </a:solidFill>
                <a:latin typeface="Times New Roman" panose="02020603050405020304" pitchFamily="18" charset="0"/>
                <a:ea typeface="华文新魏" panose="02010800040101010101" pitchFamily="2" charset="-122"/>
              </a:endParaRPr>
            </a:p>
          </p:txBody>
        </p:sp>
        <p:sp>
          <p:nvSpPr>
            <p:cNvPr id="80915" name="Rectangle 28"/>
            <p:cNvSpPr>
              <a:spLocks noChangeArrowheads="1"/>
            </p:cNvSpPr>
            <p:nvPr/>
          </p:nvSpPr>
          <p:spPr bwMode="auto">
            <a:xfrm>
              <a:off x="1565" y="3097"/>
              <a:ext cx="3856"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Wingdings" panose="05000000000000000000" pitchFamily="2" charset="2"/>
                <a:buNone/>
              </a:pPr>
              <a:r>
                <a:rPr lang="zh-CN" altLang="en-US" sz="2400" b="1" dirty="0">
                  <a:solidFill>
                    <a:srgbClr val="CC0000"/>
                  </a:solidFill>
                  <a:latin typeface="Times New Roman" panose="02020603050405020304" pitchFamily="18" charset="0"/>
                  <a:ea typeface="华文新魏" panose="02010800040101010101" pitchFamily="2" charset="-122"/>
                </a:rPr>
                <a:t>对抽象概念进行符号编码：包括数据结构、算法、程序代码、原始数据等</a:t>
              </a:r>
              <a:endParaRPr lang="en-US" altLang="zh-CN" sz="2000" b="1" dirty="0">
                <a:solidFill>
                  <a:srgbClr val="CC0000"/>
                </a:solidFill>
                <a:latin typeface="Times New Roman" panose="02020603050405020304" pitchFamily="18" charset="0"/>
                <a:ea typeface="华文新魏" panose="02010800040101010101" pitchFamily="2" charset="-122"/>
              </a:endParaRPr>
            </a:p>
          </p:txBody>
        </p:sp>
      </p:grpSp>
      <p:sp>
        <p:nvSpPr>
          <p:cNvPr id="80905" name="Rectangle 23"/>
          <p:cNvSpPr>
            <a:spLocks noChangeArrowheads="1"/>
          </p:cNvSpPr>
          <p:nvPr/>
        </p:nvSpPr>
        <p:spPr bwMode="auto">
          <a:xfrm>
            <a:off x="611188" y="904875"/>
            <a:ext cx="7958137" cy="1381125"/>
          </a:xfrm>
          <a:prstGeom prst="rect">
            <a:avLst/>
          </a:prstGeom>
          <a:gradFill rotWithShape="1">
            <a:gsLst>
              <a:gs pos="0">
                <a:srgbClr val="ECECEC"/>
              </a:gs>
              <a:gs pos="100000">
                <a:schemeClr val="bg1"/>
              </a:gs>
            </a:gsLst>
            <a:lin ang="0" scaled="1"/>
          </a:gradFill>
          <a:ln w="12700">
            <a:solidFill>
              <a:srgbClr val="C0C0C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06" name="Rectangle 8"/>
          <p:cNvSpPr>
            <a:spLocks noChangeArrowheads="1"/>
          </p:cNvSpPr>
          <p:nvPr/>
        </p:nvSpPr>
        <p:spPr bwMode="auto">
          <a:xfrm>
            <a:off x="2241550" y="1052513"/>
            <a:ext cx="17621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en-US" altLang="zh-CN" sz="2800" b="1" dirty="0">
                <a:latin typeface="Times New Roman" panose="02020603050405020304" pitchFamily="18" charset="0"/>
                <a:ea typeface="微软雅黑" panose="020B0503020204020204" pitchFamily="34" charset="-122"/>
              </a:rPr>
              <a:t>Computer</a:t>
            </a:r>
          </a:p>
          <a:p>
            <a:pPr algn="ctr">
              <a:buFont typeface="Wingdings" panose="05000000000000000000" pitchFamily="2" charset="2"/>
              <a:buNone/>
            </a:pPr>
            <a:r>
              <a:rPr lang="en-US" altLang="zh-CN" sz="2800" b="1" dirty="0">
                <a:latin typeface="Times New Roman" panose="02020603050405020304" pitchFamily="18" charset="0"/>
                <a:ea typeface="微软雅黑" panose="020B0503020204020204" pitchFamily="34" charset="-122"/>
              </a:rPr>
              <a:t>System</a:t>
            </a:r>
          </a:p>
        </p:txBody>
      </p:sp>
      <p:sp>
        <p:nvSpPr>
          <p:cNvPr id="80908" name="Rectangle 11"/>
          <p:cNvSpPr>
            <a:spLocks noChangeArrowheads="1"/>
          </p:cNvSpPr>
          <p:nvPr/>
        </p:nvSpPr>
        <p:spPr bwMode="auto">
          <a:xfrm>
            <a:off x="5146675" y="911225"/>
            <a:ext cx="118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Hardware</a:t>
            </a:r>
            <a:endParaRPr lang="zh-CN" altLang="en-US" b="1">
              <a:latin typeface="Times New Roman" panose="02020603050405020304" pitchFamily="18" charset="0"/>
            </a:endParaRPr>
          </a:p>
        </p:txBody>
      </p:sp>
      <p:sp>
        <p:nvSpPr>
          <p:cNvPr id="80909" name="Rectangle 12"/>
          <p:cNvSpPr>
            <a:spLocks noChangeArrowheads="1"/>
          </p:cNvSpPr>
          <p:nvPr/>
        </p:nvSpPr>
        <p:spPr bwMode="auto">
          <a:xfrm>
            <a:off x="7254875" y="920750"/>
            <a:ext cx="10604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Font typeface="Wingdings" panose="05000000000000000000" pitchFamily="2" charset="2"/>
              <a:buNone/>
            </a:pPr>
            <a:r>
              <a:rPr lang="en-US" altLang="zh-CN" b="1">
                <a:latin typeface="Times New Roman" panose="02020603050405020304" pitchFamily="18" charset="0"/>
              </a:rPr>
              <a:t>Software</a:t>
            </a:r>
          </a:p>
        </p:txBody>
      </p:sp>
      <p:sp>
        <p:nvSpPr>
          <p:cNvPr id="80910" name="Rectangle 13"/>
          <p:cNvSpPr>
            <a:spLocks noChangeArrowheads="1"/>
          </p:cNvSpPr>
          <p:nvPr/>
        </p:nvSpPr>
        <p:spPr bwMode="auto">
          <a:xfrm>
            <a:off x="6443663" y="887413"/>
            <a:ext cx="70485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Font typeface="Wingdings" panose="05000000000000000000" pitchFamily="2" charset="2"/>
              <a:buNone/>
            </a:pPr>
            <a:r>
              <a:rPr lang="en-US" altLang="zh-CN" sz="7200" b="1" dirty="0">
                <a:latin typeface="Times New Roman" panose="02020603050405020304" pitchFamily="18" charset="0"/>
              </a:rPr>
              <a:t>+</a:t>
            </a:r>
          </a:p>
        </p:txBody>
      </p:sp>
      <p:sp>
        <p:nvSpPr>
          <p:cNvPr id="80911" name="Rectangle 14"/>
          <p:cNvSpPr>
            <a:spLocks noChangeArrowheads="1"/>
          </p:cNvSpPr>
          <p:nvPr/>
        </p:nvSpPr>
        <p:spPr bwMode="auto">
          <a:xfrm>
            <a:off x="4121150" y="887413"/>
            <a:ext cx="70485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Font typeface="Wingdings" panose="05000000000000000000" pitchFamily="2" charset="2"/>
              <a:buNone/>
            </a:pPr>
            <a:r>
              <a:rPr lang="en-US" altLang="zh-CN" sz="7200" b="1" dirty="0">
                <a:latin typeface="Times New Roman" panose="02020603050405020304" pitchFamily="18" charset="0"/>
              </a:rPr>
              <a:t>=</a:t>
            </a:r>
          </a:p>
        </p:txBody>
      </p:sp>
      <p:pic>
        <p:nvPicPr>
          <p:cNvPr id="80912" name="Picture 30" descr="硬件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038225"/>
            <a:ext cx="1439862"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1185863"/>
            <a:ext cx="12573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14">
            <a:extLst>
              <a:ext uri="{FF2B5EF4-FFF2-40B4-BE49-F238E27FC236}">
                <a16:creationId xmlns:a16="http://schemas.microsoft.com/office/drawing/2014/main" id="{7632DC75-966D-4562-A9D6-08223958334E}"/>
              </a:ext>
            </a:extLst>
          </p:cNvPr>
          <p:cNvSpPr>
            <a:spLocks noChangeArrowheads="1"/>
          </p:cNvSpPr>
          <p:nvPr/>
        </p:nvSpPr>
        <p:spPr bwMode="gray">
          <a:xfrm>
            <a:off x="538163" y="5949950"/>
            <a:ext cx="7334250" cy="731838"/>
          </a:xfrm>
          <a:prstGeom prst="roundRect">
            <a:avLst>
              <a:gd name="adj" fmla="val 9106"/>
            </a:avLst>
          </a:prstGeom>
          <a:gradFill rotWithShape="1">
            <a:gsLst>
              <a:gs pos="0">
                <a:schemeClr val="bg2"/>
              </a:gs>
              <a:gs pos="50000">
                <a:srgbClr val="FFFFFF"/>
              </a:gs>
              <a:gs pos="100000">
                <a:schemeClr val="bg2"/>
              </a:gs>
            </a:gsLst>
            <a:lin ang="0" scaled="1"/>
          </a:gradFill>
          <a:ln w="25400">
            <a:solidFill>
              <a:schemeClr val="tx1"/>
            </a:solidFill>
            <a:round/>
            <a:headEnd/>
            <a:tailEnd/>
          </a:ln>
          <a:effectLst>
            <a:outerShdw blurRad="63500" dist="107763" dir="2700000" algn="ctr" rotWithShape="0">
              <a:srgbClr val="000000">
                <a:alpha val="50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a:solidFill>
                  <a:srgbClr val="000000"/>
                </a:solidFill>
                <a:latin typeface="黑体" panose="02010609060101010101" pitchFamily="49" charset="-122"/>
                <a:ea typeface="黑体" panose="02010609060101010101" pitchFamily="49" charset="-122"/>
              </a:rPr>
              <a:t>我们对计算机讲什么语言，可以让计算机理解呢？</a:t>
            </a:r>
            <a:endParaRPr lang="en-US" altLang="zh-CN" sz="2400">
              <a:solidFill>
                <a:srgbClr val="000000"/>
              </a:solidFill>
              <a:latin typeface="黑体" panose="02010609060101010101" pitchFamily="49" charset="-122"/>
              <a:ea typeface="黑体" panose="02010609060101010101" pitchFamily="49" charset="-122"/>
            </a:endParaRPr>
          </a:p>
        </p:txBody>
      </p:sp>
      <p:pic>
        <p:nvPicPr>
          <p:cNvPr id="80904" name="Picture 15" descr="1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9825" y="6130925"/>
            <a:ext cx="8270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2" descr="如何調整Windows10桌面圖示間距| 阿湯哥@IT三兩事">
            <a:extLst>
              <a:ext uri="{FF2B5EF4-FFF2-40B4-BE49-F238E27FC236}">
                <a16:creationId xmlns:a16="http://schemas.microsoft.com/office/drawing/2014/main" id="{56D27E87-A685-4161-87FE-FFC0294691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616" y="1143002"/>
            <a:ext cx="879871" cy="51338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9EE22E6-CE86-414C-947D-BFF6D555C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8513" y="1301755"/>
            <a:ext cx="1261734" cy="786363"/>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xfrm>
            <a:off x="285750" y="1"/>
            <a:ext cx="8174038" cy="55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200" b="1" dirty="0">
                <a:solidFill>
                  <a:srgbClr val="A50021"/>
                </a:solidFill>
                <a:latin typeface="Arial" panose="020B0604020202020204" pitchFamily="34" charset="0"/>
                <a:ea typeface="微软雅黑" panose="020B0503020204020204" pitchFamily="34" charset="-122"/>
                <a:cs typeface="+mn-cs"/>
              </a:rPr>
              <a:t>程序的表象之下</a:t>
            </a:r>
            <a:endParaRPr lang="en-US" altLang="zh-CN" sz="3200" b="1" dirty="0">
              <a:solidFill>
                <a:srgbClr val="A50021"/>
              </a:solidFill>
              <a:latin typeface="Arial" panose="020B0604020202020204" pitchFamily="34" charset="0"/>
              <a:ea typeface="微软雅黑" panose="020B0503020204020204" pitchFamily="34" charset="-122"/>
              <a:cs typeface="+mn-cs"/>
            </a:endParaRPr>
          </a:p>
        </p:txBody>
      </p:sp>
      <p:sp>
        <p:nvSpPr>
          <p:cNvPr id="82947" name="Rectangle 3"/>
          <p:cNvSpPr>
            <a:spLocks noGrp="1" noChangeArrowheads="1"/>
          </p:cNvSpPr>
          <p:nvPr>
            <p:ph type="body" sz="half" idx="1"/>
          </p:nvPr>
        </p:nvSpPr>
        <p:spPr bwMode="auto">
          <a:xfrm>
            <a:off x="611188" y="800100"/>
            <a:ext cx="7848600" cy="771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5000"/>
              </a:lnSpc>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简单的软硬件层次化结构</a:t>
            </a:r>
          </a:p>
        </p:txBody>
      </p:sp>
      <p:sp>
        <p:nvSpPr>
          <p:cNvPr id="8294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2949"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00213"/>
            <a:ext cx="3960813"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25D3D90-DDCA-4399-B846-E053E90FE7C0}"/>
              </a:ext>
            </a:extLst>
          </p:cNvPr>
          <p:cNvSpPr/>
          <p:nvPr/>
        </p:nvSpPr>
        <p:spPr>
          <a:xfrm>
            <a:off x="827088" y="5889625"/>
            <a:ext cx="7416800" cy="7080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lgn="ctr">
              <a:defRPr/>
            </a:pPr>
            <a:r>
              <a:rPr kumimoji="1" lang="zh-CN" altLang="en-US" sz="2000" dirty="0">
                <a:latin typeface="微软雅黑" panose="020B0503020204020204" pitchFamily="34" charset="-122"/>
                <a:ea typeface="微软雅黑" panose="020B0503020204020204" pitchFamily="34" charset="-122"/>
              </a:rPr>
              <a:t>一个典型的应用程序，需要经过几个软件层次，才能将我们人类复杂的操作逐步翻译成简单的不同计算机指令的组合</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4DF9E8D-385F-A4E1-386F-A303B546C2D7}"/>
              </a:ext>
            </a:extLst>
          </p:cNvPr>
          <p:cNvSpPr txBox="1"/>
          <p:nvPr/>
        </p:nvSpPr>
        <p:spPr>
          <a:xfrm>
            <a:off x="4193474" y="2276872"/>
            <a:ext cx="4950526" cy="2094228"/>
          </a:xfrm>
          <a:prstGeom prst="rect">
            <a:avLst/>
          </a:prstGeom>
          <a:noFill/>
        </p:spPr>
        <p:txBody>
          <a:bodyPr wrap="square">
            <a:spAutoFit/>
          </a:bodyPr>
          <a:lstStyle/>
          <a:p>
            <a:pPr marL="631825" lvl="1" indent="-268288">
              <a:lnSpc>
                <a:spcPct val="105000"/>
              </a:lnSpc>
              <a:spcBef>
                <a:spcPts val="300"/>
              </a:spcBef>
              <a:buClr>
                <a:srgbClr val="F79646"/>
              </a:buClr>
              <a:buSzPct val="80000"/>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隐藏低层层次的实现细节，简化各层次上用户的使用</a:t>
            </a:r>
          </a:p>
          <a:p>
            <a:pPr marL="631825" lvl="1" indent="-268288">
              <a:lnSpc>
                <a:spcPct val="105000"/>
              </a:lnSpc>
              <a:spcBef>
                <a:spcPts val="300"/>
              </a:spcBef>
              <a:buClr>
                <a:srgbClr val="F79646"/>
              </a:buClr>
              <a:buSzPct val="80000"/>
              <a:buFont typeface="Wingdings" panose="05000000000000000000" pitchFamily="2" charset="2"/>
              <a:buChar char="l"/>
            </a:pPr>
            <a:endParaRPr lang="zh-CN" altLang="en-US" sz="2400" b="1" dirty="0">
              <a:latin typeface="微软雅黑" panose="020B0503020204020204" pitchFamily="34" charset="-122"/>
              <a:ea typeface="华文新魏" panose="02010800040101010101" pitchFamily="2" charset="-122"/>
            </a:endParaRPr>
          </a:p>
          <a:p>
            <a:pPr marL="631825" lvl="1" indent="-268288">
              <a:lnSpc>
                <a:spcPct val="105000"/>
              </a:lnSpc>
              <a:spcBef>
                <a:spcPts val="300"/>
              </a:spcBef>
              <a:buClr>
                <a:srgbClr val="F79646"/>
              </a:buClr>
              <a:buSzPct val="80000"/>
              <a:buFont typeface="Wingdings" panose="05000000000000000000" pitchFamily="2" charset="2"/>
              <a:buChar char="l"/>
            </a:pPr>
            <a:r>
              <a:rPr lang="zh-CN" altLang="en-US" sz="2400" b="1" dirty="0">
                <a:latin typeface="微软雅黑" panose="020B0503020204020204" pitchFamily="34" charset="-122"/>
                <a:ea typeface="华文新魏" panose="02010800040101010101" pitchFamily="2" charset="-122"/>
              </a:rPr>
              <a:t> 每一层次都为上一层隐藏了自己的技术细节</a:t>
            </a:r>
            <a:r>
              <a:rPr lang="en-US" altLang="zh-CN" sz="2400" b="1" dirty="0">
                <a:latin typeface="微软雅黑" panose="020B0503020204020204" pitchFamily="34" charset="-122"/>
                <a:ea typeface="华文新魏" panose="02010800040101010101" pitchFamily="2" charset="-122"/>
              </a:rPr>
              <a:t>——“</a:t>
            </a:r>
            <a:r>
              <a:rPr lang="zh-CN" altLang="en-US" sz="2400" b="1" dirty="0">
                <a:latin typeface="微软雅黑" panose="020B0503020204020204" pitchFamily="34" charset="-122"/>
                <a:ea typeface="华文新魏" panose="02010800040101010101" pitchFamily="2" charset="-122"/>
              </a:rPr>
              <a:t>抽象”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23"/>
          <p:cNvSpPr>
            <a:spLocks noChangeArrowheads="1"/>
          </p:cNvSpPr>
          <p:nvPr/>
        </p:nvSpPr>
        <p:spPr bwMode="auto">
          <a:xfrm>
            <a:off x="6084888" y="1412875"/>
            <a:ext cx="2663825" cy="5111750"/>
          </a:xfrm>
          <a:prstGeom prst="roundRect">
            <a:avLst>
              <a:gd name="adj" fmla="val 309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995" name="AutoShape 22"/>
          <p:cNvSpPr>
            <a:spLocks noChangeArrowheads="1"/>
          </p:cNvSpPr>
          <p:nvPr/>
        </p:nvSpPr>
        <p:spPr bwMode="auto">
          <a:xfrm>
            <a:off x="3255963" y="1412875"/>
            <a:ext cx="2663825" cy="5111750"/>
          </a:xfrm>
          <a:prstGeom prst="roundRect">
            <a:avLst>
              <a:gd name="adj" fmla="val 309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996" name="AutoShape 21"/>
          <p:cNvSpPr>
            <a:spLocks noChangeArrowheads="1"/>
          </p:cNvSpPr>
          <p:nvPr/>
        </p:nvSpPr>
        <p:spPr bwMode="auto">
          <a:xfrm>
            <a:off x="398463" y="1412875"/>
            <a:ext cx="2663825" cy="5111750"/>
          </a:xfrm>
          <a:prstGeom prst="roundRect">
            <a:avLst>
              <a:gd name="adj" fmla="val 309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997" name="Rectangle 3"/>
          <p:cNvSpPr>
            <a:spLocks noGrp="1" noChangeArrowheads="1"/>
          </p:cNvSpPr>
          <p:nvPr>
            <p:ph type="body" sz="half" idx="1"/>
          </p:nvPr>
        </p:nvSpPr>
        <p:spPr bwMode="auto">
          <a:xfrm>
            <a:off x="684213" y="641350"/>
            <a:ext cx="7704137" cy="627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5000"/>
              </a:lnSpc>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系统软件：</a:t>
            </a:r>
            <a:r>
              <a:rPr lang="zh-CN" altLang="en-US" sz="2800" b="1" dirty="0">
                <a:solidFill>
                  <a:srgbClr val="FF0000"/>
                </a:solidFill>
                <a:latin typeface="微软雅黑" panose="020B0503020204020204" pitchFamily="34" charset="-122"/>
                <a:ea typeface="华文新魏" panose="02010800040101010101" pitchFamily="2" charset="-122"/>
              </a:rPr>
              <a:t>提供公共服务的程序</a:t>
            </a:r>
          </a:p>
        </p:txBody>
      </p:sp>
      <p:sp>
        <p:nvSpPr>
          <p:cNvPr id="8499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4999" name="Picture 11" descr="win7操作系统"/>
          <p:cNvPicPr>
            <a:picLocks noChangeAspect="1" noChangeArrowheads="1"/>
          </p:cNvPicPr>
          <p:nvPr/>
        </p:nvPicPr>
        <p:blipFill>
          <a:blip r:embed="rId3">
            <a:extLst>
              <a:ext uri="{28A0092B-C50C-407E-A947-70E740481C1C}">
                <a14:useLocalDpi xmlns:a14="http://schemas.microsoft.com/office/drawing/2010/main" val="0"/>
              </a:ext>
            </a:extLst>
          </a:blip>
          <a:srcRect l="22145" t="18454" r="22145" b="18454"/>
          <a:stretch>
            <a:fillRect/>
          </a:stretch>
        </p:blipFill>
        <p:spPr bwMode="auto">
          <a:xfrm>
            <a:off x="901700" y="5143500"/>
            <a:ext cx="1584325" cy="1143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5000" name="Rectangle 15"/>
          <p:cNvSpPr>
            <a:spLocks noChangeArrowheads="1"/>
          </p:cNvSpPr>
          <p:nvPr/>
        </p:nvSpPr>
        <p:spPr bwMode="auto">
          <a:xfrm>
            <a:off x="398463" y="1484313"/>
            <a:ext cx="2663825"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buClr>
                <a:schemeClr val="tx2"/>
              </a:buClr>
              <a:buFont typeface="Wingdings" panose="05000000000000000000" pitchFamily="2" charset="2"/>
              <a:buNone/>
            </a:pPr>
            <a:r>
              <a:rPr kumimoji="1" lang="zh-CN" altLang="en-US" sz="2000" b="1">
                <a:solidFill>
                  <a:srgbClr val="FF0000"/>
                </a:solidFill>
                <a:latin typeface="Times New Roman" panose="02020603050405020304" pitchFamily="18" charset="0"/>
                <a:ea typeface="华文新魏" panose="02010800040101010101" pitchFamily="2" charset="-122"/>
              </a:rPr>
              <a:t>         </a:t>
            </a:r>
            <a:r>
              <a:rPr kumimoji="1" lang="zh-CN" altLang="en-US" sz="2400" b="1">
                <a:solidFill>
                  <a:srgbClr val="FF0000"/>
                </a:solidFill>
                <a:latin typeface="Times New Roman" panose="02020603050405020304" pitchFamily="18" charset="0"/>
                <a:ea typeface="华文新魏" panose="02010800040101010101" pitchFamily="2" charset="-122"/>
              </a:rPr>
              <a:t>操作系统</a:t>
            </a:r>
          </a:p>
          <a:p>
            <a:pPr eaLnBrk="1" hangingPunct="1">
              <a:spcBef>
                <a:spcPts val="600"/>
              </a:spcBef>
              <a:buSzPct val="80000"/>
              <a:buFont typeface="Wingdings" panose="05000000000000000000" pitchFamily="2" charset="2"/>
              <a:buNone/>
            </a:pPr>
            <a:r>
              <a:rPr kumimoji="1" lang="zh-CN" altLang="en-US" sz="2200" b="1">
                <a:latin typeface="Times New Roman" panose="02020603050405020304" pitchFamily="18" charset="0"/>
                <a:ea typeface="华文新魏" panose="02010800040101010101" pitchFamily="2" charset="-122"/>
              </a:rPr>
              <a:t>管理和控制计算机软、硬件资源的程序。是用户程序和计算机硬件的接口</a:t>
            </a:r>
          </a:p>
          <a:p>
            <a:pPr eaLnBrk="1" hangingPunct="1">
              <a:spcBef>
                <a:spcPts val="600"/>
              </a:spcBef>
              <a:buSzPct val="80000"/>
              <a:buFont typeface="Wingdings" panose="05000000000000000000" pitchFamily="2" charset="2"/>
              <a:buNone/>
            </a:pPr>
            <a:r>
              <a:rPr kumimoji="1" lang="zh-CN" altLang="en-US" sz="2200" b="1">
                <a:solidFill>
                  <a:srgbClr val="C00000"/>
                </a:solidFill>
                <a:latin typeface="Times New Roman" panose="02020603050405020304" pitchFamily="18" charset="0"/>
                <a:ea typeface="华文新魏" panose="02010800040101010101" pitchFamily="2" charset="-122"/>
              </a:rPr>
              <a:t>功能：</a:t>
            </a:r>
            <a:r>
              <a:rPr kumimoji="1" lang="zh-CN" altLang="en-US" sz="2200" b="1">
                <a:latin typeface="Times New Roman" panose="02020603050405020304" pitchFamily="18" charset="0"/>
                <a:ea typeface="华文新魏" panose="02010800040101010101" pitchFamily="2" charset="-122"/>
              </a:rPr>
              <a:t>处理基本的输入输出操作、分配存储空间、为多个程序同时使用计算机提供支持</a:t>
            </a:r>
          </a:p>
        </p:txBody>
      </p:sp>
      <p:sp>
        <p:nvSpPr>
          <p:cNvPr id="85001" name="Rectangle 17"/>
          <p:cNvSpPr>
            <a:spLocks noChangeArrowheads="1"/>
          </p:cNvSpPr>
          <p:nvPr/>
        </p:nvSpPr>
        <p:spPr bwMode="auto">
          <a:xfrm>
            <a:off x="3260725" y="1484313"/>
            <a:ext cx="26590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buClr>
                <a:schemeClr val="tx2"/>
              </a:buClr>
              <a:buFont typeface="Wingdings" panose="05000000000000000000" pitchFamily="2" charset="2"/>
              <a:buNone/>
            </a:pPr>
            <a:r>
              <a:rPr kumimoji="1" lang="zh-CN" altLang="en-US" sz="2400" b="1">
                <a:solidFill>
                  <a:srgbClr val="FF0000"/>
                </a:solidFill>
                <a:latin typeface="Times New Roman" panose="02020603050405020304" pitchFamily="18" charset="0"/>
                <a:ea typeface="华文新魏" panose="02010800040101010101" pitchFamily="2" charset="-122"/>
              </a:rPr>
              <a:t>    编译器</a:t>
            </a:r>
            <a:endParaRPr kumimoji="1" lang="zh-CN" altLang="en-US" sz="2400" b="1">
              <a:latin typeface="Times New Roman" panose="02020603050405020304" pitchFamily="18" charset="0"/>
              <a:ea typeface="华文新魏" panose="02010800040101010101" pitchFamily="2" charset="-122"/>
            </a:endParaRPr>
          </a:p>
          <a:p>
            <a:pPr lvl="1" eaLnBrk="1" hangingPunct="1">
              <a:lnSpc>
                <a:spcPct val="110000"/>
              </a:lnSpc>
              <a:spcBef>
                <a:spcPts val="600"/>
              </a:spcBef>
              <a:buClr>
                <a:schemeClr val="tx2"/>
              </a:buClr>
              <a:buFont typeface="Wingdings" panose="05000000000000000000" pitchFamily="2" charset="2"/>
              <a:buNone/>
            </a:pPr>
            <a:r>
              <a:rPr kumimoji="1" lang="zh-CN" altLang="en-US" sz="2200" b="1">
                <a:latin typeface="Times New Roman" panose="02020603050405020304" pitchFamily="18" charset="0"/>
                <a:ea typeface="华文新魏" panose="02010800040101010101" pitchFamily="2" charset="-122"/>
              </a:rPr>
              <a:t>将高级语言语句翻译成与硬件特征有关的汇编语言语句的程序</a:t>
            </a:r>
          </a:p>
        </p:txBody>
      </p:sp>
      <p:sp>
        <p:nvSpPr>
          <p:cNvPr id="85002" name="Rectangle 19"/>
          <p:cNvSpPr>
            <a:spLocks noChangeArrowheads="1"/>
          </p:cNvSpPr>
          <p:nvPr/>
        </p:nvSpPr>
        <p:spPr bwMode="auto">
          <a:xfrm>
            <a:off x="6126163" y="1484313"/>
            <a:ext cx="26225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spcBef>
                <a:spcPct val="10000"/>
              </a:spcBef>
              <a:buClr>
                <a:schemeClr val="tx2"/>
              </a:buClr>
              <a:buFont typeface="Wingdings" panose="05000000000000000000" pitchFamily="2" charset="2"/>
              <a:buNone/>
            </a:pPr>
            <a:r>
              <a:rPr kumimoji="1" lang="zh-CN" altLang="en-US" sz="2400" b="1">
                <a:solidFill>
                  <a:srgbClr val="FF0000"/>
                </a:solidFill>
                <a:latin typeface="Times New Roman" panose="02020603050405020304" pitchFamily="18" charset="0"/>
                <a:ea typeface="华文新魏" panose="02010800040101010101" pitchFamily="2" charset="-122"/>
              </a:rPr>
              <a:t>    汇编器</a:t>
            </a:r>
            <a:endParaRPr kumimoji="1" lang="zh-CN" altLang="en-US" sz="2400" b="1">
              <a:latin typeface="Times New Roman" panose="02020603050405020304" pitchFamily="18" charset="0"/>
              <a:ea typeface="华文新魏" panose="02010800040101010101" pitchFamily="2" charset="-122"/>
            </a:endParaRPr>
          </a:p>
          <a:p>
            <a:pPr lvl="1" eaLnBrk="1" hangingPunct="1">
              <a:lnSpc>
                <a:spcPct val="110000"/>
              </a:lnSpc>
              <a:spcBef>
                <a:spcPts val="600"/>
              </a:spcBef>
              <a:buClr>
                <a:schemeClr val="tx2"/>
              </a:buClr>
              <a:buFont typeface="Wingdings" panose="05000000000000000000" pitchFamily="2" charset="2"/>
              <a:buNone/>
            </a:pPr>
            <a:r>
              <a:rPr kumimoji="1" lang="zh-CN" altLang="en-US" sz="2200" b="1">
                <a:latin typeface="Times New Roman" panose="02020603050405020304" pitchFamily="18" charset="0"/>
                <a:ea typeface="华文新魏" panose="02010800040101010101" pitchFamily="2" charset="-122"/>
              </a:rPr>
              <a:t>将汇编语言中的符号指令翻译成计算机能够识别的二进制指令的程序</a:t>
            </a:r>
          </a:p>
        </p:txBody>
      </p:sp>
      <p:pic>
        <p:nvPicPr>
          <p:cNvPr id="85003" name="Picture 20" descr="汇编语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88" y="4494213"/>
            <a:ext cx="1436687" cy="18145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500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675" y="4500563"/>
            <a:ext cx="1481138"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5" name="Rectangle 2"/>
          <p:cNvSpPr>
            <a:spLocks noGrp="1" noChangeArrowheads="1"/>
          </p:cNvSpPr>
          <p:nvPr>
            <p:ph type="title"/>
          </p:nvPr>
        </p:nvSpPr>
        <p:spPr bwMode="auto">
          <a:xfrm>
            <a:off x="285750" y="31751"/>
            <a:ext cx="8174038"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200" b="1" dirty="0">
                <a:solidFill>
                  <a:srgbClr val="A50021"/>
                </a:solidFill>
                <a:latin typeface="Arial" panose="020B0604020202020204" pitchFamily="34" charset="0"/>
                <a:ea typeface="微软雅黑" panose="020B0503020204020204" pitchFamily="34" charset="-122"/>
                <a:cs typeface="+mn-cs"/>
              </a:rPr>
              <a:t>程序的表象之下</a:t>
            </a:r>
            <a:endParaRPr lang="en-US" altLang="zh-CN" sz="3200" b="1" dirty="0">
              <a:solidFill>
                <a:srgbClr val="A50021"/>
              </a:solidFill>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bwMode="auto">
          <a:xfrm>
            <a:off x="531512" y="69808"/>
            <a:ext cx="5210175" cy="4767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程序的表象之下</a:t>
            </a:r>
          </a:p>
        </p:txBody>
      </p:sp>
      <p:sp>
        <p:nvSpPr>
          <p:cNvPr id="87043" name="内容占位符 2"/>
          <p:cNvSpPr>
            <a:spLocks noGrp="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1950" indent="-361950">
              <a:lnSpc>
                <a:spcPct val="105000"/>
              </a:lnSpc>
              <a:buSzTx/>
            </a:pPr>
            <a:r>
              <a:rPr lang="en-US" altLang="zh-CN" sz="2800" dirty="0">
                <a:solidFill>
                  <a:prstClr val="black"/>
                </a:solidFill>
                <a:ea typeface="华文新魏" panose="02010800040101010101" pitchFamily="2" charset="-122"/>
              </a:rPr>
              <a:t>Computer Hierarchy</a:t>
            </a:r>
            <a:r>
              <a:rPr lang="zh-CN" altLang="en-US" sz="2800" dirty="0">
                <a:solidFill>
                  <a:prstClr val="black"/>
                </a:solidFill>
                <a:ea typeface="华文新魏" panose="02010800040101010101" pitchFamily="2" charset="-122"/>
              </a:rPr>
              <a:t>（计算机的层次结构）</a:t>
            </a:r>
          </a:p>
          <a:p>
            <a:pPr>
              <a:buSzTx/>
            </a:pPr>
            <a:endParaRPr lang="zh-CN" altLang="en-US" sz="2800" dirty="0">
              <a:solidFill>
                <a:prstClr val="black"/>
              </a:solidFill>
              <a:ea typeface="华文新魏" panose="02010800040101010101" pitchFamily="2" charset="-122"/>
            </a:endParaRPr>
          </a:p>
        </p:txBody>
      </p:sp>
      <p:sp>
        <p:nvSpPr>
          <p:cNvPr id="135192" name="Rectangle 24"/>
          <p:cNvSpPr>
            <a:spLocks noChangeArrowheads="1"/>
          </p:cNvSpPr>
          <p:nvPr/>
        </p:nvSpPr>
        <p:spPr bwMode="auto">
          <a:xfrm>
            <a:off x="212724" y="5114925"/>
            <a:ext cx="8931275" cy="47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lnSpc>
                <a:spcPct val="105000"/>
              </a:lnSpc>
              <a:spcBef>
                <a:spcPct val="20000"/>
              </a:spcBef>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 计算机系统层次结构中，</a:t>
            </a:r>
            <a:r>
              <a:rPr lang="zh-CN" altLang="en-US" sz="2800" b="1" dirty="0">
                <a:solidFill>
                  <a:srgbClr val="FF0000"/>
                </a:solidFill>
                <a:latin typeface="微软雅黑" panose="020B0503020204020204" pitchFamily="34" charset="-122"/>
                <a:ea typeface="华文新魏" panose="02010800040101010101" pitchFamily="2" charset="-122"/>
              </a:rPr>
              <a:t>指令系统是软</a:t>
            </a:r>
            <a:r>
              <a:rPr lang="en-US" altLang="zh-CN" sz="2800" b="1" dirty="0">
                <a:solidFill>
                  <a:srgbClr val="FF0000"/>
                </a:solidFill>
                <a:latin typeface="微软雅黑" panose="020B0503020204020204" pitchFamily="34" charset="-122"/>
                <a:ea typeface="华文新魏" panose="02010800040101010101" pitchFamily="2" charset="-122"/>
              </a:rPr>
              <a:t>/</a:t>
            </a:r>
            <a:r>
              <a:rPr lang="zh-CN" altLang="en-US" sz="2800" b="1" dirty="0">
                <a:solidFill>
                  <a:srgbClr val="FF0000"/>
                </a:solidFill>
                <a:latin typeface="微软雅黑" panose="020B0503020204020204" pitchFamily="34" charset="-122"/>
                <a:ea typeface="华文新魏" panose="02010800040101010101" pitchFamily="2" charset="-122"/>
              </a:rPr>
              <a:t>硬件的交界面</a:t>
            </a:r>
          </a:p>
        </p:txBody>
      </p:sp>
      <p:grpSp>
        <p:nvGrpSpPr>
          <p:cNvPr id="2" name="Group 54"/>
          <p:cNvGrpSpPr>
            <a:grpSpLocks/>
          </p:cNvGrpSpPr>
          <p:nvPr/>
        </p:nvGrpSpPr>
        <p:grpSpPr bwMode="auto">
          <a:xfrm>
            <a:off x="1403350" y="1916113"/>
            <a:ext cx="4767263" cy="2401887"/>
            <a:chOff x="1415" y="1249"/>
            <a:chExt cx="2472" cy="1657"/>
          </a:xfrm>
        </p:grpSpPr>
        <p:sp>
          <p:nvSpPr>
            <p:cNvPr id="24593" name="Rectangle 7">
              <a:extLst>
                <a:ext uri="{FF2B5EF4-FFF2-40B4-BE49-F238E27FC236}">
                  <a16:creationId xmlns:a16="http://schemas.microsoft.com/office/drawing/2014/main" id="{6ED7F59F-6647-499C-BF2E-9B4DB38307F9}"/>
                </a:ext>
              </a:extLst>
            </p:cNvPr>
            <p:cNvSpPr>
              <a:spLocks noChangeArrowheads="1"/>
            </p:cNvSpPr>
            <p:nvPr/>
          </p:nvSpPr>
          <p:spPr bwMode="auto">
            <a:xfrm>
              <a:off x="1703" y="2190"/>
              <a:ext cx="1960"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24594" name="Rectangle 21">
              <a:extLst>
                <a:ext uri="{FF2B5EF4-FFF2-40B4-BE49-F238E27FC236}">
                  <a16:creationId xmlns:a16="http://schemas.microsoft.com/office/drawing/2014/main" id="{CD428B17-74D2-471F-80F9-72228364CB81}"/>
                </a:ext>
              </a:extLst>
            </p:cNvPr>
            <p:cNvSpPr>
              <a:spLocks noChangeArrowheads="1"/>
            </p:cNvSpPr>
            <p:nvPr/>
          </p:nvSpPr>
          <p:spPr bwMode="auto">
            <a:xfrm>
              <a:off x="1860" y="2429"/>
              <a:ext cx="1672" cy="23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defRPr/>
              </a:pPr>
              <a:endParaRPr lang="zh-CN" altLang="en-US" sz="2100" b="1">
                <a:latin typeface="Times New Roman" charset="0"/>
                <a:ea typeface="华文新魏" charset="0"/>
                <a:cs typeface="华文新魏" charset="0"/>
              </a:endParaRPr>
            </a:p>
          </p:txBody>
        </p:sp>
        <p:sp>
          <p:nvSpPr>
            <p:cNvPr id="24595" name="Rectangle 23">
              <a:extLst>
                <a:ext uri="{FF2B5EF4-FFF2-40B4-BE49-F238E27FC236}">
                  <a16:creationId xmlns:a16="http://schemas.microsoft.com/office/drawing/2014/main" id="{7790662B-FB05-43C8-94DC-56B7571F3BB4}"/>
                </a:ext>
              </a:extLst>
            </p:cNvPr>
            <p:cNvSpPr>
              <a:spLocks noChangeArrowheads="1"/>
            </p:cNvSpPr>
            <p:nvPr/>
          </p:nvSpPr>
          <p:spPr bwMode="auto">
            <a:xfrm>
              <a:off x="1986" y="2654"/>
              <a:ext cx="1416" cy="24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24596" name="Rectangle 7">
              <a:extLst>
                <a:ext uri="{FF2B5EF4-FFF2-40B4-BE49-F238E27FC236}">
                  <a16:creationId xmlns:a16="http://schemas.microsoft.com/office/drawing/2014/main" id="{2A4517DD-F56B-465B-96E2-44F177230832}"/>
                </a:ext>
              </a:extLst>
            </p:cNvPr>
            <p:cNvSpPr>
              <a:spLocks noChangeArrowheads="1"/>
            </p:cNvSpPr>
            <p:nvPr/>
          </p:nvSpPr>
          <p:spPr bwMode="auto">
            <a:xfrm>
              <a:off x="1703" y="2190"/>
              <a:ext cx="1336"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24597" name="Rectangle 7">
              <a:extLst>
                <a:ext uri="{FF2B5EF4-FFF2-40B4-BE49-F238E27FC236}">
                  <a16:creationId xmlns:a16="http://schemas.microsoft.com/office/drawing/2014/main" id="{A97D2ED1-6508-464C-B127-0CFA3A12553A}"/>
                </a:ext>
              </a:extLst>
            </p:cNvPr>
            <p:cNvSpPr>
              <a:spLocks noChangeArrowheads="1"/>
            </p:cNvSpPr>
            <p:nvPr/>
          </p:nvSpPr>
          <p:spPr bwMode="auto">
            <a:xfrm>
              <a:off x="1703" y="2190"/>
              <a:ext cx="610"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24598" name="Rectangle 48">
              <a:extLst>
                <a:ext uri="{FF2B5EF4-FFF2-40B4-BE49-F238E27FC236}">
                  <a16:creationId xmlns:a16="http://schemas.microsoft.com/office/drawing/2014/main" id="{4FCD33CA-C6F1-4F91-997E-C8E118366C80}"/>
                </a:ext>
              </a:extLst>
            </p:cNvPr>
            <p:cNvSpPr>
              <a:spLocks noChangeArrowheads="1"/>
            </p:cNvSpPr>
            <p:nvPr/>
          </p:nvSpPr>
          <p:spPr bwMode="auto">
            <a:xfrm>
              <a:off x="1531" y="1249"/>
              <a:ext cx="1825" cy="844"/>
            </a:xfrm>
            <a:prstGeom prst="rect">
              <a:avLst/>
            </a:prstGeom>
            <a:ln>
              <a:solidFill>
                <a:srgbClr val="FF6600"/>
              </a:solidFill>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endParaRPr lang="zh-CN" altLang="en-US"/>
            </a:p>
          </p:txBody>
        </p:sp>
        <p:sp>
          <p:nvSpPr>
            <p:cNvPr id="24599" name="Rectangle 47">
              <a:extLst>
                <a:ext uri="{FF2B5EF4-FFF2-40B4-BE49-F238E27FC236}">
                  <a16:creationId xmlns:a16="http://schemas.microsoft.com/office/drawing/2014/main" id="{4B2C1CE9-89A8-4EAC-A024-ED72786E22FD}"/>
                </a:ext>
              </a:extLst>
            </p:cNvPr>
            <p:cNvSpPr>
              <a:spLocks noChangeArrowheads="1"/>
            </p:cNvSpPr>
            <p:nvPr/>
          </p:nvSpPr>
          <p:spPr bwMode="auto">
            <a:xfrm>
              <a:off x="2461" y="1594"/>
              <a:ext cx="1134" cy="499"/>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latin typeface="Arial" charset="0"/>
                <a:ea typeface="宋体" charset="-122"/>
              </a:endParaRPr>
            </a:p>
          </p:txBody>
        </p:sp>
        <p:sp>
          <p:nvSpPr>
            <p:cNvPr id="87055" name="Rectangle 4"/>
            <p:cNvSpPr>
              <a:spLocks noChangeArrowheads="1"/>
            </p:cNvSpPr>
            <p:nvPr/>
          </p:nvSpPr>
          <p:spPr bwMode="auto">
            <a:xfrm>
              <a:off x="3288" y="2183"/>
              <a:ext cx="2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en-US" altLang="zh-CN" sz="1500" b="1">
                  <a:latin typeface="Times New Roman" panose="02020603050405020304" pitchFamily="18" charset="0"/>
                  <a:ea typeface="华文新魏" panose="02010800040101010101" pitchFamily="2" charset="-122"/>
                </a:rPr>
                <a:t>I/O</a:t>
              </a:r>
            </a:p>
          </p:txBody>
        </p:sp>
        <p:sp>
          <p:nvSpPr>
            <p:cNvPr id="87056" name="Rectangle 6"/>
            <p:cNvSpPr>
              <a:spLocks noChangeArrowheads="1"/>
            </p:cNvSpPr>
            <p:nvPr/>
          </p:nvSpPr>
          <p:spPr bwMode="auto">
            <a:xfrm>
              <a:off x="1819" y="2193"/>
              <a:ext cx="31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en-US" altLang="zh-CN" sz="1500" b="1">
                  <a:latin typeface="Times New Roman" panose="02020603050405020304" pitchFamily="18" charset="0"/>
                  <a:ea typeface="华文新魏" panose="02010800040101010101" pitchFamily="2" charset="-122"/>
                </a:rPr>
                <a:t>CPU</a:t>
              </a:r>
            </a:p>
          </p:txBody>
        </p:sp>
        <p:sp>
          <p:nvSpPr>
            <p:cNvPr id="24602" name="Rectangle 10">
              <a:extLst>
                <a:ext uri="{FF2B5EF4-FFF2-40B4-BE49-F238E27FC236}">
                  <a16:creationId xmlns:a16="http://schemas.microsoft.com/office/drawing/2014/main" id="{C94B93B9-4994-4619-8A76-B3CC4926BB68}"/>
                </a:ext>
              </a:extLst>
            </p:cNvPr>
            <p:cNvSpPr>
              <a:spLocks noChangeArrowheads="1"/>
            </p:cNvSpPr>
            <p:nvPr/>
          </p:nvSpPr>
          <p:spPr bwMode="auto">
            <a:xfrm>
              <a:off x="1996" y="1870"/>
              <a:ext cx="712" cy="25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defRPr/>
              </a:pPr>
              <a:endParaRPr lang="zh-CN" altLang="en-US" b="1">
                <a:latin typeface="Times New Roman" charset="0"/>
                <a:ea typeface="华文新魏" charset="0"/>
                <a:cs typeface="华文新魏" charset="0"/>
              </a:endParaRPr>
            </a:p>
          </p:txBody>
        </p:sp>
        <p:sp>
          <p:nvSpPr>
            <p:cNvPr id="87058" name="Rectangle 11"/>
            <p:cNvSpPr>
              <a:spLocks noChangeArrowheads="1"/>
            </p:cNvSpPr>
            <p:nvPr/>
          </p:nvSpPr>
          <p:spPr bwMode="auto">
            <a:xfrm>
              <a:off x="2746" y="1727"/>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操作系统</a:t>
              </a:r>
              <a:endParaRPr lang="en-US" altLang="zh-CN" b="1">
                <a:latin typeface="Times New Roman" panose="02020603050405020304" pitchFamily="18" charset="0"/>
                <a:ea typeface="华文新魏" panose="02010800040101010101" pitchFamily="2" charset="-122"/>
              </a:endParaRPr>
            </a:p>
          </p:txBody>
        </p:sp>
        <p:sp>
          <p:nvSpPr>
            <p:cNvPr id="87059" name="Rectangle 16"/>
            <p:cNvSpPr>
              <a:spLocks noChangeArrowheads="1"/>
            </p:cNvSpPr>
            <p:nvPr/>
          </p:nvSpPr>
          <p:spPr bwMode="auto">
            <a:xfrm>
              <a:off x="1846" y="1294"/>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a:latin typeface="Times New Roman" panose="02020603050405020304" pitchFamily="18" charset="0"/>
                  <a:ea typeface="华文新魏" panose="02010800040101010101" pitchFamily="2" charset="-122"/>
                </a:rPr>
                <a:t>应用程序</a:t>
              </a:r>
              <a:endParaRPr lang="en-US" altLang="zh-CN" b="1">
                <a:latin typeface="Times New Roman" panose="02020603050405020304" pitchFamily="18" charset="0"/>
                <a:ea typeface="华文新魏" panose="02010800040101010101" pitchFamily="2" charset="-122"/>
              </a:endParaRPr>
            </a:p>
          </p:txBody>
        </p:sp>
        <p:sp>
          <p:nvSpPr>
            <p:cNvPr id="87060" name="Rectangle 20"/>
            <p:cNvSpPr>
              <a:spLocks noChangeArrowheads="1"/>
            </p:cNvSpPr>
            <p:nvPr/>
          </p:nvSpPr>
          <p:spPr bwMode="auto">
            <a:xfrm>
              <a:off x="2186" y="2387"/>
              <a:ext cx="9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数字系统设计</a:t>
              </a:r>
              <a:endParaRPr lang="en-US" altLang="zh-CN" b="1">
                <a:latin typeface="Times New Roman" panose="02020603050405020304" pitchFamily="18" charset="0"/>
                <a:ea typeface="华文新魏" panose="02010800040101010101" pitchFamily="2" charset="-122"/>
              </a:endParaRPr>
            </a:p>
          </p:txBody>
        </p:sp>
        <p:sp>
          <p:nvSpPr>
            <p:cNvPr id="87061" name="Rectangle 22"/>
            <p:cNvSpPr>
              <a:spLocks noChangeArrowheads="1"/>
            </p:cNvSpPr>
            <p:nvPr/>
          </p:nvSpPr>
          <p:spPr bwMode="auto">
            <a:xfrm>
              <a:off x="2340" y="2636"/>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电路设计</a:t>
              </a:r>
              <a:endParaRPr lang="en-US" altLang="zh-CN" b="1">
                <a:latin typeface="Times New Roman" panose="02020603050405020304" pitchFamily="18" charset="0"/>
                <a:ea typeface="华文新魏" panose="02010800040101010101" pitchFamily="2" charset="-122"/>
              </a:endParaRPr>
            </a:p>
          </p:txBody>
        </p:sp>
        <p:sp>
          <p:nvSpPr>
            <p:cNvPr id="87062" name="Rectangle 36"/>
            <p:cNvSpPr>
              <a:spLocks noChangeArrowheads="1"/>
            </p:cNvSpPr>
            <p:nvPr/>
          </p:nvSpPr>
          <p:spPr bwMode="auto">
            <a:xfrm>
              <a:off x="2489" y="2160"/>
              <a:ext cx="35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主存</a:t>
              </a:r>
              <a:endParaRPr lang="en-US" altLang="zh-CN" b="1">
                <a:latin typeface="Times New Roman" panose="02020603050405020304" pitchFamily="18" charset="0"/>
                <a:ea typeface="华文新魏" panose="02010800040101010101" pitchFamily="2" charset="-122"/>
              </a:endParaRPr>
            </a:p>
          </p:txBody>
        </p:sp>
        <p:sp>
          <p:nvSpPr>
            <p:cNvPr id="87063" name="Rectangle 9"/>
            <p:cNvSpPr>
              <a:spLocks noChangeArrowheads="1"/>
            </p:cNvSpPr>
            <p:nvPr/>
          </p:nvSpPr>
          <p:spPr bwMode="auto">
            <a:xfrm>
              <a:off x="2105" y="1846"/>
              <a:ext cx="49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编译器</a:t>
              </a:r>
              <a:endParaRPr lang="en-US" altLang="zh-CN" b="1">
                <a:latin typeface="Times New Roman" panose="02020603050405020304" pitchFamily="18" charset="0"/>
                <a:ea typeface="华文新魏" panose="02010800040101010101" pitchFamily="2" charset="-122"/>
              </a:endParaRPr>
            </a:p>
          </p:txBody>
        </p:sp>
        <p:sp>
          <p:nvSpPr>
            <p:cNvPr id="87064" name="Rectangle 25"/>
            <p:cNvSpPr>
              <a:spLocks noChangeArrowheads="1"/>
            </p:cNvSpPr>
            <p:nvPr/>
          </p:nvSpPr>
          <p:spPr bwMode="auto">
            <a:xfrm>
              <a:off x="1415" y="2095"/>
              <a:ext cx="2472" cy="88"/>
            </a:xfrm>
            <a:prstGeom prst="rect">
              <a:avLst/>
            </a:prstGeom>
            <a:solidFill>
              <a:srgbClr val="FF3300"/>
            </a:solidFill>
            <a:ln w="12700">
              <a:solidFill>
                <a:srgbClr val="FF33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500" b="1">
                <a:latin typeface="Times New Roman" panose="02020603050405020304" pitchFamily="18" charset="0"/>
                <a:ea typeface="华文新魏" panose="02010800040101010101" pitchFamily="2" charset="-122"/>
              </a:endParaRPr>
            </a:p>
          </p:txBody>
        </p:sp>
      </p:grpSp>
      <p:sp>
        <p:nvSpPr>
          <p:cNvPr id="24618" name="Line 42"/>
          <p:cNvSpPr>
            <a:spLocks noChangeShapeType="1"/>
          </p:cNvSpPr>
          <p:nvPr/>
        </p:nvSpPr>
        <p:spPr bwMode="auto">
          <a:xfrm flipH="1" flipV="1">
            <a:off x="5845175" y="3240088"/>
            <a:ext cx="1049338" cy="755650"/>
          </a:xfrm>
          <a:prstGeom prst="line">
            <a:avLst/>
          </a:prstGeom>
          <a:noFill/>
          <a:ln w="381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7" name="AutoShape 41"/>
          <p:cNvSpPr>
            <a:spLocks noChangeArrowheads="1"/>
          </p:cNvSpPr>
          <p:nvPr/>
        </p:nvSpPr>
        <p:spPr bwMode="auto">
          <a:xfrm>
            <a:off x="5895975" y="3806825"/>
            <a:ext cx="2943225" cy="1000125"/>
          </a:xfrm>
          <a:prstGeom prst="roundRect">
            <a:avLst>
              <a:gd name="adj" fmla="val 9134"/>
            </a:avLst>
          </a:prstGeom>
          <a:solidFill>
            <a:srgbClr val="FFFF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solidFill>
                  <a:srgbClr val="0000FF"/>
                </a:solidFill>
                <a:latin typeface="Times New Roman" panose="02020603050405020304" pitchFamily="18" charset="0"/>
                <a:ea typeface="华文新魏" panose="02010800040101010101" pitchFamily="2" charset="-122"/>
              </a:rPr>
              <a:t>Instruction Set Architecture</a:t>
            </a:r>
            <a:endParaRPr lang="en-US" altLang="zh-CN" b="1">
              <a:latin typeface="Times New Roman" panose="02020603050405020304" pitchFamily="18" charset="0"/>
              <a:ea typeface="华文新魏" panose="02010800040101010101" pitchFamily="2" charset="-122"/>
            </a:endParaRPr>
          </a:p>
          <a:p>
            <a:pPr algn="ctr"/>
            <a:r>
              <a:rPr lang="en-US" altLang="zh-CN" b="1">
                <a:latin typeface="Times New Roman" panose="02020603050405020304" pitchFamily="18" charset="0"/>
                <a:ea typeface="华文新魏" panose="02010800040101010101" pitchFamily="2" charset="-122"/>
              </a:rPr>
              <a:t>ISA</a:t>
            </a:r>
            <a:r>
              <a:rPr lang="zh-CN" altLang="en-US" b="1">
                <a:latin typeface="Times New Roman" panose="02020603050405020304" pitchFamily="18" charset="0"/>
                <a:ea typeface="华文新魏" panose="02010800040101010101" pitchFamily="2" charset="-122"/>
              </a:rPr>
              <a:t>：屏蔽硬件实现细节，</a:t>
            </a:r>
            <a:endParaRPr lang="en-US" altLang="zh-CN" b="1">
              <a:latin typeface="Times New Roman" panose="02020603050405020304" pitchFamily="18" charset="0"/>
              <a:ea typeface="华文新魏" panose="02010800040101010101" pitchFamily="2" charset="-122"/>
            </a:endParaRPr>
          </a:p>
          <a:p>
            <a:pPr algn="ctr"/>
            <a:r>
              <a:rPr lang="zh-CN" altLang="en-US" b="1">
                <a:latin typeface="Times New Roman" panose="02020603050405020304" pitchFamily="18" charset="0"/>
                <a:ea typeface="华文新魏" panose="02010800040101010101" pitchFamily="2" charset="-122"/>
              </a:rPr>
              <a:t>简化程序员使用</a:t>
            </a:r>
          </a:p>
        </p:txBody>
      </p:sp>
      <p:sp>
        <p:nvSpPr>
          <p:cNvPr id="25" name="Rectangle 27">
            <a:extLst>
              <a:ext uri="{FF2B5EF4-FFF2-40B4-BE49-F238E27FC236}">
                <a16:creationId xmlns:a16="http://schemas.microsoft.com/office/drawing/2014/main" id="{D0710C21-566B-1EB0-FE4C-C1D46753A93B}"/>
              </a:ext>
            </a:extLst>
          </p:cNvPr>
          <p:cNvSpPr>
            <a:spLocks noChangeArrowheads="1"/>
          </p:cNvSpPr>
          <p:nvPr/>
        </p:nvSpPr>
        <p:spPr bwMode="auto">
          <a:xfrm>
            <a:off x="232567" y="5710279"/>
            <a:ext cx="8891587" cy="47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lnSpc>
                <a:spcPct val="105000"/>
              </a:lnSpc>
              <a:spcBef>
                <a:spcPct val="20000"/>
              </a:spcBef>
              <a:buClr>
                <a:srgbClr val="C00000"/>
              </a:buClr>
              <a:buFont typeface="Wingdings" panose="05000000000000000000" pitchFamily="2" charset="2"/>
              <a:buChar char="n"/>
            </a:pPr>
            <a:r>
              <a:rPr lang="zh-CN" altLang="en-US" sz="2800" b="1" dirty="0">
                <a:solidFill>
                  <a:prstClr val="black"/>
                </a:solidFill>
                <a:latin typeface="微软雅黑" panose="020B0503020204020204" pitchFamily="34" charset="-122"/>
                <a:ea typeface="华文新魏" panose="02010800040101010101" pitchFamily="2" charset="-122"/>
              </a:rPr>
              <a:t> 不同用户工作在不同层次，看到的计算机是不一样的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135192">
                                            <p:txEl>
                                              <p:pRg st="0" end="0"/>
                                            </p:txEl>
                                          </p:spTgt>
                                        </p:tgtEl>
                                        <p:attrNameLst>
                                          <p:attrName>style.visibility</p:attrName>
                                        </p:attrNameLst>
                                      </p:cBhvr>
                                      <p:to>
                                        <p:strVal val="visible"/>
                                      </p:to>
                                    </p:set>
                                    <p:animEffect transition="in" filter="blinds(horizontal)">
                                      <p:cBhvr>
                                        <p:cTn id="14" dur="500"/>
                                        <p:tgtEl>
                                          <p:spTgt spid="135192">
                                            <p:txEl>
                                              <p:pRg st="0" end="0"/>
                                            </p:txEl>
                                          </p:spTgt>
                                        </p:tgtEl>
                                      </p:cBhvr>
                                    </p:animEffect>
                                  </p:childTnLst>
                                </p:cTn>
                              </p:par>
                            </p:childTnLst>
                          </p:cTn>
                        </p:par>
                        <p:par>
                          <p:cTn id="15" fill="hold" nodeType="afterGroup">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24617"/>
                                        </p:tgtEl>
                                        <p:attrNameLst>
                                          <p:attrName>style.visibility</p:attrName>
                                        </p:attrNameLst>
                                      </p:cBhvr>
                                      <p:to>
                                        <p:strVal val="visible"/>
                                      </p:to>
                                    </p:set>
                                    <p:animEffect transition="in" filter="blinds(horizontal)">
                                      <p:cBhvr>
                                        <p:cTn id="18" dur="500"/>
                                        <p:tgtEl>
                                          <p:spTgt spid="24617"/>
                                        </p:tgtEl>
                                      </p:cBhvr>
                                    </p:animEffect>
                                  </p:childTnLst>
                                </p:cTn>
                              </p:par>
                            </p:childTnLst>
                          </p:cTn>
                        </p:par>
                        <p:par>
                          <p:cTn id="19" fill="hold" nodeType="afterGroup">
                            <p:stCondLst>
                              <p:cond delay="1000"/>
                            </p:stCondLst>
                            <p:childTnLst>
                              <p:par>
                                <p:cTn id="20" presetID="22" presetClass="entr" presetSubtype="2" fill="hold" nodeType="afterEffect">
                                  <p:stCondLst>
                                    <p:cond delay="0"/>
                                  </p:stCondLst>
                                  <p:childTnLst>
                                    <p:set>
                                      <p:cBhvr>
                                        <p:cTn id="21" dur="1" fill="hold">
                                          <p:stCondLst>
                                            <p:cond delay="0"/>
                                          </p:stCondLst>
                                        </p:cTn>
                                        <p:tgtEl>
                                          <p:spTgt spid="24618"/>
                                        </p:tgtEl>
                                        <p:attrNameLst>
                                          <p:attrName>style.visibility</p:attrName>
                                        </p:attrNameLst>
                                      </p:cBhvr>
                                      <p:to>
                                        <p:strVal val="visible"/>
                                      </p:to>
                                    </p:set>
                                    <p:animEffect transition="in" filter="wipe(right)">
                                      <p:cBhvr>
                                        <p:cTn id="22" dur="500"/>
                                        <p:tgtEl>
                                          <p:spTgt spid="24618"/>
                                        </p:tgtEl>
                                      </p:cBhvr>
                                    </p:animEffect>
                                  </p:childTnLst>
                                </p:cTn>
                              </p:par>
                            </p:childTnLst>
                          </p:cTn>
                        </p:par>
                        <p:par>
                          <p:cTn id="23" fill="hold">
                            <p:stCondLst>
                              <p:cond delay="1500"/>
                            </p:stCondLst>
                            <p:childTnLst>
                              <p:par>
                                <p:cTn id="24" presetID="3" presetClass="entr" presetSubtype="10" fill="hold" nodeType="afterEffect">
                                  <p:stCondLst>
                                    <p:cond delay="0"/>
                                  </p:stCondLst>
                                  <p:childTnLst>
                                    <p:set>
                                      <p:cBhvr>
                                        <p:cTn id="25" dur="1" fill="hold">
                                          <p:stCondLst>
                                            <p:cond delay="0"/>
                                          </p:stCondLst>
                                        </p:cTn>
                                        <p:tgtEl>
                                          <p:spTgt spid="25">
                                            <p:txEl>
                                              <p:pRg st="0" end="0"/>
                                            </p:txEl>
                                          </p:spTgt>
                                        </p:tgtEl>
                                        <p:attrNameLst>
                                          <p:attrName>style.visibility</p:attrName>
                                        </p:attrNameLst>
                                      </p:cBhvr>
                                      <p:to>
                                        <p:strVal val="visible"/>
                                      </p:to>
                                    </p:set>
                                    <p:animEffect transition="in" filter="blinds(horizontal)">
                                      <p:cBhvr>
                                        <p:cTn id="2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54"/>
          <p:cNvGrpSpPr>
            <a:grpSpLocks/>
          </p:cNvGrpSpPr>
          <p:nvPr/>
        </p:nvGrpSpPr>
        <p:grpSpPr bwMode="auto">
          <a:xfrm>
            <a:off x="2246313" y="2344738"/>
            <a:ext cx="3924300" cy="1973262"/>
            <a:chOff x="1415" y="1249"/>
            <a:chExt cx="2472" cy="1657"/>
          </a:xfrm>
        </p:grpSpPr>
        <p:sp>
          <p:nvSpPr>
            <p:cNvPr id="34" name="Rectangle 7">
              <a:extLst>
                <a:ext uri="{FF2B5EF4-FFF2-40B4-BE49-F238E27FC236}">
                  <a16:creationId xmlns:a16="http://schemas.microsoft.com/office/drawing/2014/main" id="{F21E2ECC-4318-4E10-AF2A-27A3D598F7BC}"/>
                </a:ext>
              </a:extLst>
            </p:cNvPr>
            <p:cNvSpPr>
              <a:spLocks noChangeArrowheads="1"/>
            </p:cNvSpPr>
            <p:nvPr/>
          </p:nvSpPr>
          <p:spPr bwMode="auto">
            <a:xfrm>
              <a:off x="1703" y="2190"/>
              <a:ext cx="1960"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35" name="Rectangle 21">
              <a:extLst>
                <a:ext uri="{FF2B5EF4-FFF2-40B4-BE49-F238E27FC236}">
                  <a16:creationId xmlns:a16="http://schemas.microsoft.com/office/drawing/2014/main" id="{06161DE9-844B-4A3E-A0C4-34936EE1D710}"/>
                </a:ext>
              </a:extLst>
            </p:cNvPr>
            <p:cNvSpPr>
              <a:spLocks noChangeArrowheads="1"/>
            </p:cNvSpPr>
            <p:nvPr/>
          </p:nvSpPr>
          <p:spPr bwMode="auto">
            <a:xfrm>
              <a:off x="1860" y="2427"/>
              <a:ext cx="1672" cy="227"/>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defRPr/>
              </a:pPr>
              <a:endParaRPr lang="zh-CN" altLang="en-US" sz="2100" b="1">
                <a:latin typeface="Times New Roman" charset="0"/>
                <a:ea typeface="华文新魏" charset="0"/>
                <a:cs typeface="华文新魏" charset="0"/>
              </a:endParaRPr>
            </a:p>
          </p:txBody>
        </p:sp>
        <p:sp>
          <p:nvSpPr>
            <p:cNvPr id="37" name="Rectangle 23">
              <a:extLst>
                <a:ext uri="{FF2B5EF4-FFF2-40B4-BE49-F238E27FC236}">
                  <a16:creationId xmlns:a16="http://schemas.microsoft.com/office/drawing/2014/main" id="{4E92765C-5C59-4240-870D-179338098A93}"/>
                </a:ext>
              </a:extLst>
            </p:cNvPr>
            <p:cNvSpPr>
              <a:spLocks noChangeArrowheads="1"/>
            </p:cNvSpPr>
            <p:nvPr/>
          </p:nvSpPr>
          <p:spPr bwMode="auto">
            <a:xfrm>
              <a:off x="1986" y="2654"/>
              <a:ext cx="1416" cy="24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38" name="Rectangle 7">
              <a:extLst>
                <a:ext uri="{FF2B5EF4-FFF2-40B4-BE49-F238E27FC236}">
                  <a16:creationId xmlns:a16="http://schemas.microsoft.com/office/drawing/2014/main" id="{4D77D4DC-9BA9-4D81-81C4-3BE4D5A18A66}"/>
                </a:ext>
              </a:extLst>
            </p:cNvPr>
            <p:cNvSpPr>
              <a:spLocks noChangeArrowheads="1"/>
            </p:cNvSpPr>
            <p:nvPr/>
          </p:nvSpPr>
          <p:spPr bwMode="auto">
            <a:xfrm>
              <a:off x="1703" y="2190"/>
              <a:ext cx="1336"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39" name="Rectangle 7">
              <a:extLst>
                <a:ext uri="{FF2B5EF4-FFF2-40B4-BE49-F238E27FC236}">
                  <a16:creationId xmlns:a16="http://schemas.microsoft.com/office/drawing/2014/main" id="{984F3D04-9903-45F5-9032-13CF5CF99FCE}"/>
                </a:ext>
              </a:extLst>
            </p:cNvPr>
            <p:cNvSpPr>
              <a:spLocks noChangeArrowheads="1"/>
            </p:cNvSpPr>
            <p:nvPr/>
          </p:nvSpPr>
          <p:spPr bwMode="auto">
            <a:xfrm>
              <a:off x="1703" y="2190"/>
              <a:ext cx="610" cy="24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sz="1500" b="1">
                <a:latin typeface="Times New Roman" charset="0"/>
                <a:ea typeface="华文新魏" charset="0"/>
                <a:cs typeface="华文新魏" charset="0"/>
              </a:endParaRPr>
            </a:p>
          </p:txBody>
        </p:sp>
        <p:sp>
          <p:nvSpPr>
            <p:cNvPr id="40" name="Rectangle 48">
              <a:extLst>
                <a:ext uri="{FF2B5EF4-FFF2-40B4-BE49-F238E27FC236}">
                  <a16:creationId xmlns:a16="http://schemas.microsoft.com/office/drawing/2014/main" id="{7FFFF9F8-68D4-4F4C-9DDF-84E646DFFF79}"/>
                </a:ext>
              </a:extLst>
            </p:cNvPr>
            <p:cNvSpPr>
              <a:spLocks noChangeArrowheads="1"/>
            </p:cNvSpPr>
            <p:nvPr/>
          </p:nvSpPr>
          <p:spPr bwMode="auto">
            <a:xfrm>
              <a:off x="1531" y="1249"/>
              <a:ext cx="1825" cy="844"/>
            </a:xfrm>
            <a:prstGeom prst="rect">
              <a:avLst/>
            </a:prstGeom>
            <a:ln>
              <a:solidFill>
                <a:srgbClr val="FF6600"/>
              </a:solidFill>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endParaRPr lang="zh-CN" altLang="en-US"/>
            </a:p>
          </p:txBody>
        </p:sp>
        <p:sp>
          <p:nvSpPr>
            <p:cNvPr id="41" name="Rectangle 47">
              <a:extLst>
                <a:ext uri="{FF2B5EF4-FFF2-40B4-BE49-F238E27FC236}">
                  <a16:creationId xmlns:a16="http://schemas.microsoft.com/office/drawing/2014/main" id="{9BBFD713-73B2-46E0-920D-64ECE2B5CD7A}"/>
                </a:ext>
              </a:extLst>
            </p:cNvPr>
            <p:cNvSpPr>
              <a:spLocks noChangeArrowheads="1"/>
            </p:cNvSpPr>
            <p:nvPr/>
          </p:nvSpPr>
          <p:spPr bwMode="auto">
            <a:xfrm>
              <a:off x="2461" y="1594"/>
              <a:ext cx="1134" cy="499"/>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defRPr/>
              </a:pPr>
              <a:endParaRPr lang="zh-CN" altLang="en-US">
                <a:latin typeface="Arial" charset="0"/>
                <a:ea typeface="宋体" charset="-122"/>
              </a:endParaRPr>
            </a:p>
          </p:txBody>
        </p:sp>
        <p:sp>
          <p:nvSpPr>
            <p:cNvPr id="91158" name="Rectangle 4"/>
            <p:cNvSpPr>
              <a:spLocks noChangeArrowheads="1"/>
            </p:cNvSpPr>
            <p:nvPr/>
          </p:nvSpPr>
          <p:spPr bwMode="auto">
            <a:xfrm>
              <a:off x="3288" y="2183"/>
              <a:ext cx="2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en-US" altLang="zh-CN" sz="1500" b="1">
                  <a:latin typeface="Times New Roman" panose="02020603050405020304" pitchFamily="18" charset="0"/>
                  <a:ea typeface="华文新魏" panose="02010800040101010101" pitchFamily="2" charset="-122"/>
                </a:rPr>
                <a:t>I/O</a:t>
              </a:r>
            </a:p>
          </p:txBody>
        </p:sp>
        <p:sp>
          <p:nvSpPr>
            <p:cNvPr id="91159" name="Rectangle 6"/>
            <p:cNvSpPr>
              <a:spLocks noChangeArrowheads="1"/>
            </p:cNvSpPr>
            <p:nvPr/>
          </p:nvSpPr>
          <p:spPr bwMode="auto">
            <a:xfrm>
              <a:off x="1819" y="2193"/>
              <a:ext cx="31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en-US" altLang="zh-CN" sz="1500" b="1">
                  <a:latin typeface="Times New Roman" panose="02020603050405020304" pitchFamily="18" charset="0"/>
                  <a:ea typeface="华文新魏" panose="02010800040101010101" pitchFamily="2" charset="-122"/>
                </a:rPr>
                <a:t>CPU</a:t>
              </a:r>
            </a:p>
          </p:txBody>
        </p:sp>
        <p:sp>
          <p:nvSpPr>
            <p:cNvPr id="44" name="Rectangle 10">
              <a:extLst>
                <a:ext uri="{FF2B5EF4-FFF2-40B4-BE49-F238E27FC236}">
                  <a16:creationId xmlns:a16="http://schemas.microsoft.com/office/drawing/2014/main" id="{FF4013B7-1693-4826-8D7F-F4B557A48857}"/>
                </a:ext>
              </a:extLst>
            </p:cNvPr>
            <p:cNvSpPr>
              <a:spLocks noChangeArrowheads="1"/>
            </p:cNvSpPr>
            <p:nvPr/>
          </p:nvSpPr>
          <p:spPr bwMode="auto">
            <a:xfrm>
              <a:off x="1996" y="1870"/>
              <a:ext cx="712" cy="25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defRPr/>
              </a:pPr>
              <a:endParaRPr lang="zh-CN" altLang="en-US" b="1">
                <a:latin typeface="Times New Roman" charset="0"/>
                <a:ea typeface="华文新魏" charset="0"/>
                <a:cs typeface="华文新魏" charset="0"/>
              </a:endParaRPr>
            </a:p>
          </p:txBody>
        </p:sp>
        <p:sp>
          <p:nvSpPr>
            <p:cNvPr id="91161" name="Rectangle 11"/>
            <p:cNvSpPr>
              <a:spLocks noChangeArrowheads="1"/>
            </p:cNvSpPr>
            <p:nvPr/>
          </p:nvSpPr>
          <p:spPr bwMode="auto">
            <a:xfrm>
              <a:off x="2746" y="1727"/>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操作系统</a:t>
              </a:r>
              <a:endParaRPr lang="en-US" altLang="zh-CN" b="1">
                <a:latin typeface="Times New Roman" panose="02020603050405020304" pitchFamily="18" charset="0"/>
                <a:ea typeface="华文新魏" panose="02010800040101010101" pitchFamily="2" charset="-122"/>
              </a:endParaRPr>
            </a:p>
          </p:txBody>
        </p:sp>
        <p:sp>
          <p:nvSpPr>
            <p:cNvPr id="91162" name="Rectangle 16"/>
            <p:cNvSpPr>
              <a:spLocks noChangeArrowheads="1"/>
            </p:cNvSpPr>
            <p:nvPr/>
          </p:nvSpPr>
          <p:spPr bwMode="auto">
            <a:xfrm>
              <a:off x="1846" y="1294"/>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a:latin typeface="Times New Roman" panose="02020603050405020304" pitchFamily="18" charset="0"/>
                  <a:ea typeface="华文新魏" panose="02010800040101010101" pitchFamily="2" charset="-122"/>
                </a:rPr>
                <a:t>应用程序</a:t>
              </a:r>
              <a:endParaRPr lang="en-US" altLang="zh-CN" b="1">
                <a:latin typeface="Times New Roman" panose="02020603050405020304" pitchFamily="18" charset="0"/>
                <a:ea typeface="华文新魏" panose="02010800040101010101" pitchFamily="2" charset="-122"/>
              </a:endParaRPr>
            </a:p>
          </p:txBody>
        </p:sp>
        <p:sp>
          <p:nvSpPr>
            <p:cNvPr id="91163" name="Rectangle 20"/>
            <p:cNvSpPr>
              <a:spLocks noChangeArrowheads="1"/>
            </p:cNvSpPr>
            <p:nvPr/>
          </p:nvSpPr>
          <p:spPr bwMode="auto">
            <a:xfrm>
              <a:off x="2186" y="2387"/>
              <a:ext cx="9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数字系统设计</a:t>
              </a:r>
              <a:endParaRPr lang="en-US" altLang="zh-CN" b="1">
                <a:latin typeface="Times New Roman" panose="02020603050405020304" pitchFamily="18" charset="0"/>
                <a:ea typeface="华文新魏" panose="02010800040101010101" pitchFamily="2" charset="-122"/>
              </a:endParaRPr>
            </a:p>
          </p:txBody>
        </p:sp>
        <p:sp>
          <p:nvSpPr>
            <p:cNvPr id="91164" name="Rectangle 22"/>
            <p:cNvSpPr>
              <a:spLocks noChangeArrowheads="1"/>
            </p:cNvSpPr>
            <p:nvPr/>
          </p:nvSpPr>
          <p:spPr bwMode="auto">
            <a:xfrm>
              <a:off x="2340" y="2636"/>
              <a:ext cx="6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电路设计</a:t>
              </a:r>
              <a:endParaRPr lang="en-US" altLang="zh-CN" b="1">
                <a:latin typeface="Times New Roman" panose="02020603050405020304" pitchFamily="18" charset="0"/>
                <a:ea typeface="华文新魏" panose="02010800040101010101" pitchFamily="2" charset="-122"/>
              </a:endParaRPr>
            </a:p>
          </p:txBody>
        </p:sp>
        <p:sp>
          <p:nvSpPr>
            <p:cNvPr id="91165" name="Rectangle 36"/>
            <p:cNvSpPr>
              <a:spLocks noChangeArrowheads="1"/>
            </p:cNvSpPr>
            <p:nvPr/>
          </p:nvSpPr>
          <p:spPr bwMode="auto">
            <a:xfrm>
              <a:off x="2489" y="2160"/>
              <a:ext cx="35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主存</a:t>
              </a:r>
              <a:endParaRPr lang="en-US" altLang="zh-CN" b="1">
                <a:latin typeface="Times New Roman" panose="02020603050405020304" pitchFamily="18" charset="0"/>
                <a:ea typeface="华文新魏" panose="02010800040101010101" pitchFamily="2" charset="-122"/>
              </a:endParaRPr>
            </a:p>
          </p:txBody>
        </p:sp>
        <p:sp>
          <p:nvSpPr>
            <p:cNvPr id="91166" name="Rectangle 9"/>
            <p:cNvSpPr>
              <a:spLocks noChangeArrowheads="1"/>
            </p:cNvSpPr>
            <p:nvPr/>
          </p:nvSpPr>
          <p:spPr bwMode="auto">
            <a:xfrm>
              <a:off x="2105" y="1846"/>
              <a:ext cx="49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2000"/>
                </a:lnSpc>
              </a:pPr>
              <a:r>
                <a:rPr lang="zh-CN" altLang="en-US" b="1">
                  <a:latin typeface="Times New Roman" panose="02020603050405020304" pitchFamily="18" charset="0"/>
                  <a:ea typeface="华文新魏" panose="02010800040101010101" pitchFamily="2" charset="-122"/>
                </a:rPr>
                <a:t>编译器</a:t>
              </a:r>
              <a:endParaRPr lang="en-US" altLang="zh-CN" b="1">
                <a:latin typeface="Times New Roman" panose="02020603050405020304" pitchFamily="18" charset="0"/>
                <a:ea typeface="华文新魏" panose="02010800040101010101" pitchFamily="2" charset="-122"/>
              </a:endParaRPr>
            </a:p>
          </p:txBody>
        </p:sp>
        <p:sp>
          <p:nvSpPr>
            <p:cNvPr id="91167" name="Rectangle 25"/>
            <p:cNvSpPr>
              <a:spLocks noChangeArrowheads="1"/>
            </p:cNvSpPr>
            <p:nvPr/>
          </p:nvSpPr>
          <p:spPr bwMode="auto">
            <a:xfrm>
              <a:off x="1415" y="2095"/>
              <a:ext cx="2472" cy="88"/>
            </a:xfrm>
            <a:prstGeom prst="rect">
              <a:avLst/>
            </a:prstGeom>
            <a:solidFill>
              <a:srgbClr val="FF3300"/>
            </a:solidFill>
            <a:ln w="12700">
              <a:solidFill>
                <a:srgbClr val="FF33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500" b="1">
                <a:latin typeface="Times New Roman" panose="02020603050405020304" pitchFamily="18" charset="0"/>
                <a:ea typeface="华文新魏" panose="02010800040101010101" pitchFamily="2" charset="-122"/>
              </a:endParaRPr>
            </a:p>
          </p:txBody>
        </p:sp>
      </p:grpSp>
      <p:sp>
        <p:nvSpPr>
          <p:cNvPr id="91139" name="Rectangle 2"/>
          <p:cNvSpPr>
            <a:spLocks noGrp="1" noChangeArrowheads="1"/>
          </p:cNvSpPr>
          <p:nvPr>
            <p:ph type="title"/>
          </p:nvPr>
        </p:nvSpPr>
        <p:spPr bwMode="auto">
          <a:xfrm>
            <a:off x="347663" y="52388"/>
            <a:ext cx="521017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程序的表象之下</a:t>
            </a:r>
          </a:p>
        </p:txBody>
      </p:sp>
      <p:sp>
        <p:nvSpPr>
          <p:cNvPr id="91140" name="内容占位符 2"/>
          <p:cNvSpPr>
            <a:spLocks noGrp="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SzTx/>
            </a:pPr>
            <a:r>
              <a:rPr lang="en-US" altLang="zh-CN" dirty="0"/>
              <a:t>Computer Hierarchy</a:t>
            </a:r>
            <a:r>
              <a:rPr lang="zh-CN" altLang="en-US" dirty="0">
                <a:latin typeface="华文新魏" panose="02010800040101010101" pitchFamily="2" charset="-122"/>
                <a:ea typeface="华文新魏" panose="02010800040101010101" pitchFamily="2" charset="-122"/>
              </a:rPr>
              <a:t>（计算机的层次结构）</a:t>
            </a:r>
          </a:p>
          <a:p>
            <a:pPr>
              <a:buSzTx/>
            </a:pPr>
            <a:endParaRPr lang="zh-CN" altLang="en-US" dirty="0">
              <a:latin typeface="华文新魏" panose="02010800040101010101" pitchFamily="2" charset="-122"/>
              <a:ea typeface="华文新魏" panose="02010800040101010101" pitchFamily="2" charset="-122"/>
            </a:endParaRPr>
          </a:p>
          <a:p>
            <a:pPr>
              <a:buSzTx/>
            </a:pPr>
            <a:endParaRPr kumimoji="1" lang="zh-CN" altLang="en-US" dirty="0">
              <a:latin typeface="华文新魏" panose="02010800040101010101" pitchFamily="2" charset="-122"/>
              <a:ea typeface="华文新魏" panose="02010800040101010101" pitchFamily="2" charset="-122"/>
            </a:endParaRPr>
          </a:p>
        </p:txBody>
      </p:sp>
      <p:sp>
        <p:nvSpPr>
          <p:cNvPr id="91141" name="Rectangle 24"/>
          <p:cNvSpPr>
            <a:spLocks noChangeArrowheads="1"/>
          </p:cNvSpPr>
          <p:nvPr/>
        </p:nvSpPr>
        <p:spPr bwMode="auto">
          <a:xfrm>
            <a:off x="223838" y="4914900"/>
            <a:ext cx="806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n"/>
            </a:pPr>
            <a:r>
              <a:rPr lang="zh-CN" altLang="en-US" sz="2400" dirty="0">
                <a:latin typeface="华文新魏" panose="02010800040101010101" pitchFamily="2" charset="-122"/>
                <a:ea typeface="华文新魏" panose="02010800040101010101" pitchFamily="2" charset="-122"/>
              </a:rPr>
              <a:t> 计算机系统层次结构中，</a:t>
            </a:r>
            <a:r>
              <a:rPr lang="zh-CN" altLang="en-US" sz="2400" dirty="0">
                <a:solidFill>
                  <a:srgbClr val="CC0000"/>
                </a:solidFill>
                <a:latin typeface="华文新魏" panose="02010800040101010101" pitchFamily="2" charset="-122"/>
                <a:ea typeface="华文新魏" panose="02010800040101010101" pitchFamily="2" charset="-122"/>
              </a:rPr>
              <a:t>指令系统是软</a:t>
            </a:r>
            <a:r>
              <a:rPr lang="en-US" altLang="zh-CN" sz="2400" dirty="0">
                <a:solidFill>
                  <a:srgbClr val="CC0000"/>
                </a:solidFill>
                <a:latin typeface="华文新魏" panose="02010800040101010101" pitchFamily="2" charset="-122"/>
                <a:ea typeface="华文新魏" panose="02010800040101010101" pitchFamily="2" charset="-122"/>
              </a:rPr>
              <a:t>/</a:t>
            </a:r>
            <a:r>
              <a:rPr lang="zh-CN" altLang="en-US" sz="2400" dirty="0">
                <a:solidFill>
                  <a:srgbClr val="CC0000"/>
                </a:solidFill>
                <a:latin typeface="华文新魏" panose="02010800040101010101" pitchFamily="2" charset="-122"/>
                <a:ea typeface="华文新魏" panose="02010800040101010101" pitchFamily="2" charset="-122"/>
              </a:rPr>
              <a:t>硬件的交界面</a:t>
            </a:r>
            <a:endParaRPr lang="zh-CN" altLang="en-US" sz="2400" i="1" dirty="0">
              <a:solidFill>
                <a:srgbClr val="CC0000"/>
              </a:solidFill>
              <a:latin typeface="华文新魏" panose="02010800040101010101" pitchFamily="2" charset="-122"/>
              <a:ea typeface="华文新魏" panose="02010800040101010101" pitchFamily="2" charset="-122"/>
            </a:endParaRPr>
          </a:p>
        </p:txBody>
      </p:sp>
      <p:sp>
        <p:nvSpPr>
          <p:cNvPr id="91142" name="Rectangle 27"/>
          <p:cNvSpPr>
            <a:spLocks noChangeArrowheads="1"/>
          </p:cNvSpPr>
          <p:nvPr/>
        </p:nvSpPr>
        <p:spPr bwMode="auto">
          <a:xfrm>
            <a:off x="250825" y="5416550"/>
            <a:ext cx="7920038" cy="85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31" tIns="19052" rIns="47631" bIns="1905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buClr>
                <a:schemeClr val="tx2"/>
              </a:buClr>
              <a:buFont typeface="Wingdings" panose="05000000000000000000" pitchFamily="2" charset="2"/>
              <a:buChar char="n"/>
            </a:pPr>
            <a:r>
              <a:rPr lang="zh-CN" altLang="en-US" sz="2400" dirty="0">
                <a:solidFill>
                  <a:srgbClr val="000099"/>
                </a:solidFill>
                <a:latin typeface="华文新魏" panose="02010800040101010101" pitchFamily="2" charset="-122"/>
                <a:ea typeface="华文新魏" panose="02010800040101010101" pitchFamily="2" charset="-122"/>
              </a:rPr>
              <a:t> 不同用户工作在不同层次，看到的计算机是不一样的</a:t>
            </a:r>
            <a:endParaRPr lang="en-US" altLang="zh-CN" sz="2400" dirty="0">
              <a:solidFill>
                <a:srgbClr val="000099"/>
              </a:solidFill>
              <a:latin typeface="华文新魏" panose="02010800040101010101" pitchFamily="2" charset="-122"/>
              <a:ea typeface="华文新魏" panose="02010800040101010101" pitchFamily="2" charset="-122"/>
            </a:endParaRPr>
          </a:p>
          <a:p>
            <a:pPr>
              <a:lnSpc>
                <a:spcPct val="150000"/>
              </a:lnSpc>
              <a:buClr>
                <a:schemeClr val="tx2"/>
              </a:buClr>
              <a:buFont typeface="Wingdings" panose="05000000000000000000" pitchFamily="2" charset="2"/>
              <a:buChar char="n"/>
            </a:pPr>
            <a:r>
              <a:rPr lang="zh-CN" altLang="en-US" sz="2400" dirty="0">
                <a:latin typeface="华文新魏" panose="02010800040101010101" pitchFamily="2" charset="-122"/>
                <a:ea typeface="华文新魏" panose="02010800040101010101" pitchFamily="2" charset="-122"/>
              </a:rPr>
              <a:t> 计算机的功能和性能是由机器的指令系统集中体现出来</a:t>
            </a:r>
          </a:p>
        </p:txBody>
      </p:sp>
      <p:sp>
        <p:nvSpPr>
          <p:cNvPr id="135196" name="Line 28"/>
          <p:cNvSpPr>
            <a:spLocks noChangeShapeType="1"/>
          </p:cNvSpPr>
          <p:nvPr/>
        </p:nvSpPr>
        <p:spPr bwMode="auto">
          <a:xfrm flipH="1">
            <a:off x="5314950" y="2322513"/>
            <a:ext cx="1039813" cy="215900"/>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5202" name="Line 34">
            <a:extLst>
              <a:ext uri="{FF2B5EF4-FFF2-40B4-BE49-F238E27FC236}">
                <a16:creationId xmlns:a16="http://schemas.microsoft.com/office/drawing/2014/main" id="{7FECAD42-8A62-4295-AA59-C9B7374C6D52}"/>
              </a:ext>
            </a:extLst>
          </p:cNvPr>
          <p:cNvSpPr>
            <a:spLocks noChangeShapeType="1"/>
          </p:cNvSpPr>
          <p:nvPr/>
        </p:nvSpPr>
        <p:spPr bwMode="auto">
          <a:xfrm flipV="1">
            <a:off x="2087563" y="3402013"/>
            <a:ext cx="504825" cy="269875"/>
          </a:xfrm>
          <a:prstGeom prst="line">
            <a:avLst/>
          </a:prstGeom>
          <a:noFill/>
          <a:ln w="57150" cmpd="sng">
            <a:solidFill>
              <a:schemeClr val="accent3"/>
            </a:solidFill>
            <a:miter lim="800000"/>
            <a:headEnd/>
            <a:tailEnd type="triangle" w="med" len="med"/>
          </a:ln>
          <a:extLst>
            <a:ext uri="{909E8E84-426E-40dd-AFC4-6F175D3DCCD1}"/>
          </a:extLst>
        </p:spPr>
        <p:txBody>
          <a:bodyPr wrap="none"/>
          <a:lstStyle/>
          <a:p>
            <a:pPr>
              <a:defRPr/>
            </a:pPr>
            <a:endParaRPr lang="zh-CN" altLang="en-US">
              <a:latin typeface="Arial" charset="0"/>
              <a:ea typeface="宋体" charset="-122"/>
            </a:endParaRPr>
          </a:p>
        </p:txBody>
      </p:sp>
      <p:sp>
        <p:nvSpPr>
          <p:cNvPr id="24626" name="AutoShape 50"/>
          <p:cNvSpPr>
            <a:spLocks noChangeArrowheads="1"/>
          </p:cNvSpPr>
          <p:nvPr/>
        </p:nvSpPr>
        <p:spPr bwMode="auto">
          <a:xfrm>
            <a:off x="6281738" y="2187575"/>
            <a:ext cx="2557462" cy="431800"/>
          </a:xfrm>
          <a:prstGeom prst="roundRect">
            <a:avLst>
              <a:gd name="adj" fmla="val 9134"/>
            </a:avLst>
          </a:prstGeom>
          <a:gradFill rotWithShape="1">
            <a:gsLst>
              <a:gs pos="0">
                <a:schemeClr val="bg1"/>
              </a:gs>
              <a:gs pos="100000">
                <a:srgbClr val="EAEAEA"/>
              </a:gs>
            </a:gsLst>
            <a:lin ang="5400000" scaled="1"/>
          </a:gradFill>
          <a:ln w="12700">
            <a:solidFill>
              <a:srgbClr val="808080"/>
            </a:solidFill>
            <a:round/>
            <a:headEnd/>
            <a:tailEnd/>
          </a:ln>
        </p:spPr>
        <p:txBody>
          <a:bodyPr wrap="none" t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rPr>
              <a:t>终端用户</a:t>
            </a:r>
            <a:r>
              <a:rPr lang="en-US" altLang="zh-CN" b="1">
                <a:solidFill>
                  <a:srgbClr val="990000"/>
                </a:solidFill>
                <a:latin typeface="Times New Roman" panose="02020603050405020304" pitchFamily="18" charset="0"/>
                <a:ea typeface="华文新魏" panose="02010800040101010101" pitchFamily="2" charset="-122"/>
                <a:cs typeface="Arial" panose="020B0604020202020204" pitchFamily="34" charset="0"/>
              </a:rPr>
              <a:t>End User</a:t>
            </a:r>
            <a:endPar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endParaRPr>
          </a:p>
        </p:txBody>
      </p:sp>
      <p:sp>
        <p:nvSpPr>
          <p:cNvPr id="24628" name="AutoShape 52"/>
          <p:cNvSpPr>
            <a:spLocks noChangeArrowheads="1"/>
          </p:cNvSpPr>
          <p:nvPr/>
        </p:nvSpPr>
        <p:spPr bwMode="auto">
          <a:xfrm>
            <a:off x="169863" y="3375025"/>
            <a:ext cx="1976437" cy="647700"/>
          </a:xfrm>
          <a:prstGeom prst="roundRect">
            <a:avLst>
              <a:gd name="adj" fmla="val 9134"/>
            </a:avLst>
          </a:prstGeom>
          <a:gradFill rotWithShape="1">
            <a:gsLst>
              <a:gs pos="0">
                <a:schemeClr val="bg1"/>
              </a:gs>
              <a:gs pos="100000">
                <a:srgbClr val="EAEAEA"/>
              </a:gs>
            </a:gsLst>
            <a:lin ang="5400000" scaled="1"/>
          </a:gra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990000"/>
                </a:solidFill>
                <a:latin typeface="Times New Roman" panose="02020603050405020304" pitchFamily="18" charset="0"/>
                <a:ea typeface="华文新魏" panose="02010800040101010101" pitchFamily="2" charset="-122"/>
                <a:cs typeface="Arial" panose="020B0604020202020204" pitchFamily="34" charset="0"/>
              </a:rPr>
              <a:t>系统程序员</a:t>
            </a:r>
            <a:r>
              <a:rPr lang="en-US" altLang="zh-CN" b="1" dirty="0">
                <a:solidFill>
                  <a:srgbClr val="990000"/>
                </a:solidFill>
                <a:latin typeface="Times New Roman" panose="02020603050405020304" pitchFamily="18" charset="0"/>
                <a:ea typeface="华文新魏" panose="02010800040101010101" pitchFamily="2" charset="-122"/>
                <a:cs typeface="Arial" panose="020B0604020202020204" pitchFamily="34" charset="0"/>
              </a:rPr>
              <a:t>System</a:t>
            </a:r>
          </a:p>
          <a:p>
            <a:pPr algn="ctr"/>
            <a:r>
              <a:rPr lang="en-US" altLang="zh-CN" b="1" dirty="0">
                <a:solidFill>
                  <a:srgbClr val="990000"/>
                </a:solidFill>
                <a:latin typeface="Times New Roman" panose="02020603050405020304" pitchFamily="18" charset="0"/>
                <a:ea typeface="华文新魏" panose="02010800040101010101" pitchFamily="2" charset="-122"/>
                <a:cs typeface="Arial" panose="020B0604020202020204" pitchFamily="34" charset="0"/>
              </a:rPr>
              <a:t>Programmer</a:t>
            </a:r>
            <a:endParaRPr lang="zh-CN" altLang="en-US" b="1" dirty="0">
              <a:solidFill>
                <a:srgbClr val="990000"/>
              </a:solidFill>
              <a:latin typeface="Times New Roman" panose="02020603050405020304" pitchFamily="18" charset="0"/>
              <a:ea typeface="华文新魏" panose="02010800040101010101" pitchFamily="2" charset="-122"/>
              <a:cs typeface="Arial" panose="020B0604020202020204" pitchFamily="34" charset="0"/>
            </a:endParaRPr>
          </a:p>
        </p:txBody>
      </p:sp>
      <p:sp>
        <p:nvSpPr>
          <p:cNvPr id="135198" name="Line 30"/>
          <p:cNvSpPr>
            <a:spLocks noChangeAspect="1" noChangeShapeType="1"/>
          </p:cNvSpPr>
          <p:nvPr/>
        </p:nvSpPr>
        <p:spPr bwMode="auto">
          <a:xfrm>
            <a:off x="2114550" y="2784475"/>
            <a:ext cx="539750" cy="158750"/>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627" name="AutoShape 51"/>
          <p:cNvSpPr>
            <a:spLocks noChangeArrowheads="1"/>
          </p:cNvSpPr>
          <p:nvPr/>
        </p:nvSpPr>
        <p:spPr bwMode="auto">
          <a:xfrm>
            <a:off x="84138" y="2187575"/>
            <a:ext cx="2266950" cy="863600"/>
          </a:xfrm>
          <a:prstGeom prst="roundRect">
            <a:avLst>
              <a:gd name="adj" fmla="val 9134"/>
            </a:avLst>
          </a:prstGeom>
          <a:gradFill rotWithShape="1">
            <a:gsLst>
              <a:gs pos="0">
                <a:schemeClr val="bg1"/>
              </a:gs>
              <a:gs pos="100000">
                <a:srgbClr val="EAEAEA"/>
              </a:gs>
            </a:gsLst>
            <a:lin ang="5400000" scaled="1"/>
          </a:gra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50000"/>
              </a:lnSpc>
              <a:spcBef>
                <a:spcPct val="50000"/>
              </a:spcBef>
            </a:pPr>
            <a:r>
              <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rPr>
              <a:t>应用程序员</a:t>
            </a:r>
            <a:r>
              <a:rPr lang="en-US" altLang="zh-CN" b="1">
                <a:solidFill>
                  <a:srgbClr val="990000"/>
                </a:solidFill>
                <a:latin typeface="Times New Roman" panose="02020603050405020304" pitchFamily="18" charset="0"/>
                <a:ea typeface="华文新魏" panose="02010800040101010101" pitchFamily="2" charset="-122"/>
                <a:cs typeface="Arial" panose="020B0604020202020204" pitchFamily="34" charset="0"/>
              </a:rPr>
              <a:t>Application</a:t>
            </a:r>
          </a:p>
          <a:p>
            <a:pPr algn="ctr">
              <a:lnSpc>
                <a:spcPct val="50000"/>
              </a:lnSpc>
              <a:spcBef>
                <a:spcPct val="50000"/>
              </a:spcBef>
            </a:pPr>
            <a:r>
              <a:rPr lang="en-US" altLang="zh-CN" b="1">
                <a:solidFill>
                  <a:srgbClr val="990000"/>
                </a:solidFill>
                <a:latin typeface="Times New Roman" panose="02020603050405020304" pitchFamily="18" charset="0"/>
                <a:ea typeface="华文新魏" panose="02010800040101010101" pitchFamily="2" charset="-122"/>
                <a:cs typeface="Arial" panose="020B0604020202020204" pitchFamily="34" charset="0"/>
              </a:rPr>
              <a:t>Programmer</a:t>
            </a:r>
            <a:endPar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endParaRPr>
          </a:p>
        </p:txBody>
      </p:sp>
      <p:sp>
        <p:nvSpPr>
          <p:cNvPr id="135200" name="Line 32"/>
          <p:cNvSpPr>
            <a:spLocks noChangeShapeType="1"/>
          </p:cNvSpPr>
          <p:nvPr/>
        </p:nvSpPr>
        <p:spPr bwMode="auto">
          <a:xfrm flipH="1" flipV="1">
            <a:off x="5624513" y="2941638"/>
            <a:ext cx="730250" cy="325437"/>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tIns="0"/>
          <a:lstStyle/>
          <a:p>
            <a:endParaRPr lang="zh-CN" altLang="en-US"/>
          </a:p>
        </p:txBody>
      </p:sp>
      <p:sp>
        <p:nvSpPr>
          <p:cNvPr id="24625" name="AutoShape 49"/>
          <p:cNvSpPr>
            <a:spLocks noChangeArrowheads="1"/>
          </p:cNvSpPr>
          <p:nvPr/>
        </p:nvSpPr>
        <p:spPr bwMode="auto">
          <a:xfrm>
            <a:off x="6327775" y="3024188"/>
            <a:ext cx="2557463" cy="530225"/>
          </a:xfrm>
          <a:prstGeom prst="roundRect">
            <a:avLst>
              <a:gd name="adj" fmla="val 9134"/>
            </a:avLst>
          </a:prstGeom>
          <a:gradFill rotWithShape="1">
            <a:gsLst>
              <a:gs pos="0">
                <a:schemeClr val="bg1"/>
              </a:gs>
              <a:gs pos="100000">
                <a:srgbClr val="EAEAEA"/>
              </a:gs>
            </a:gsLst>
            <a:lin ang="5400000" scaled="1"/>
          </a:gradFill>
          <a:ln w="12700">
            <a:solidFill>
              <a:srgbClr val="808080"/>
            </a:solidFill>
            <a:round/>
            <a:headEnd/>
            <a:tailEnd/>
          </a:ln>
        </p:spPr>
        <p:txBody>
          <a:bodyPr wrap="none" t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rPr>
              <a:t>系统管理员</a:t>
            </a:r>
            <a:endParaRPr lang="en-US" altLang="zh-CN" b="1">
              <a:solidFill>
                <a:srgbClr val="990000"/>
              </a:solidFill>
              <a:latin typeface="Times New Roman" panose="02020603050405020304" pitchFamily="18" charset="0"/>
              <a:ea typeface="华文新魏" panose="02010800040101010101" pitchFamily="2" charset="-122"/>
              <a:cs typeface="Arial" panose="020B0604020202020204" pitchFamily="34" charset="0"/>
            </a:endParaRPr>
          </a:p>
          <a:p>
            <a:pPr algn="ctr">
              <a:lnSpc>
                <a:spcPct val="80000"/>
              </a:lnSpc>
            </a:pPr>
            <a:r>
              <a:rPr lang="en-US" altLang="zh-CN" b="1">
                <a:solidFill>
                  <a:srgbClr val="990000"/>
                </a:solidFill>
                <a:latin typeface="Times New Roman" panose="02020603050405020304" pitchFamily="18" charset="0"/>
                <a:ea typeface="华文新魏" panose="02010800040101010101" pitchFamily="2" charset="-122"/>
                <a:cs typeface="Arial" panose="020B0604020202020204" pitchFamily="34" charset="0"/>
              </a:rPr>
              <a:t>System Administrator</a:t>
            </a:r>
            <a:endParaRPr lang="zh-CN" altLang="en-US" b="1">
              <a:solidFill>
                <a:srgbClr val="990000"/>
              </a:solidFill>
              <a:latin typeface="Times New Roman" panose="02020603050405020304" pitchFamily="18" charset="0"/>
              <a:ea typeface="华文新魏" panose="0201080004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626"/>
                                        </p:tgtEl>
                                        <p:attrNameLst>
                                          <p:attrName>style.visibility</p:attrName>
                                        </p:attrNameLst>
                                      </p:cBhvr>
                                      <p:to>
                                        <p:strVal val="visible"/>
                                      </p:to>
                                    </p:set>
                                    <p:animEffect transition="in" filter="blinds(horizontal)">
                                      <p:cBhvr>
                                        <p:cTn id="7" dur="500"/>
                                        <p:tgtEl>
                                          <p:spTgt spid="24626"/>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135196"/>
                                        </p:tgtEl>
                                        <p:attrNameLst>
                                          <p:attrName>style.visibility</p:attrName>
                                        </p:attrNameLst>
                                      </p:cBhvr>
                                      <p:to>
                                        <p:strVal val="visible"/>
                                      </p:to>
                                    </p:set>
                                    <p:animEffect transition="in" filter="wipe(right)">
                                      <p:cBhvr>
                                        <p:cTn id="11" dur="500"/>
                                        <p:tgtEl>
                                          <p:spTgt spid="1351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4627"/>
                                        </p:tgtEl>
                                        <p:attrNameLst>
                                          <p:attrName>style.visibility</p:attrName>
                                        </p:attrNameLst>
                                      </p:cBhvr>
                                      <p:to>
                                        <p:strVal val="visible"/>
                                      </p:to>
                                    </p:set>
                                    <p:animEffect transition="in" filter="blinds(horizontal)">
                                      <p:cBhvr>
                                        <p:cTn id="16" dur="500"/>
                                        <p:tgtEl>
                                          <p:spTgt spid="2462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5198"/>
                                        </p:tgtEl>
                                        <p:attrNameLst>
                                          <p:attrName>style.visibility</p:attrName>
                                        </p:attrNameLst>
                                      </p:cBhvr>
                                      <p:to>
                                        <p:strVal val="visible"/>
                                      </p:to>
                                    </p:set>
                                    <p:animEffect transition="in" filter="wipe(left)">
                                      <p:cBhvr>
                                        <p:cTn id="20" dur="500"/>
                                        <p:tgtEl>
                                          <p:spTgt spid="1351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4625"/>
                                        </p:tgtEl>
                                        <p:attrNameLst>
                                          <p:attrName>style.visibility</p:attrName>
                                        </p:attrNameLst>
                                      </p:cBhvr>
                                      <p:to>
                                        <p:strVal val="visible"/>
                                      </p:to>
                                    </p:set>
                                    <p:animEffect transition="in" filter="blinds(horizontal)">
                                      <p:cBhvr>
                                        <p:cTn id="25" dur="500"/>
                                        <p:tgtEl>
                                          <p:spTgt spid="24625"/>
                                        </p:tgtEl>
                                      </p:cBhvr>
                                    </p:animEffect>
                                  </p:childTnLst>
                                </p:cTn>
                              </p:par>
                            </p:childTnLst>
                          </p:cTn>
                        </p:par>
                        <p:par>
                          <p:cTn id="26" fill="hold" nodeType="afterGroup">
                            <p:stCondLst>
                              <p:cond delay="500"/>
                            </p:stCondLst>
                            <p:childTnLst>
                              <p:par>
                                <p:cTn id="27" presetID="22" presetClass="entr" presetSubtype="2" fill="hold" nodeType="afterEffect">
                                  <p:stCondLst>
                                    <p:cond delay="0"/>
                                  </p:stCondLst>
                                  <p:childTnLst>
                                    <p:set>
                                      <p:cBhvr>
                                        <p:cTn id="28" dur="1" fill="hold">
                                          <p:stCondLst>
                                            <p:cond delay="0"/>
                                          </p:stCondLst>
                                        </p:cTn>
                                        <p:tgtEl>
                                          <p:spTgt spid="135200"/>
                                        </p:tgtEl>
                                        <p:attrNameLst>
                                          <p:attrName>style.visibility</p:attrName>
                                        </p:attrNameLst>
                                      </p:cBhvr>
                                      <p:to>
                                        <p:strVal val="visible"/>
                                      </p:to>
                                    </p:set>
                                    <p:animEffect transition="in" filter="wipe(right)">
                                      <p:cBhvr>
                                        <p:cTn id="29" dur="500"/>
                                        <p:tgtEl>
                                          <p:spTgt spid="13520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4628"/>
                                        </p:tgtEl>
                                        <p:attrNameLst>
                                          <p:attrName>style.visibility</p:attrName>
                                        </p:attrNameLst>
                                      </p:cBhvr>
                                      <p:to>
                                        <p:strVal val="visible"/>
                                      </p:to>
                                    </p:set>
                                    <p:animEffect transition="in" filter="blinds(horizontal)">
                                      <p:cBhvr>
                                        <p:cTn id="34" dur="500"/>
                                        <p:tgtEl>
                                          <p:spTgt spid="24628"/>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35202"/>
                                        </p:tgtEl>
                                        <p:attrNameLst>
                                          <p:attrName>style.visibility</p:attrName>
                                        </p:attrNameLst>
                                      </p:cBhvr>
                                      <p:to>
                                        <p:strVal val="visible"/>
                                      </p:to>
                                    </p:set>
                                    <p:animEffect transition="in" filter="wipe(left)">
                                      <p:cBhvr>
                                        <p:cTn id="38" dur="500"/>
                                        <p:tgtEl>
                                          <p:spTgt spid="135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26" grpId="0" animBg="1"/>
      <p:bldP spid="24628" grpId="0" animBg="1"/>
      <p:bldP spid="246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61715" y="0"/>
            <a:ext cx="5210175"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18435" name="Rectangle 3"/>
          <p:cNvSpPr>
            <a:spLocks noGrp="1" noChangeArrowheads="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SzTx/>
            </a:pPr>
            <a:r>
              <a:rPr kumimoji="1" lang="zh-CN" altLang="en-US" dirty="0">
                <a:latin typeface="华文新魏" panose="02010800040101010101" pitchFamily="2" charset="-122"/>
                <a:ea typeface="华文新魏" panose="02010800040101010101" pitchFamily="2" charset="-122"/>
              </a:rPr>
              <a:t>分析：如何使用计算机求解一个问题？</a:t>
            </a:r>
          </a:p>
          <a:p>
            <a:pPr lvl="1">
              <a:buClr>
                <a:srgbClr val="F79646"/>
              </a:buClr>
            </a:pPr>
            <a:r>
              <a:rPr kumimoji="1" lang="zh-CN" altLang="en-US" sz="2200" dirty="0">
                <a:latin typeface="华文新魏" panose="02010800040101010101" pitchFamily="2" charset="-122"/>
                <a:ea typeface="华文新魏" panose="02010800040101010101" pitchFamily="2" charset="-122"/>
              </a:rPr>
              <a:t>例：计算整数</a:t>
            </a:r>
            <a:r>
              <a:rPr kumimoji="1" lang="en-US" altLang="zh-CN" sz="2200" dirty="0">
                <a:latin typeface="华文新魏" panose="02010800040101010101" pitchFamily="2" charset="-122"/>
                <a:ea typeface="华文新魏" panose="02010800040101010101" pitchFamily="2" charset="-122"/>
              </a:rPr>
              <a:t>18</a:t>
            </a:r>
            <a:r>
              <a:rPr kumimoji="1" lang="zh-CN" altLang="en-US" sz="2200" dirty="0">
                <a:latin typeface="华文新魏" panose="02010800040101010101" pitchFamily="2" charset="-122"/>
                <a:ea typeface="华文新魏" panose="02010800040101010101" pitchFamily="2" charset="-122"/>
              </a:rPr>
              <a:t>和</a:t>
            </a:r>
            <a:r>
              <a:rPr kumimoji="1" lang="en-US" altLang="zh-CN" sz="2200" dirty="0">
                <a:latin typeface="华文新魏" panose="02010800040101010101" pitchFamily="2" charset="-122"/>
                <a:ea typeface="华文新魏" panose="02010800040101010101" pitchFamily="2" charset="-122"/>
              </a:rPr>
              <a:t>40</a:t>
            </a:r>
            <a:r>
              <a:rPr kumimoji="1" lang="zh-CN" altLang="en-US" sz="2200" dirty="0">
                <a:latin typeface="华文新魏" panose="02010800040101010101" pitchFamily="2" charset="-122"/>
                <a:ea typeface="华文新魏" panose="02010800040101010101" pitchFamily="2" charset="-122"/>
              </a:rPr>
              <a:t>的和</a:t>
            </a:r>
          </a:p>
          <a:p>
            <a:pPr marL="968375" lvl="2" indent="-400050"/>
            <a:r>
              <a:rPr kumimoji="1" lang="zh-CN" altLang="en-US" sz="2200" dirty="0">
                <a:latin typeface="华文新魏" panose="02010800040101010101" pitchFamily="2" charset="-122"/>
                <a:ea typeface="华文新魏" panose="02010800040101010101" pitchFamily="2" charset="-122"/>
              </a:rPr>
              <a:t>需要将我们对该问题的求解要求通过</a:t>
            </a:r>
            <a:r>
              <a:rPr kumimoji="1" lang="zh-CN" altLang="en-US" sz="2200" dirty="0">
                <a:solidFill>
                  <a:srgbClr val="FF3300"/>
                </a:solidFill>
                <a:latin typeface="华文新魏" panose="02010800040101010101" pitchFamily="2" charset="-122"/>
                <a:ea typeface="华文新魏" panose="02010800040101010101" pitchFamily="2" charset="-122"/>
              </a:rPr>
              <a:t>输入设备</a:t>
            </a:r>
            <a:r>
              <a:rPr kumimoji="1" lang="zh-CN" altLang="en-US" sz="2200" dirty="0">
                <a:latin typeface="华文新魏" panose="02010800040101010101" pitchFamily="2" charset="-122"/>
                <a:ea typeface="华文新魏" panose="02010800040101010101" pitchFamily="2" charset="-122"/>
              </a:rPr>
              <a:t>告诉计算机；</a:t>
            </a:r>
            <a:endParaRPr kumimoji="1" lang="en-US" altLang="zh-CN" sz="2200" dirty="0">
              <a:latin typeface="华文新魏" panose="02010800040101010101" pitchFamily="2" charset="-122"/>
              <a:ea typeface="华文新魏" panose="02010800040101010101" pitchFamily="2" charset="-122"/>
            </a:endParaRPr>
          </a:p>
          <a:p>
            <a:pPr marL="968375" lvl="2" indent="-400050"/>
            <a:r>
              <a:rPr kumimoji="1" lang="zh-CN" altLang="en-US" sz="2200" dirty="0">
                <a:latin typeface="华文新魏" panose="02010800040101010101" pitchFamily="2" charset="-122"/>
                <a:ea typeface="华文新魏" panose="02010800040101010101" pitchFamily="2" charset="-122"/>
              </a:rPr>
              <a:t>计算机调用相应的</a:t>
            </a:r>
            <a:r>
              <a:rPr kumimoji="1" lang="zh-CN" altLang="en-US" sz="2200" dirty="0">
                <a:solidFill>
                  <a:srgbClr val="FF3300"/>
                </a:solidFill>
                <a:latin typeface="华文新魏" panose="02010800040101010101" pitchFamily="2" charset="-122"/>
                <a:ea typeface="华文新魏" panose="02010800040101010101" pitchFamily="2" charset="-122"/>
              </a:rPr>
              <a:t>运算部件</a:t>
            </a:r>
            <a:r>
              <a:rPr kumimoji="1" lang="zh-CN" altLang="en-US" sz="2200" dirty="0">
                <a:latin typeface="华文新魏" panose="02010800040101010101" pitchFamily="2" charset="-122"/>
                <a:ea typeface="华文新魏" panose="02010800040101010101" pitchFamily="2" charset="-122"/>
              </a:rPr>
              <a:t>对问题进行求解；</a:t>
            </a:r>
            <a:endParaRPr kumimoji="1" lang="en-US" altLang="zh-CN" sz="2200" dirty="0">
              <a:latin typeface="华文新魏" panose="02010800040101010101" pitchFamily="2" charset="-122"/>
              <a:ea typeface="华文新魏" panose="02010800040101010101" pitchFamily="2" charset="-122"/>
            </a:endParaRPr>
          </a:p>
          <a:p>
            <a:pPr marL="968375" lvl="2" indent="-400050"/>
            <a:r>
              <a:rPr kumimoji="1" lang="zh-CN" altLang="en-US" sz="2200" dirty="0">
                <a:latin typeface="华文新魏" panose="02010800040101010101" pitchFamily="2" charset="-122"/>
                <a:ea typeface="华文新魏" panose="02010800040101010101" pitchFamily="2" charset="-122"/>
              </a:rPr>
              <a:t>并将最后的计算机结果从</a:t>
            </a:r>
            <a:r>
              <a:rPr kumimoji="1" lang="zh-CN" altLang="en-US" sz="2200" dirty="0">
                <a:solidFill>
                  <a:srgbClr val="FF3300"/>
                </a:solidFill>
                <a:latin typeface="华文新魏" panose="02010800040101010101" pitchFamily="2" charset="-122"/>
                <a:ea typeface="华文新魏" panose="02010800040101010101" pitchFamily="2" charset="-122"/>
              </a:rPr>
              <a:t>输出设备</a:t>
            </a:r>
            <a:r>
              <a:rPr kumimoji="1" lang="zh-CN" altLang="en-US" sz="2200" dirty="0">
                <a:latin typeface="华文新魏" panose="02010800040101010101" pitchFamily="2" charset="-122"/>
                <a:ea typeface="华文新魏" panose="02010800040101010101" pitchFamily="2" charset="-122"/>
              </a:rPr>
              <a:t>输出</a:t>
            </a:r>
          </a:p>
          <a:p>
            <a:pPr lvl="1">
              <a:buClr>
                <a:srgbClr val="F79646"/>
              </a:buClr>
            </a:pPr>
            <a:endParaRPr kumimoji="1" lang="en-US" altLang="zh-CN" sz="2400" dirty="0">
              <a:latin typeface="华文新魏" panose="02010800040101010101" pitchFamily="2" charset="-122"/>
              <a:ea typeface="华文新魏" panose="02010800040101010101" pitchFamily="2" charset="-122"/>
            </a:endParaRPr>
          </a:p>
        </p:txBody>
      </p:sp>
      <p:sp>
        <p:nvSpPr>
          <p:cNvPr id="93188" name="Rectangle 4"/>
          <p:cNvSpPr>
            <a:spLocks noChangeArrowheads="1"/>
          </p:cNvSpPr>
          <p:nvPr/>
        </p:nvSpPr>
        <p:spPr bwMode="auto">
          <a:xfrm>
            <a:off x="4502150" y="6715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189" name="Rectangle 5"/>
          <p:cNvSpPr>
            <a:spLocks noChangeArrowheads="1"/>
          </p:cNvSpPr>
          <p:nvPr/>
        </p:nvSpPr>
        <p:spPr bwMode="auto">
          <a:xfrm>
            <a:off x="4502150" y="213042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190" name="Rectangle 6"/>
          <p:cNvSpPr>
            <a:spLocks noChangeArrowheads="1"/>
          </p:cNvSpPr>
          <p:nvPr/>
        </p:nvSpPr>
        <p:spPr bwMode="auto">
          <a:xfrm>
            <a:off x="4502150" y="216217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7" name="Picture 11" descr="处理器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4184650"/>
            <a:ext cx="12239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a:off x="1489075" y="51101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latin typeface="华文新魏" panose="02010800040101010101" pitchFamily="2" charset="-122"/>
                <a:ea typeface="华文新魏" panose="02010800040101010101" pitchFamily="2" charset="-122"/>
              </a:rPr>
              <a:t>输入设备</a:t>
            </a:r>
          </a:p>
        </p:txBody>
      </p:sp>
      <p:sp>
        <p:nvSpPr>
          <p:cNvPr id="9" name="Text Box 15"/>
          <p:cNvSpPr txBox="1">
            <a:spLocks noChangeArrowheads="1"/>
          </p:cNvSpPr>
          <p:nvPr/>
        </p:nvSpPr>
        <p:spPr bwMode="auto">
          <a:xfrm>
            <a:off x="4170363" y="5110163"/>
            <a:ext cx="133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latin typeface="华文新魏" panose="02010800040101010101" pitchFamily="2" charset="-122"/>
                <a:ea typeface="华文新魏" panose="02010800040101010101" pitchFamily="2" charset="-122"/>
              </a:rPr>
              <a:t>中央处理器</a:t>
            </a:r>
          </a:p>
        </p:txBody>
      </p:sp>
      <p:sp>
        <p:nvSpPr>
          <p:cNvPr id="10" name="Text Box 16"/>
          <p:cNvSpPr txBox="1">
            <a:spLocks noChangeArrowheads="1"/>
          </p:cNvSpPr>
          <p:nvPr/>
        </p:nvSpPr>
        <p:spPr bwMode="auto">
          <a:xfrm>
            <a:off x="6931025" y="51101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latin typeface="华文新魏" panose="02010800040101010101" pitchFamily="2" charset="-122"/>
                <a:ea typeface="华文新魏" panose="02010800040101010101" pitchFamily="2" charset="-122"/>
              </a:rPr>
              <a:t>输出设备</a:t>
            </a:r>
          </a:p>
        </p:txBody>
      </p:sp>
      <p:pic>
        <p:nvPicPr>
          <p:cNvPr id="11" name="Picture 17" descr="液晶显示器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938" y="4184650"/>
            <a:ext cx="108108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打印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013" y="4381500"/>
            <a:ext cx="10795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j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275" y="4616450"/>
            <a:ext cx="9366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descr="j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788" y="4616450"/>
            <a:ext cx="9366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525" y="4432300"/>
            <a:ext cx="20478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265151" y="36983"/>
            <a:ext cx="5210175" cy="503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2052" name="Rectangle 3"/>
          <p:cNvSpPr>
            <a:spLocks noGrp="1" noChangeArrowheads="1"/>
          </p:cNvSpPr>
          <p:nvPr>
            <p:ph idx="1"/>
          </p:nvPr>
        </p:nvSpPr>
        <p:spPr bwMode="auto">
          <a:xfrm>
            <a:off x="210343" y="694309"/>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eaLnBrk="1" hangingPunct="1">
              <a:buSzTx/>
            </a:pPr>
            <a:r>
              <a:rPr kumimoji="1" lang="zh-CN" altLang="en-US" sz="2800" dirty="0">
                <a:latin typeface="华文新魏" panose="02010800040101010101" pitchFamily="2" charset="-122"/>
                <a:ea typeface="华文新魏" panose="02010800040101010101" pitchFamily="2" charset="-122"/>
              </a:rPr>
              <a:t>例</a:t>
            </a:r>
            <a:r>
              <a:rPr kumimoji="1" lang="en-US" altLang="zh-CN" sz="2800" dirty="0">
                <a:latin typeface="华文新魏" panose="02010800040101010101" pitchFamily="2" charset="-122"/>
                <a:ea typeface="华文新魏" panose="02010800040101010101" pitchFamily="2" charset="-122"/>
              </a:rPr>
              <a:t>1.1</a:t>
            </a:r>
            <a:r>
              <a:rPr kumimoji="1" lang="zh-CN" altLang="en-US" sz="2800" dirty="0">
                <a:latin typeface="华文新魏" panose="02010800040101010101" pitchFamily="2" charset="-122"/>
                <a:ea typeface="华文新魏" panose="02010800040101010101" pitchFamily="2" charset="-122"/>
              </a:rPr>
              <a:t>：计算整数</a:t>
            </a:r>
            <a:r>
              <a:rPr kumimoji="1" lang="en-US" altLang="zh-CN" sz="2800" dirty="0">
                <a:latin typeface="华文新魏" panose="02010800040101010101" pitchFamily="2" charset="-122"/>
                <a:ea typeface="华文新魏" panose="02010800040101010101" pitchFamily="2" charset="-122"/>
              </a:rPr>
              <a:t>18</a:t>
            </a:r>
            <a:r>
              <a:rPr kumimoji="1" lang="zh-CN" altLang="en-US" sz="2800" dirty="0">
                <a:latin typeface="华文新魏" panose="02010800040101010101" pitchFamily="2" charset="-122"/>
                <a:ea typeface="华文新魏" panose="02010800040101010101" pitchFamily="2" charset="-122"/>
              </a:rPr>
              <a:t>和</a:t>
            </a:r>
            <a:r>
              <a:rPr kumimoji="1" lang="en-US" altLang="zh-CN" sz="2800" dirty="0">
                <a:latin typeface="华文新魏" panose="02010800040101010101" pitchFamily="2" charset="-122"/>
                <a:ea typeface="华文新魏" panose="02010800040101010101" pitchFamily="2" charset="-122"/>
              </a:rPr>
              <a:t>40</a:t>
            </a:r>
            <a:r>
              <a:rPr kumimoji="1" lang="zh-CN" altLang="en-US" sz="2800" dirty="0">
                <a:latin typeface="华文新魏" panose="02010800040101010101" pitchFamily="2" charset="-122"/>
                <a:ea typeface="华文新魏" panose="02010800040101010101" pitchFamily="2" charset="-122"/>
              </a:rPr>
              <a:t>的和</a:t>
            </a:r>
          </a:p>
          <a:p>
            <a:pPr marL="658813" lvl="1" indent="-457200">
              <a:buClr>
                <a:srgbClr val="F79646"/>
              </a:buClr>
            </a:pPr>
            <a:r>
              <a:rPr kumimoji="1" lang="zh-CN" altLang="en-US" sz="2400" dirty="0">
                <a:latin typeface="华文新魏" panose="02010800040101010101" pitchFamily="2" charset="-122"/>
                <a:ea typeface="华文新魏" panose="02010800040101010101" pitchFamily="2" charset="-122"/>
              </a:rPr>
              <a:t>问题的高级语言描述</a:t>
            </a:r>
          </a:p>
          <a:p>
            <a:pPr marL="938213" lvl="2" indent="-400050" eaLnBrk="1" hangingPunct="1"/>
            <a:r>
              <a:rPr kumimoji="1" lang="zh-CN" altLang="en-US" sz="2000" dirty="0">
                <a:latin typeface="华文新魏" panose="02010800040101010101" pitchFamily="2" charset="-122"/>
                <a:ea typeface="华文新魏" panose="02010800040101010101" pitchFamily="2" charset="-122"/>
              </a:rPr>
              <a:t>高级语言包括</a:t>
            </a:r>
            <a:r>
              <a:rPr kumimoji="1" lang="en-US" altLang="zh-CN" sz="2000" dirty="0">
                <a:latin typeface="华文新魏" panose="02010800040101010101" pitchFamily="2" charset="-122"/>
                <a:ea typeface="华文新魏" panose="02010800040101010101" pitchFamily="2" charset="-122"/>
              </a:rPr>
              <a:t>C</a:t>
            </a:r>
            <a:r>
              <a:rPr kumimoji="1" lang="zh-CN" altLang="en-US" sz="2000" dirty="0">
                <a:latin typeface="华文新魏" panose="02010800040101010101" pitchFamily="2" charset="-122"/>
                <a:ea typeface="华文新魏" panose="02010800040101010101" pitchFamily="2" charset="-122"/>
              </a:rPr>
              <a:t>语言、</a:t>
            </a:r>
            <a:r>
              <a:rPr kumimoji="1" lang="en-US" altLang="zh-CN" sz="2000" dirty="0">
                <a:latin typeface="华文新魏" panose="02010800040101010101" pitchFamily="2" charset="-122"/>
                <a:ea typeface="华文新魏" panose="02010800040101010101" pitchFamily="2" charset="-122"/>
              </a:rPr>
              <a:t>Pascal</a:t>
            </a:r>
            <a:r>
              <a:rPr kumimoji="1" lang="zh-CN" altLang="en-US" sz="2000" dirty="0">
                <a:latin typeface="华文新魏" panose="02010800040101010101" pitchFamily="2" charset="-122"/>
                <a:ea typeface="华文新魏" panose="02010800040101010101" pitchFamily="2" charset="-122"/>
              </a:rPr>
              <a:t>、</a:t>
            </a:r>
            <a:r>
              <a:rPr kumimoji="1" lang="en-US" altLang="zh-CN" sz="2000" dirty="0">
                <a:latin typeface="华文新魏" panose="02010800040101010101" pitchFamily="2" charset="-122"/>
                <a:ea typeface="华文新魏" panose="02010800040101010101" pitchFamily="2" charset="-122"/>
              </a:rPr>
              <a:t>Java</a:t>
            </a:r>
            <a:r>
              <a:rPr kumimoji="1" lang="zh-CN" altLang="en-US" sz="2000" dirty="0">
                <a:latin typeface="华文新魏" panose="02010800040101010101" pitchFamily="2" charset="-122"/>
                <a:ea typeface="华文新魏" panose="02010800040101010101" pitchFamily="2" charset="-122"/>
              </a:rPr>
              <a:t>、</a:t>
            </a:r>
            <a:r>
              <a:rPr kumimoji="1" lang="en-US" altLang="zh-CN" sz="2000" dirty="0">
                <a:latin typeface="华文新魏" panose="02010800040101010101" pitchFamily="2" charset="-122"/>
                <a:ea typeface="华文新魏" panose="02010800040101010101" pitchFamily="2" charset="-122"/>
              </a:rPr>
              <a:t>Basic</a:t>
            </a:r>
            <a:r>
              <a:rPr kumimoji="1" lang="zh-CN" altLang="en-US" sz="2000" dirty="0">
                <a:latin typeface="华文新魏" panose="02010800040101010101" pitchFamily="2" charset="-122"/>
                <a:ea typeface="华文新魏" panose="02010800040101010101" pitchFamily="2" charset="-122"/>
              </a:rPr>
              <a:t>等 </a:t>
            </a:r>
          </a:p>
          <a:p>
            <a:pPr marL="938213" lvl="2" indent="-400050" eaLnBrk="1" hangingPunct="1"/>
            <a:r>
              <a:rPr lang="zh-CN" altLang="en-US" sz="2000" dirty="0">
                <a:solidFill>
                  <a:srgbClr val="0000CC"/>
                </a:solidFill>
                <a:latin typeface="华文新魏" panose="02010800040101010101" pitchFamily="2" charset="-122"/>
                <a:ea typeface="华文新魏" panose="02010800040101010101" pitchFamily="2" charset="-122"/>
              </a:rPr>
              <a:t>例</a:t>
            </a:r>
            <a:r>
              <a:rPr lang="en-US" altLang="zh-CN" sz="2000" dirty="0">
                <a:solidFill>
                  <a:srgbClr val="0000CC"/>
                </a:solidFill>
                <a:latin typeface="华文新魏" panose="02010800040101010101" pitchFamily="2" charset="-122"/>
                <a:ea typeface="华文新魏" panose="02010800040101010101" pitchFamily="2" charset="-122"/>
              </a:rPr>
              <a:t>1.1</a:t>
            </a:r>
            <a:r>
              <a:rPr lang="zh-CN" altLang="en-US" sz="2000" dirty="0">
                <a:solidFill>
                  <a:srgbClr val="0000CC"/>
                </a:solidFill>
                <a:latin typeface="华文新魏" panose="02010800040101010101" pitchFamily="2" charset="-122"/>
                <a:ea typeface="华文新魏" panose="02010800040101010101" pitchFamily="2" charset="-122"/>
              </a:rPr>
              <a:t>的</a:t>
            </a:r>
            <a:r>
              <a:rPr lang="en-US" altLang="zh-CN" sz="2000" dirty="0">
                <a:solidFill>
                  <a:srgbClr val="0000CC"/>
                </a:solidFill>
                <a:latin typeface="华文新魏" panose="02010800040101010101" pitchFamily="2" charset="-122"/>
                <a:ea typeface="华文新魏" panose="02010800040101010101" pitchFamily="2" charset="-122"/>
              </a:rPr>
              <a:t>C</a:t>
            </a:r>
            <a:r>
              <a:rPr lang="zh-CN" altLang="en-US" sz="2000" dirty="0">
                <a:solidFill>
                  <a:srgbClr val="0000CC"/>
                </a:solidFill>
                <a:latin typeface="华文新魏" panose="02010800040101010101" pitchFamily="2" charset="-122"/>
                <a:ea typeface="华文新魏" panose="02010800040101010101" pitchFamily="2" charset="-122"/>
              </a:rPr>
              <a:t>语言描述  </a:t>
            </a:r>
            <a:r>
              <a:rPr lang="en-US" altLang="zh-CN" sz="2000" i="1" dirty="0">
                <a:solidFill>
                  <a:srgbClr val="0000CC"/>
                </a:solidFill>
                <a:latin typeface="华文新魏" panose="02010800040101010101" pitchFamily="2" charset="-122"/>
                <a:ea typeface="华文新魏" panose="02010800040101010101" pitchFamily="2" charset="-122"/>
              </a:rPr>
              <a:t>(</a:t>
            </a:r>
            <a:r>
              <a:rPr lang="en-US" altLang="zh-CN" sz="2000" i="1" dirty="0" err="1">
                <a:solidFill>
                  <a:srgbClr val="0000CC"/>
                </a:solidFill>
                <a:latin typeface="华文新魏" panose="02010800040101010101" pitchFamily="2" charset="-122"/>
                <a:ea typeface="华文新魏" panose="02010800040101010101" pitchFamily="2" charset="-122"/>
              </a:rPr>
              <a:t>sum.c</a:t>
            </a:r>
            <a:r>
              <a:rPr lang="zh-CN" altLang="en-US" sz="2000" i="1" dirty="0">
                <a:solidFill>
                  <a:srgbClr val="0000CC"/>
                </a:solidFill>
                <a:latin typeface="华文新魏" panose="02010800040101010101" pitchFamily="2" charset="-122"/>
                <a:ea typeface="华文新魏" panose="02010800040101010101" pitchFamily="2" charset="-122"/>
              </a:rPr>
              <a:t>）</a:t>
            </a:r>
          </a:p>
          <a:p>
            <a:pPr marL="658813" lvl="1" indent="-457200">
              <a:buClr>
                <a:srgbClr val="F79646"/>
              </a:buClr>
            </a:pPr>
            <a:endParaRPr kumimoji="1" lang="zh-CN" altLang="en-US" dirty="0">
              <a:latin typeface="华文新魏" panose="02010800040101010101" pitchFamily="2" charset="-122"/>
              <a:ea typeface="华文新魏" panose="02010800040101010101" pitchFamily="2" charset="-122"/>
            </a:endParaRPr>
          </a:p>
          <a:p>
            <a:pPr marL="658813" lvl="1" indent="-457200">
              <a:buClr>
                <a:srgbClr val="F79646"/>
              </a:buClr>
            </a:pPr>
            <a:endParaRPr kumimoji="1" lang="zh-CN" altLang="en-US" dirty="0">
              <a:latin typeface="华文新魏" panose="02010800040101010101" pitchFamily="2" charset="-122"/>
              <a:ea typeface="华文新魏" panose="02010800040101010101" pitchFamily="2" charset="-122"/>
            </a:endParaRPr>
          </a:p>
          <a:p>
            <a:pPr marL="658813" lvl="1" indent="-457200">
              <a:buClr>
                <a:srgbClr val="F79646"/>
              </a:buClr>
            </a:pPr>
            <a:endParaRPr kumimoji="1" lang="en-US" altLang="zh-CN" sz="2400" dirty="0">
              <a:latin typeface="华文新魏" panose="02010800040101010101" pitchFamily="2" charset="-122"/>
              <a:ea typeface="华文新魏" panose="02010800040101010101" pitchFamily="2" charset="-122"/>
            </a:endParaRPr>
          </a:p>
        </p:txBody>
      </p:sp>
      <p:sp>
        <p:nvSpPr>
          <p:cNvPr id="95236" name="Rectangle 4"/>
          <p:cNvSpPr>
            <a:spLocks noChangeArrowheads="1"/>
          </p:cNvSpPr>
          <p:nvPr/>
        </p:nvSpPr>
        <p:spPr bwMode="auto">
          <a:xfrm>
            <a:off x="4502150" y="6715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237" name="Rectangle 5"/>
          <p:cNvSpPr>
            <a:spLocks noChangeArrowheads="1"/>
          </p:cNvSpPr>
          <p:nvPr/>
        </p:nvSpPr>
        <p:spPr bwMode="auto">
          <a:xfrm>
            <a:off x="4502150" y="213042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238" name="Rectangle 6"/>
          <p:cNvSpPr>
            <a:spLocks noChangeArrowheads="1"/>
          </p:cNvSpPr>
          <p:nvPr/>
        </p:nvSpPr>
        <p:spPr bwMode="auto">
          <a:xfrm>
            <a:off x="4502150" y="216217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2050" name="Object 7"/>
          <p:cNvGraphicFramePr>
            <a:graphicFrameLocks noChangeAspect="1"/>
          </p:cNvGraphicFramePr>
          <p:nvPr/>
        </p:nvGraphicFramePr>
        <p:xfrm>
          <a:off x="768350" y="3321050"/>
          <a:ext cx="6253163" cy="2700338"/>
        </p:xfrm>
        <a:graphic>
          <a:graphicData uri="http://schemas.openxmlformats.org/presentationml/2006/ole">
            <mc:AlternateContent xmlns:mc="http://schemas.openxmlformats.org/markup-compatibility/2006">
              <mc:Choice xmlns:v="urn:schemas-microsoft-com:vml" Requires="v">
                <p:oleObj spid="_x0000_s2057" name="图片" r:id="rId4" imgW="2393576" imgH="1461247" progId="Word.Picture.8">
                  <p:embed/>
                </p:oleObj>
              </mc:Choice>
              <mc:Fallback>
                <p:oleObj name="图片" r:id="rId4" imgW="2393576" imgH="1461247" progId="Word.Picture.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50" y="3321050"/>
                        <a:ext cx="6253163"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34"/>
          <p:cNvGrpSpPr>
            <a:grpSpLocks/>
          </p:cNvGrpSpPr>
          <p:nvPr/>
        </p:nvGrpSpPr>
        <p:grpSpPr bwMode="auto">
          <a:xfrm>
            <a:off x="5651500" y="3240088"/>
            <a:ext cx="3462338" cy="1431925"/>
            <a:chOff x="-33431" y="-359490"/>
            <a:chExt cx="3920424" cy="2717304"/>
          </a:xfrm>
        </p:grpSpPr>
        <p:sp>
          <p:nvSpPr>
            <p:cNvPr id="95241" name="AutoShape 3"/>
            <p:cNvSpPr>
              <a:spLocks noChangeArrowheads="1"/>
            </p:cNvSpPr>
            <p:nvPr/>
          </p:nvSpPr>
          <p:spPr bwMode="auto">
            <a:xfrm>
              <a:off x="537293" y="-359490"/>
              <a:ext cx="3227501" cy="2717304"/>
            </a:xfrm>
            <a:prstGeom prst="roundRect">
              <a:avLst>
                <a:gd name="adj" fmla="val 1666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latin typeface="Verdana" panose="020B0604030504040204" pitchFamily="34" charset="0"/>
              </a:endParaRPr>
            </a:p>
          </p:txBody>
        </p:sp>
        <p:sp>
          <p:nvSpPr>
            <p:cNvPr id="95242" name="AutoShape 8"/>
            <p:cNvSpPr>
              <a:spLocks noChangeAspect="1" noChangeArrowheads="1" noTextEdit="1"/>
            </p:cNvSpPr>
            <p:nvPr/>
          </p:nvSpPr>
          <p:spPr bwMode="auto">
            <a:xfrm flipH="1">
              <a:off x="0" y="0"/>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43" name="Freeform 9"/>
            <p:cNvSpPr>
              <a:spLocks noChangeArrowheads="1"/>
            </p:cNvSpPr>
            <p:nvPr/>
          </p:nvSpPr>
          <p:spPr bwMode="auto">
            <a:xfrm flipH="1" flipV="1">
              <a:off x="-33431" y="973527"/>
              <a:ext cx="903659" cy="1113204"/>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AEDFD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4" name="Text Box 19"/>
            <p:cNvSpPr txBox="1">
              <a:spLocks noChangeArrowheads="1"/>
            </p:cNvSpPr>
            <p:nvPr/>
          </p:nvSpPr>
          <p:spPr bwMode="auto">
            <a:xfrm>
              <a:off x="802423" y="-257064"/>
              <a:ext cx="3084570" cy="256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zh-CN" altLang="en-US" sz="2100">
                  <a:solidFill>
                    <a:srgbClr val="E46C0A"/>
                  </a:solidFill>
                  <a:latin typeface="Times" panose="02020603050405020304" pitchFamily="18" charset="0"/>
                  <a:ea typeface="黑体" panose="02010609060101010101" pitchFamily="49" charset="-122"/>
                  <a:cs typeface="Times" panose="02020603050405020304" pitchFamily="18" charset="0"/>
                </a:rPr>
                <a:t>当执行这个程序时，计算机内部发生了什么</a:t>
              </a:r>
              <a:r>
                <a:rPr lang="en-US" altLang="zh-CN" sz="2100">
                  <a:solidFill>
                    <a:srgbClr val="E46C0A"/>
                  </a:solidFill>
                  <a:latin typeface="Times" panose="02020603050405020304" pitchFamily="18" charset="0"/>
                  <a:ea typeface="黑体" panose="02010609060101010101" pitchFamily="49" charset="-122"/>
                  <a:cs typeface="Times" panose="02020603050405020304" pitchFamily="18" charset="0"/>
                </a:rPr>
                <a:t>&amp;</a:t>
              </a:r>
              <a:r>
                <a:rPr lang="zh-CN" altLang="en-US" sz="2100">
                  <a:solidFill>
                    <a:srgbClr val="E46C0A"/>
                  </a:solidFill>
                  <a:latin typeface="Times" panose="02020603050405020304" pitchFamily="18" charset="0"/>
                  <a:ea typeface="黑体" panose="02010609060101010101" pitchFamily="49" charset="-122"/>
                  <a:cs typeface="Times" panose="02020603050405020304" pitchFamily="18" charset="0"/>
                </a:rPr>
                <a:t>为什么</a:t>
              </a:r>
              <a:r>
                <a:rPr lang="zh-CN" altLang="zh-CN" sz="2100">
                  <a:solidFill>
                    <a:srgbClr val="E46C0A"/>
                  </a:solidFill>
                  <a:latin typeface="Times" panose="02020603050405020304" pitchFamily="18" charset="0"/>
                  <a:ea typeface="黑体" panose="02010609060101010101" pitchFamily="49" charset="-122"/>
                  <a:cs typeface="Times" panose="02020603050405020304" pitchFamily="18" charset="0"/>
                </a:rPr>
                <a:t>？</a:t>
              </a:r>
              <a:endParaRPr lang="zh-CN" altLang="en-US" sz="2100">
                <a:solidFill>
                  <a:srgbClr val="E46C0A"/>
                </a:solidFill>
                <a:latin typeface="Times" panose="02020603050405020304" pitchFamily="18" charset="0"/>
                <a:ea typeface="黑体" panose="02010609060101010101" pitchFamily="49" charset="-122"/>
                <a:cs typeface="Times"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sz="half" idx="1"/>
          </p:nvPr>
        </p:nvSpPr>
        <p:spPr bwMode="auto">
          <a:xfrm>
            <a:off x="601663" y="1609725"/>
            <a:ext cx="3178175" cy="1685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1 #include &lt;stdio.h&gt;</a:t>
            </a:r>
          </a:p>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2</a:t>
            </a:r>
          </a:p>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3 int main()</a:t>
            </a:r>
          </a:p>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4 {</a:t>
            </a:r>
          </a:p>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5 printf("hello, world\n");</a:t>
            </a:r>
          </a:p>
          <a:p>
            <a:pPr eaLnBrk="1" hangingPunct="1">
              <a:spcBef>
                <a:spcPct val="0"/>
              </a:spcBef>
              <a:buFont typeface="Wingdings" panose="05000000000000000000" pitchFamily="2" charset="2"/>
              <a:buNone/>
            </a:pPr>
            <a:r>
              <a:rPr lang="en-US" altLang="zh-CN" sz="2000" b="1">
                <a:solidFill>
                  <a:srgbClr val="0000FF"/>
                </a:solidFill>
                <a:ea typeface="微软雅黑" panose="020B0503020204020204" pitchFamily="34" charset="-122"/>
              </a:rPr>
              <a:t>6 }</a:t>
            </a:r>
            <a:endParaRPr lang="zh-CN" altLang="en-US" sz="2000" b="1">
              <a:solidFill>
                <a:srgbClr val="0000FF"/>
              </a:solidFill>
              <a:ea typeface="微软雅黑" panose="020B0503020204020204" pitchFamily="34" charset="-122"/>
            </a:endParaRPr>
          </a:p>
        </p:txBody>
      </p:sp>
      <p:graphicFrame>
        <p:nvGraphicFramePr>
          <p:cNvPr id="168969" name="Object 2"/>
          <p:cNvGraphicFramePr>
            <a:graphicFrameLocks noGrp="1" noChangeAspect="1"/>
          </p:cNvGraphicFramePr>
          <p:nvPr>
            <p:ph sz="half" idx="2"/>
          </p:nvPr>
        </p:nvGraphicFramePr>
        <p:xfrm>
          <a:off x="500063" y="5068888"/>
          <a:ext cx="8358187" cy="1889125"/>
        </p:xfrm>
        <a:graphic>
          <a:graphicData uri="http://schemas.openxmlformats.org/presentationml/2006/ole">
            <mc:AlternateContent xmlns:mc="http://schemas.openxmlformats.org/markup-compatibility/2006">
              <mc:Choice xmlns:v="urn:schemas-microsoft-com:vml" Requires="v">
                <p:oleObj spid="_x0000_s3081" name="位图图像" r:id="rId4" imgW="7209524" imgH="1628571" progId="Paint.Picture">
                  <p:embed/>
                </p:oleObj>
              </mc:Choice>
              <mc:Fallback>
                <p:oleObj name="位图图像" r:id="rId4" imgW="7209524" imgH="1628571" progId="Paint.Picture">
                  <p:embed/>
                  <p:pic>
                    <p:nvPicPr>
                      <p:cNvPr id="16896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5068888"/>
                        <a:ext cx="8358187"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04" name="Text Box 4"/>
          <p:cNvSpPr txBox="1">
            <a:spLocks noChangeArrowheads="1"/>
          </p:cNvSpPr>
          <p:nvPr/>
        </p:nvSpPr>
        <p:spPr bwMode="auto">
          <a:xfrm>
            <a:off x="270280" y="512762"/>
            <a:ext cx="6264275" cy="112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50000"/>
              </a:lnSpc>
              <a:spcBef>
                <a:spcPct val="20000"/>
              </a:spcBef>
              <a:buClr>
                <a:srgbClr val="C00000"/>
              </a:buClr>
              <a:buFont typeface="Wingdings" panose="05000000000000000000" pitchFamily="2" charset="2"/>
              <a:buChar char="n"/>
              <a:defRPr/>
            </a:pPr>
            <a:r>
              <a:rPr kumimoji="1" lang="zh-CN" altLang="en-US" sz="2800" b="1" dirty="0">
                <a:latin typeface="华文新魏" panose="02010800040101010101" pitchFamily="2" charset="-122"/>
                <a:ea typeface="华文新魏" panose="02010800040101010101" pitchFamily="2" charset="-122"/>
              </a:rPr>
              <a:t>一个典型程序的转换处理过程</a:t>
            </a:r>
          </a:p>
          <a:p>
            <a:pPr>
              <a:lnSpc>
                <a:spcPct val="110000"/>
              </a:lnSpc>
            </a:pPr>
            <a:r>
              <a:rPr lang="zh-CN" altLang="en-US" sz="2400" b="1" dirty="0">
                <a:latin typeface="Times New Roman" panose="02020603050405020304" pitchFamily="18" charset="0"/>
                <a:ea typeface="华文新魏" panose="02010800040101010101" pitchFamily="2" charset="-122"/>
                <a:cs typeface="Arial" panose="020B0604020202020204" pitchFamily="34" charset="0"/>
              </a:rPr>
              <a:t>经典的“ </a:t>
            </a:r>
            <a:r>
              <a:rPr lang="en-US" altLang="zh-CN" sz="2400" b="1" dirty="0" err="1">
                <a:latin typeface="Times New Roman" panose="02020603050405020304" pitchFamily="18" charset="0"/>
                <a:ea typeface="华文新魏" panose="02010800040101010101" pitchFamily="2" charset="-122"/>
                <a:cs typeface="Arial" panose="020B0604020202020204" pitchFamily="34" charset="0"/>
              </a:rPr>
              <a:t>hello.c</a:t>
            </a:r>
            <a:r>
              <a:rPr lang="en-US" altLang="zh-CN" sz="2400" b="1" dirty="0">
                <a:latin typeface="Times New Roman" panose="02020603050405020304" pitchFamily="18" charset="0"/>
                <a:ea typeface="华文新魏" panose="02010800040101010101" pitchFamily="2" charset="-122"/>
                <a:cs typeface="Arial" panose="020B0604020202020204" pitchFamily="34" charset="0"/>
              </a:rPr>
              <a:t> ”C-</a:t>
            </a:r>
            <a:r>
              <a:rPr lang="zh-CN" altLang="en-US" sz="2400" b="1" dirty="0">
                <a:latin typeface="Times New Roman" panose="02020603050405020304" pitchFamily="18" charset="0"/>
                <a:ea typeface="华文新魏" panose="02010800040101010101" pitchFamily="2" charset="-122"/>
                <a:cs typeface="Arial" panose="020B0604020202020204" pitchFamily="34" charset="0"/>
              </a:rPr>
              <a:t>源程序</a:t>
            </a:r>
          </a:p>
        </p:txBody>
      </p:sp>
      <p:sp>
        <p:nvSpPr>
          <p:cNvPr id="168965" name="Rectangle 5"/>
          <p:cNvSpPr>
            <a:spLocks noChangeArrowheads="1"/>
          </p:cNvSpPr>
          <p:nvPr/>
        </p:nvSpPr>
        <p:spPr bwMode="auto">
          <a:xfrm>
            <a:off x="3492500" y="1552575"/>
            <a:ext cx="53721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en-US" altLang="zh-CN" sz="1600" b="1">
                <a:solidFill>
                  <a:srgbClr val="ED1611"/>
                </a:solidFill>
                <a:latin typeface="Times New Roman" panose="02020603050405020304" pitchFamily="18" charset="0"/>
              </a:rPr>
              <a:t># i n c l u d e &lt;sp&gt; &lt; s t d i o .</a:t>
            </a:r>
          </a:p>
          <a:p>
            <a:pPr algn="dist"/>
            <a:r>
              <a:rPr lang="en-US" altLang="zh-CN" sz="1600" b="1">
                <a:latin typeface="Times New Roman" panose="02020603050405020304" pitchFamily="18" charset="0"/>
              </a:rPr>
              <a:t>35 105 110 99 108 117 100 101 32 60 115 116 100 105 111 46</a:t>
            </a:r>
          </a:p>
          <a:p>
            <a:pPr algn="dist"/>
            <a:r>
              <a:rPr lang="en-US" altLang="zh-CN" sz="1600" b="1">
                <a:solidFill>
                  <a:srgbClr val="ED1611"/>
                </a:solidFill>
                <a:latin typeface="Times New Roman" panose="02020603050405020304" pitchFamily="18" charset="0"/>
              </a:rPr>
              <a:t>h &gt; \n \n i n t &lt;sp&gt; m a i n ( ) \n {</a:t>
            </a:r>
          </a:p>
          <a:p>
            <a:pPr algn="dist"/>
            <a:r>
              <a:rPr lang="en-US" altLang="zh-CN" sz="1600" b="1">
                <a:latin typeface="Times New Roman" panose="02020603050405020304" pitchFamily="18" charset="0"/>
              </a:rPr>
              <a:t>104 62 10 10 105 110 116 32 109 97 105 110 40 41 10 123</a:t>
            </a:r>
          </a:p>
          <a:p>
            <a:pPr algn="dist"/>
            <a:r>
              <a:rPr lang="en-US" altLang="zh-CN" sz="1600" b="1">
                <a:solidFill>
                  <a:srgbClr val="ED1611"/>
                </a:solidFill>
                <a:latin typeface="Times New Roman" panose="02020603050405020304" pitchFamily="18" charset="0"/>
              </a:rPr>
              <a:t>\n &lt;sp&gt; &lt;sp&gt; &lt;sp&gt; &lt;sp&gt; p r i n t f ( " h e l</a:t>
            </a:r>
          </a:p>
          <a:p>
            <a:pPr algn="dist"/>
            <a:r>
              <a:rPr lang="en-US" altLang="zh-CN" sz="1600" b="1">
                <a:latin typeface="Times New Roman" panose="02020603050405020304" pitchFamily="18" charset="0"/>
              </a:rPr>
              <a:t>10 32 32 32 32 112 114 105 110 116 102 40 34 104 101 108</a:t>
            </a:r>
          </a:p>
          <a:p>
            <a:pPr algn="dist"/>
            <a:r>
              <a:rPr lang="en-US" altLang="zh-CN" sz="1600" b="1">
                <a:solidFill>
                  <a:srgbClr val="ED1611"/>
                </a:solidFill>
                <a:latin typeface="Times New Roman" panose="02020603050405020304" pitchFamily="18" charset="0"/>
              </a:rPr>
              <a:t>l o , &lt;sp&gt; w o r l d \ n " ) ; \n }</a:t>
            </a:r>
          </a:p>
          <a:p>
            <a:pPr algn="dist"/>
            <a:r>
              <a:rPr lang="en-US" altLang="zh-CN" sz="1600" b="1">
                <a:latin typeface="Times New Roman" panose="02020603050405020304" pitchFamily="18" charset="0"/>
              </a:rPr>
              <a:t>108 111 44 32 119 111 114 108 100 92 110 34 41 59 10 125</a:t>
            </a:r>
          </a:p>
        </p:txBody>
      </p:sp>
      <p:sp>
        <p:nvSpPr>
          <p:cNvPr id="168966" name="Text Box 6"/>
          <p:cNvSpPr txBox="1">
            <a:spLocks noChangeArrowheads="1"/>
          </p:cNvSpPr>
          <p:nvPr/>
        </p:nvSpPr>
        <p:spPr bwMode="auto">
          <a:xfrm>
            <a:off x="3779838" y="1095375"/>
            <a:ext cx="4992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0000FF"/>
                </a:solidFill>
                <a:latin typeface="Times New Roman" panose="02020603050405020304" pitchFamily="18" charset="0"/>
                <a:ea typeface="华文新魏" panose="02010800040101010101" pitchFamily="2" charset="-122"/>
                <a:cs typeface="Arial" panose="020B0604020202020204" pitchFamily="34" charset="0"/>
              </a:rPr>
              <a:t>hello.c</a:t>
            </a:r>
            <a:r>
              <a:rPr lang="zh-CN" altLang="en-US" sz="2400" b="1">
                <a:solidFill>
                  <a:srgbClr val="0000FF"/>
                </a:solidFill>
                <a:latin typeface="Times New Roman" panose="02020603050405020304" pitchFamily="18" charset="0"/>
                <a:ea typeface="华文新魏" panose="02010800040101010101" pitchFamily="2" charset="-122"/>
                <a:cs typeface="Arial" panose="020B0604020202020204" pitchFamily="34" charset="0"/>
              </a:rPr>
              <a:t>的</a:t>
            </a:r>
            <a:r>
              <a:rPr lang="en-US" altLang="zh-CN" sz="2400" b="1">
                <a:solidFill>
                  <a:srgbClr val="0000FF"/>
                </a:solidFill>
                <a:latin typeface="Times New Roman" panose="02020603050405020304" pitchFamily="18" charset="0"/>
                <a:ea typeface="华文新魏" panose="02010800040101010101" pitchFamily="2" charset="-122"/>
                <a:cs typeface="Arial" panose="020B0604020202020204" pitchFamily="34" charset="0"/>
              </a:rPr>
              <a:t>ASCII</a:t>
            </a:r>
            <a:r>
              <a:rPr lang="zh-CN" altLang="en-US" sz="2400" b="1">
                <a:solidFill>
                  <a:srgbClr val="0000FF"/>
                </a:solidFill>
                <a:latin typeface="Times New Roman" panose="02020603050405020304" pitchFamily="18" charset="0"/>
                <a:ea typeface="华文新魏" panose="02010800040101010101" pitchFamily="2" charset="-122"/>
                <a:cs typeface="Arial" panose="020B0604020202020204" pitchFamily="34" charset="0"/>
              </a:rPr>
              <a:t>文本表示</a:t>
            </a:r>
          </a:p>
        </p:txBody>
      </p:sp>
      <p:grpSp>
        <p:nvGrpSpPr>
          <p:cNvPr id="2" name="Group 19"/>
          <p:cNvGrpSpPr>
            <a:grpSpLocks/>
          </p:cNvGrpSpPr>
          <p:nvPr/>
        </p:nvGrpSpPr>
        <p:grpSpPr bwMode="auto">
          <a:xfrm>
            <a:off x="407988" y="3141663"/>
            <a:ext cx="2520950" cy="1420812"/>
            <a:chOff x="340" y="1809"/>
            <a:chExt cx="1406" cy="896"/>
          </a:xfrm>
        </p:grpSpPr>
        <p:sp>
          <p:nvSpPr>
            <p:cNvPr id="128011" name="AutoShape 14"/>
            <p:cNvSpPr>
              <a:spLocks noChangeArrowheads="1"/>
            </p:cNvSpPr>
            <p:nvPr/>
          </p:nvSpPr>
          <p:spPr bwMode="auto">
            <a:xfrm>
              <a:off x="340" y="2181"/>
              <a:ext cx="1406" cy="524"/>
            </a:xfrm>
            <a:prstGeom prst="roundRect">
              <a:avLst>
                <a:gd name="adj" fmla="val 9134"/>
              </a:avLst>
            </a:prstGeom>
            <a:solidFill>
              <a:srgbClr val="FFFF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2400" b="1">
                  <a:latin typeface="Times New Roman" panose="02020603050405020304" pitchFamily="18" charset="0"/>
                  <a:ea typeface="华文新魏" panose="02010800040101010101" pitchFamily="2" charset="-122"/>
                </a:rPr>
                <a:t>程序的功能是：</a:t>
              </a:r>
            </a:p>
            <a:p>
              <a:pPr algn="ctr" eaLnBrk="1" hangingPunct="1"/>
              <a:r>
                <a:rPr lang="en-US" altLang="en-US" sz="2400" b="1">
                  <a:latin typeface="Times New Roman" panose="02020603050405020304" pitchFamily="18" charset="0"/>
                  <a:ea typeface="华文新魏" panose="02010800040101010101" pitchFamily="2" charset="-122"/>
                </a:rPr>
                <a:t>输出“hello,world”</a:t>
              </a:r>
              <a:endParaRPr lang="zh-CN" altLang="en-US" sz="2400" b="1">
                <a:latin typeface="Times New Roman" panose="02020603050405020304" pitchFamily="18" charset="0"/>
                <a:ea typeface="华文新魏" panose="02010800040101010101" pitchFamily="2" charset="-122"/>
              </a:endParaRPr>
            </a:p>
          </p:txBody>
        </p:sp>
        <p:sp>
          <p:nvSpPr>
            <p:cNvPr id="128012" name="Line 15"/>
            <p:cNvSpPr>
              <a:spLocks noChangeShapeType="1"/>
            </p:cNvSpPr>
            <p:nvPr/>
          </p:nvSpPr>
          <p:spPr bwMode="auto">
            <a:xfrm flipH="1" flipV="1">
              <a:off x="975" y="1809"/>
              <a:ext cx="136"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89" name="Rectangle 17"/>
          <p:cNvSpPr>
            <a:spLocks noChangeArrowheads="1"/>
          </p:cNvSpPr>
          <p:nvPr/>
        </p:nvSpPr>
        <p:spPr bwMode="auto">
          <a:xfrm>
            <a:off x="2987675" y="3697288"/>
            <a:ext cx="5867400" cy="6492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计算机能够直接识别</a:t>
            </a:r>
            <a:r>
              <a:rPr lang="en-US" altLang="zh-CN" sz="2400" b="1">
                <a:solidFill>
                  <a:srgbClr val="FF0000"/>
                </a:solidFill>
                <a:latin typeface="Times New Roman" panose="02020603050405020304" pitchFamily="18" charset="0"/>
                <a:ea typeface="华文新魏" panose="02010800040101010101" pitchFamily="2" charset="-122"/>
              </a:rPr>
              <a:t>hello.c</a:t>
            </a:r>
            <a:r>
              <a:rPr lang="zh-CN" altLang="en-US" sz="2400" b="1">
                <a:solidFill>
                  <a:srgbClr val="FF0000"/>
                </a:solidFill>
                <a:latin typeface="Times New Roman" panose="02020603050405020304" pitchFamily="18" charset="0"/>
                <a:ea typeface="华文新魏" panose="02010800040101010101" pitchFamily="2" charset="-122"/>
              </a:rPr>
              <a:t>源程序吗？</a:t>
            </a:r>
          </a:p>
        </p:txBody>
      </p:sp>
      <p:sp>
        <p:nvSpPr>
          <p:cNvPr id="3090" name="Rectangle 18"/>
          <p:cNvSpPr>
            <a:spLocks noChangeArrowheads="1"/>
          </p:cNvSpPr>
          <p:nvPr/>
        </p:nvSpPr>
        <p:spPr bwMode="auto">
          <a:xfrm>
            <a:off x="2987675" y="4392613"/>
            <a:ext cx="5867400" cy="6492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不能，需要转换为机器语言代码</a:t>
            </a:r>
            <a:r>
              <a:rPr lang="en-US" altLang="zh-CN" sz="2400" b="1">
                <a:solidFill>
                  <a:srgbClr val="0000FF"/>
                </a:solidFill>
                <a:latin typeface="Times New Roman" panose="02020603050405020304" pitchFamily="18" charset="0"/>
                <a:ea typeface="华文新魏" panose="02010800040101010101" pitchFamily="2" charset="-122"/>
              </a:rPr>
              <a:t>! </a:t>
            </a:r>
            <a:r>
              <a:rPr lang="zh-CN" altLang="en-US" sz="2400" b="1">
                <a:solidFill>
                  <a:srgbClr val="0000FF"/>
                </a:solidFill>
                <a:latin typeface="Times New Roman" panose="02020603050405020304" pitchFamily="18" charset="0"/>
                <a:ea typeface="华文新魏" panose="02010800040101010101" pitchFamily="2" charset="-122"/>
              </a:rPr>
              <a:t>即：编译</a:t>
            </a:r>
          </a:p>
        </p:txBody>
      </p:sp>
      <p:sp>
        <p:nvSpPr>
          <p:cNvPr id="128010" name="Rectangle 2"/>
          <p:cNvSpPr>
            <a:spLocks noChangeArrowheads="1"/>
          </p:cNvSpPr>
          <p:nvPr/>
        </p:nvSpPr>
        <p:spPr bwMode="auto">
          <a:xfrm>
            <a:off x="718343" y="60325"/>
            <a:ext cx="4501729"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程序的表象之下</a:t>
            </a:r>
            <a:endParaRPr lang="en-US" altLang="zh-CN" sz="3200" b="1" dirty="0">
              <a:solidFill>
                <a:srgbClr val="A50021"/>
              </a:solidFill>
              <a:ea typeface="微软雅黑" panose="020B0503020204020204" pitchFamily="34" charset="-122"/>
            </a:endParaRPr>
          </a:p>
        </p:txBody>
      </p:sp>
    </p:spTree>
    <p:extLst>
      <p:ext uri="{BB962C8B-B14F-4D97-AF65-F5344CB8AC3E}">
        <p14:creationId xmlns:p14="http://schemas.microsoft.com/office/powerpoint/2010/main" val="613413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8966">
                                            <p:txEl>
                                              <p:pRg st="0" end="0"/>
                                            </p:txEl>
                                          </p:spTgt>
                                        </p:tgtEl>
                                        <p:attrNameLst>
                                          <p:attrName>style.visibility</p:attrName>
                                        </p:attrNameLst>
                                      </p:cBhvr>
                                      <p:to>
                                        <p:strVal val="visible"/>
                                      </p:to>
                                    </p:set>
                                    <p:animEffect transition="in" filter="blinds(horizontal)">
                                      <p:cBhvr>
                                        <p:cTn id="12" dur="500"/>
                                        <p:tgtEl>
                                          <p:spTgt spid="168966">
                                            <p:txEl>
                                              <p:pRg st="0" end="0"/>
                                            </p:txEl>
                                          </p:spTgt>
                                        </p:tgtEl>
                                      </p:cBhvr>
                                    </p:animEffect>
                                  </p:childTnLst>
                                </p:cTn>
                              </p:par>
                            </p:childTnLst>
                          </p:cTn>
                        </p:par>
                        <p:par>
                          <p:cTn id="13" fill="hold" nodeType="afterGroup">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168965"/>
                                        </p:tgtEl>
                                        <p:attrNameLst>
                                          <p:attrName>style.visibility</p:attrName>
                                        </p:attrNameLst>
                                      </p:cBhvr>
                                      <p:to>
                                        <p:strVal val="visible"/>
                                      </p:to>
                                    </p:set>
                                    <p:animEffect transition="in" filter="box(out)">
                                      <p:cBhvr>
                                        <p:cTn id="16" dur="500"/>
                                        <p:tgtEl>
                                          <p:spTgt spid="16896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89"/>
                                        </p:tgtEl>
                                        <p:attrNameLst>
                                          <p:attrName>style.visibility</p:attrName>
                                        </p:attrNameLst>
                                      </p:cBhvr>
                                      <p:to>
                                        <p:strVal val="visible"/>
                                      </p:to>
                                    </p:set>
                                    <p:animEffect transition="in" filter="wipe(left)">
                                      <p:cBhvr>
                                        <p:cTn id="21" dur="500"/>
                                        <p:tgtEl>
                                          <p:spTgt spid="30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90"/>
                                        </p:tgtEl>
                                        <p:attrNameLst>
                                          <p:attrName>style.visibility</p:attrName>
                                        </p:attrNameLst>
                                      </p:cBhvr>
                                      <p:to>
                                        <p:strVal val="visible"/>
                                      </p:to>
                                    </p:set>
                                    <p:animEffect transition="in" filter="wipe(left)">
                                      <p:cBhvr>
                                        <p:cTn id="26" dur="500"/>
                                        <p:tgtEl>
                                          <p:spTgt spid="30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68969"/>
                                        </p:tgtEl>
                                        <p:attrNameLst>
                                          <p:attrName>style.visibility</p:attrName>
                                        </p:attrNameLst>
                                      </p:cBhvr>
                                      <p:to>
                                        <p:strVal val="visible"/>
                                      </p:to>
                                    </p:set>
                                    <p:animEffect transition="in" filter="blinds(horizontal)">
                                      <p:cBhvr>
                                        <p:cTn id="31" dur="500"/>
                                        <p:tgtEl>
                                          <p:spTgt spid="168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animBg="1"/>
      <p:bldP spid="3089" grpId="0" animBg="1"/>
      <p:bldP spid="309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545306" y="63269"/>
            <a:ext cx="5210175" cy="62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97283" name="Rectangle 3"/>
          <p:cNvSpPr>
            <a:spLocks noGrp="1" noChangeArrowheads="1"/>
          </p:cNvSpPr>
          <p:nvPr>
            <p:ph idx="1"/>
          </p:nvPr>
        </p:nvSpPr>
        <p:spPr bwMode="auto">
          <a:xfrm>
            <a:off x="210343" y="711640"/>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eaLnBrk="1" hangingPunct="1">
              <a:buSzTx/>
            </a:pPr>
            <a:r>
              <a:rPr kumimoji="1" lang="zh-CN" altLang="en-US" sz="2800" dirty="0">
                <a:latin typeface="华文新魏" panose="02010800040101010101" pitchFamily="2" charset="-122"/>
                <a:ea typeface="华文新魏" panose="02010800040101010101" pitchFamily="2" charset="-122"/>
              </a:rPr>
              <a:t>例</a:t>
            </a:r>
            <a:r>
              <a:rPr kumimoji="1" lang="en-US" altLang="zh-CN" sz="2800" dirty="0">
                <a:latin typeface="华文新魏" panose="02010800040101010101" pitchFamily="2" charset="-122"/>
                <a:ea typeface="华文新魏" panose="02010800040101010101" pitchFamily="2" charset="-122"/>
              </a:rPr>
              <a:t>1.1</a:t>
            </a:r>
            <a:r>
              <a:rPr kumimoji="1" lang="zh-CN" altLang="en-US" sz="2800" dirty="0">
                <a:latin typeface="华文新魏" panose="02010800040101010101" pitchFamily="2" charset="-122"/>
                <a:ea typeface="华文新魏" panose="02010800040101010101" pitchFamily="2" charset="-122"/>
              </a:rPr>
              <a:t>：计算整数</a:t>
            </a:r>
            <a:r>
              <a:rPr kumimoji="1" lang="en-US" altLang="zh-CN" sz="2800" dirty="0">
                <a:latin typeface="华文新魏" panose="02010800040101010101" pitchFamily="2" charset="-122"/>
                <a:ea typeface="华文新魏" panose="02010800040101010101" pitchFamily="2" charset="-122"/>
              </a:rPr>
              <a:t>18</a:t>
            </a:r>
            <a:r>
              <a:rPr kumimoji="1" lang="zh-CN" altLang="en-US" sz="2800" dirty="0">
                <a:latin typeface="华文新魏" panose="02010800040101010101" pitchFamily="2" charset="-122"/>
                <a:ea typeface="华文新魏" panose="02010800040101010101" pitchFamily="2" charset="-122"/>
              </a:rPr>
              <a:t>和</a:t>
            </a:r>
            <a:r>
              <a:rPr kumimoji="1" lang="en-US" altLang="zh-CN" sz="2800" dirty="0">
                <a:latin typeface="华文新魏" panose="02010800040101010101" pitchFamily="2" charset="-122"/>
                <a:ea typeface="华文新魏" panose="02010800040101010101" pitchFamily="2" charset="-122"/>
              </a:rPr>
              <a:t>40</a:t>
            </a:r>
            <a:r>
              <a:rPr kumimoji="1" lang="zh-CN" altLang="en-US" sz="2800" dirty="0">
                <a:latin typeface="华文新魏" panose="02010800040101010101" pitchFamily="2" charset="-122"/>
                <a:ea typeface="华文新魏" panose="02010800040101010101" pitchFamily="2" charset="-122"/>
              </a:rPr>
              <a:t>的和</a:t>
            </a:r>
          </a:p>
          <a:p>
            <a:pPr marL="658813" lvl="1" indent="-457200">
              <a:buClr>
                <a:srgbClr val="F79646"/>
              </a:buClr>
            </a:pPr>
            <a:r>
              <a:rPr kumimoji="1" lang="zh-CN" altLang="en-US" sz="2400" dirty="0">
                <a:latin typeface="华文新魏" panose="02010800040101010101" pitchFamily="2" charset="-122"/>
                <a:ea typeface="华文新魏" panose="02010800040101010101" pitchFamily="2" charset="-122"/>
              </a:rPr>
              <a:t>问题的高级语言描述</a:t>
            </a:r>
          </a:p>
          <a:p>
            <a:pPr marL="938213" lvl="2" indent="-400050" eaLnBrk="1" hangingPunct="1"/>
            <a:r>
              <a:rPr kumimoji="1" lang="zh-CN" altLang="en-US" sz="2000" dirty="0">
                <a:latin typeface="华文新魏" panose="02010800040101010101" pitchFamily="2" charset="-122"/>
                <a:ea typeface="华文新魏" panose="02010800040101010101" pitchFamily="2" charset="-122"/>
              </a:rPr>
              <a:t>高级语言包括</a:t>
            </a:r>
            <a:r>
              <a:rPr kumimoji="1" lang="en-US" altLang="zh-CN" sz="2000" dirty="0">
                <a:latin typeface="华文新魏" panose="02010800040101010101" pitchFamily="2" charset="-122"/>
                <a:ea typeface="华文新魏" panose="02010800040101010101" pitchFamily="2" charset="-122"/>
              </a:rPr>
              <a:t>C</a:t>
            </a:r>
            <a:r>
              <a:rPr kumimoji="1" lang="zh-CN" altLang="en-US" sz="2000" dirty="0">
                <a:latin typeface="华文新魏" panose="02010800040101010101" pitchFamily="2" charset="-122"/>
                <a:ea typeface="华文新魏" panose="02010800040101010101" pitchFamily="2" charset="-122"/>
              </a:rPr>
              <a:t>语言、</a:t>
            </a:r>
            <a:r>
              <a:rPr kumimoji="1" lang="en-US" altLang="zh-CN" sz="2000" dirty="0">
                <a:latin typeface="华文新魏" panose="02010800040101010101" pitchFamily="2" charset="-122"/>
                <a:ea typeface="华文新魏" panose="02010800040101010101" pitchFamily="2" charset="-122"/>
              </a:rPr>
              <a:t>Pascal</a:t>
            </a:r>
            <a:r>
              <a:rPr kumimoji="1" lang="zh-CN" altLang="en-US" sz="2000" dirty="0">
                <a:latin typeface="华文新魏" panose="02010800040101010101" pitchFamily="2" charset="-122"/>
                <a:ea typeface="华文新魏" panose="02010800040101010101" pitchFamily="2" charset="-122"/>
              </a:rPr>
              <a:t>、</a:t>
            </a:r>
            <a:r>
              <a:rPr kumimoji="1" lang="en-US" altLang="zh-CN" sz="2000" dirty="0">
                <a:latin typeface="华文新魏" panose="02010800040101010101" pitchFamily="2" charset="-122"/>
                <a:ea typeface="华文新魏" panose="02010800040101010101" pitchFamily="2" charset="-122"/>
              </a:rPr>
              <a:t>Java</a:t>
            </a:r>
            <a:r>
              <a:rPr kumimoji="1" lang="zh-CN" altLang="en-US" sz="2000" dirty="0">
                <a:latin typeface="华文新魏" panose="02010800040101010101" pitchFamily="2" charset="-122"/>
                <a:ea typeface="华文新魏" panose="02010800040101010101" pitchFamily="2" charset="-122"/>
              </a:rPr>
              <a:t>、</a:t>
            </a:r>
            <a:r>
              <a:rPr kumimoji="1" lang="en-US" altLang="zh-CN" sz="2000" dirty="0">
                <a:latin typeface="华文新魏" panose="02010800040101010101" pitchFamily="2" charset="-122"/>
                <a:ea typeface="华文新魏" panose="02010800040101010101" pitchFamily="2" charset="-122"/>
              </a:rPr>
              <a:t>Basic</a:t>
            </a:r>
            <a:r>
              <a:rPr kumimoji="1" lang="zh-CN" altLang="en-US" sz="2000" dirty="0">
                <a:latin typeface="华文新魏" panose="02010800040101010101" pitchFamily="2" charset="-122"/>
                <a:ea typeface="华文新魏" panose="02010800040101010101" pitchFamily="2" charset="-122"/>
              </a:rPr>
              <a:t>等 </a:t>
            </a:r>
          </a:p>
          <a:p>
            <a:pPr marL="938213" lvl="2" indent="-400050" eaLnBrk="1" hangingPunct="1"/>
            <a:r>
              <a:rPr lang="zh-CN" altLang="en-US" sz="2000" dirty="0">
                <a:solidFill>
                  <a:srgbClr val="0000CC"/>
                </a:solidFill>
                <a:latin typeface="华文新魏" panose="02010800040101010101" pitchFamily="2" charset="-122"/>
                <a:ea typeface="华文新魏" panose="02010800040101010101" pitchFamily="2" charset="-122"/>
              </a:rPr>
              <a:t>例</a:t>
            </a:r>
            <a:r>
              <a:rPr lang="en-US" altLang="zh-CN" sz="2000" dirty="0">
                <a:solidFill>
                  <a:srgbClr val="0000CC"/>
                </a:solidFill>
                <a:latin typeface="华文新魏" panose="02010800040101010101" pitchFamily="2" charset="-122"/>
                <a:ea typeface="华文新魏" panose="02010800040101010101" pitchFamily="2" charset="-122"/>
              </a:rPr>
              <a:t>1.1</a:t>
            </a:r>
            <a:r>
              <a:rPr lang="zh-CN" altLang="en-US" sz="2000" dirty="0">
                <a:solidFill>
                  <a:srgbClr val="0000CC"/>
                </a:solidFill>
                <a:latin typeface="华文新魏" panose="02010800040101010101" pitchFamily="2" charset="-122"/>
                <a:ea typeface="华文新魏" panose="02010800040101010101" pitchFamily="2" charset="-122"/>
              </a:rPr>
              <a:t>的</a:t>
            </a:r>
            <a:r>
              <a:rPr lang="en-US" altLang="zh-CN" sz="2000" dirty="0">
                <a:solidFill>
                  <a:srgbClr val="0000CC"/>
                </a:solidFill>
                <a:latin typeface="华文新魏" panose="02010800040101010101" pitchFamily="2" charset="-122"/>
                <a:ea typeface="华文新魏" panose="02010800040101010101" pitchFamily="2" charset="-122"/>
              </a:rPr>
              <a:t>C</a:t>
            </a:r>
            <a:r>
              <a:rPr lang="zh-CN" altLang="en-US" sz="2000" dirty="0">
                <a:solidFill>
                  <a:srgbClr val="0000CC"/>
                </a:solidFill>
                <a:latin typeface="华文新魏" panose="02010800040101010101" pitchFamily="2" charset="-122"/>
                <a:ea typeface="华文新魏" panose="02010800040101010101" pitchFamily="2" charset="-122"/>
              </a:rPr>
              <a:t>语言描述  </a:t>
            </a:r>
            <a:r>
              <a:rPr lang="en-US" altLang="zh-CN" sz="2000" i="1" dirty="0">
                <a:solidFill>
                  <a:srgbClr val="0000CC"/>
                </a:solidFill>
                <a:latin typeface="华文新魏" panose="02010800040101010101" pitchFamily="2" charset="-122"/>
                <a:ea typeface="华文新魏" panose="02010800040101010101" pitchFamily="2" charset="-122"/>
              </a:rPr>
              <a:t>(</a:t>
            </a:r>
            <a:r>
              <a:rPr lang="en-US" altLang="zh-CN" sz="2000" i="1" dirty="0" err="1">
                <a:solidFill>
                  <a:srgbClr val="0000CC"/>
                </a:solidFill>
                <a:latin typeface="华文新魏" panose="02010800040101010101" pitchFamily="2" charset="-122"/>
                <a:ea typeface="华文新魏" panose="02010800040101010101" pitchFamily="2" charset="-122"/>
              </a:rPr>
              <a:t>sum.c</a:t>
            </a:r>
            <a:r>
              <a:rPr lang="zh-CN" altLang="en-US" sz="2000" i="1" dirty="0">
                <a:solidFill>
                  <a:srgbClr val="0000CC"/>
                </a:solidFill>
                <a:latin typeface="华文新魏" panose="02010800040101010101" pitchFamily="2" charset="-122"/>
                <a:ea typeface="华文新魏" panose="02010800040101010101" pitchFamily="2" charset="-122"/>
              </a:rPr>
              <a:t>）</a:t>
            </a:r>
          </a:p>
          <a:p>
            <a:pPr marL="658813" lvl="1" indent="-457200">
              <a:buClr>
                <a:srgbClr val="F79646"/>
              </a:buClr>
            </a:pPr>
            <a:endParaRPr kumimoji="1" lang="zh-CN" altLang="en-US" dirty="0">
              <a:latin typeface="华文新魏" panose="02010800040101010101" pitchFamily="2" charset="-122"/>
              <a:ea typeface="华文新魏" panose="02010800040101010101" pitchFamily="2" charset="-122"/>
            </a:endParaRPr>
          </a:p>
          <a:p>
            <a:pPr marL="658813" lvl="1" indent="-457200">
              <a:buClr>
                <a:srgbClr val="F79646"/>
              </a:buClr>
            </a:pPr>
            <a:endParaRPr kumimoji="1" lang="zh-CN" altLang="en-US" dirty="0">
              <a:latin typeface="华文新魏" panose="02010800040101010101" pitchFamily="2" charset="-122"/>
              <a:ea typeface="华文新魏" panose="02010800040101010101" pitchFamily="2" charset="-122"/>
            </a:endParaRPr>
          </a:p>
          <a:p>
            <a:pPr marL="658813" lvl="1" indent="-457200">
              <a:buClr>
                <a:srgbClr val="F79646"/>
              </a:buClr>
            </a:pPr>
            <a:endParaRPr kumimoji="1" lang="en-US" altLang="zh-CN" sz="2400" dirty="0">
              <a:latin typeface="华文新魏" panose="02010800040101010101" pitchFamily="2" charset="-122"/>
              <a:ea typeface="华文新魏" panose="02010800040101010101" pitchFamily="2" charset="-122"/>
            </a:endParaRPr>
          </a:p>
        </p:txBody>
      </p:sp>
      <p:sp>
        <p:nvSpPr>
          <p:cNvPr id="97284" name="Rectangle 4"/>
          <p:cNvSpPr>
            <a:spLocks noChangeArrowheads="1"/>
          </p:cNvSpPr>
          <p:nvPr/>
        </p:nvSpPr>
        <p:spPr bwMode="auto">
          <a:xfrm>
            <a:off x="4502150" y="6715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7285" name="Rectangle 5"/>
          <p:cNvSpPr>
            <a:spLocks noChangeArrowheads="1"/>
          </p:cNvSpPr>
          <p:nvPr/>
        </p:nvSpPr>
        <p:spPr bwMode="auto">
          <a:xfrm>
            <a:off x="4502150" y="213042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7286" name="Rectangle 6"/>
          <p:cNvSpPr>
            <a:spLocks noChangeArrowheads="1"/>
          </p:cNvSpPr>
          <p:nvPr/>
        </p:nvSpPr>
        <p:spPr bwMode="auto">
          <a:xfrm>
            <a:off x="4502150" y="216217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97287" name="Object 7"/>
          <p:cNvGraphicFramePr>
            <a:graphicFrameLocks noChangeAspect="1"/>
          </p:cNvGraphicFramePr>
          <p:nvPr>
            <p:extLst>
              <p:ext uri="{D42A27DB-BD31-4B8C-83A1-F6EECF244321}">
                <p14:modId xmlns:p14="http://schemas.microsoft.com/office/powerpoint/2010/main" val="3329037137"/>
              </p:ext>
            </p:extLst>
          </p:nvPr>
        </p:nvGraphicFramePr>
        <p:xfrm>
          <a:off x="385763" y="3321050"/>
          <a:ext cx="6635750" cy="2865438"/>
        </p:xfrm>
        <a:graphic>
          <a:graphicData uri="http://schemas.openxmlformats.org/presentationml/2006/ole">
            <mc:AlternateContent xmlns:mc="http://schemas.openxmlformats.org/markup-compatibility/2006">
              <mc:Choice xmlns:v="urn:schemas-microsoft-com:vml" Requires="v">
                <p:oleObj spid="_x0000_s4105" name="Picture" r:id="rId4" imgW="2393576" imgH="1461247" progId="Word.Picture.8">
                  <p:embed/>
                </p:oleObj>
              </mc:Choice>
              <mc:Fallback>
                <p:oleObj name="Picture" r:id="rId4" imgW="2393576" imgH="1461247" progId="Word.Picture.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3" y="3321050"/>
                        <a:ext cx="663575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直接连接符 12">
            <a:extLst>
              <a:ext uri="{FF2B5EF4-FFF2-40B4-BE49-F238E27FC236}">
                <a16:creationId xmlns:a16="http://schemas.microsoft.com/office/drawing/2014/main" id="{BFCBBB6F-D3CC-41B2-9D73-8899C374B2CC}"/>
              </a:ext>
            </a:extLst>
          </p:cNvPr>
          <p:cNvCxnSpPr>
            <a:cxnSpLocks noChangeShapeType="1"/>
          </p:cNvCxnSpPr>
          <p:nvPr/>
        </p:nvCxnSpPr>
        <p:spPr bwMode="auto">
          <a:xfrm>
            <a:off x="971550" y="3716338"/>
            <a:ext cx="4357688" cy="1587"/>
          </a:xfrm>
          <a:prstGeom prst="line">
            <a:avLst/>
          </a:prstGeom>
          <a:noFill/>
          <a:ln w="38100">
            <a:solidFill>
              <a:schemeClr val="accent2"/>
            </a:solidFill>
            <a:round/>
            <a:headEnd/>
            <a:tailEnd/>
          </a:ln>
          <a:effectLst>
            <a:outerShdw blurRad="63500" dist="23000" dir="5400000" rotWithShape="0">
              <a:srgbClr val="000000">
                <a:alpha val="34999"/>
              </a:srgbClr>
            </a:outerShdw>
          </a:effectLst>
          <a:extLst>
            <a:ext uri="{909E8E84-426E-40dd-AFC4-6F175D3DCCD1}"/>
          </a:extLst>
        </p:spPr>
      </p:cxnSp>
      <p:sp>
        <p:nvSpPr>
          <p:cNvPr id="97289" name="TextBox 14"/>
          <p:cNvSpPr txBox="1">
            <a:spLocks noChangeArrowheads="1"/>
          </p:cNvSpPr>
          <p:nvPr/>
        </p:nvSpPr>
        <p:spPr bwMode="auto">
          <a:xfrm>
            <a:off x="6357938" y="3321050"/>
            <a:ext cx="1928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C00000"/>
                </a:solidFill>
                <a:latin typeface="微软雅黑" panose="020B0503020204020204" pitchFamily="34" charset="-122"/>
                <a:ea typeface="微软雅黑" panose="020B0503020204020204" pitchFamily="34" charset="-122"/>
              </a:rPr>
              <a:t>预处理阶段</a:t>
            </a:r>
          </a:p>
        </p:txBody>
      </p:sp>
      <p:cxnSp>
        <p:nvCxnSpPr>
          <p:cNvPr id="17" name="直接箭头连接符 16">
            <a:extLst>
              <a:ext uri="{FF2B5EF4-FFF2-40B4-BE49-F238E27FC236}">
                <a16:creationId xmlns:a16="http://schemas.microsoft.com/office/drawing/2014/main" id="{2165F82F-79C0-4452-B11C-8E4E7FDFCA05}"/>
              </a:ext>
            </a:extLst>
          </p:cNvPr>
          <p:cNvCxnSpPr>
            <a:cxnSpLocks noChangeShapeType="1"/>
          </p:cNvCxnSpPr>
          <p:nvPr/>
        </p:nvCxnSpPr>
        <p:spPr bwMode="auto">
          <a:xfrm rot="5400000">
            <a:off x="7137400" y="3798888"/>
            <a:ext cx="268287" cy="1588"/>
          </a:xfrm>
          <a:prstGeom prst="straightConnector1">
            <a:avLst/>
          </a:prstGeom>
          <a:noFill/>
          <a:ln w="38100">
            <a:solidFill>
              <a:srgbClr val="0000FF"/>
            </a:solidFill>
            <a:round/>
            <a:headEnd/>
            <a:tailEnd type="arrow" w="med" len="med"/>
          </a:ln>
          <a:effectLst>
            <a:outerShdw blurRad="63500" dist="23000" dir="5400000" rotWithShape="0">
              <a:srgbClr val="000000">
                <a:alpha val="34999"/>
              </a:srgbClr>
            </a:outerShdw>
          </a:effectLst>
          <a:extLst>
            <a:ext uri="{909E8E84-426E-40dd-AFC4-6F175D3DCCD1}"/>
          </a:extLst>
        </p:spPr>
      </p:cxnSp>
      <p:sp>
        <p:nvSpPr>
          <p:cNvPr id="18" name="TextBox 17"/>
          <p:cNvSpPr txBox="1">
            <a:spLocks noChangeArrowheads="1"/>
          </p:cNvSpPr>
          <p:nvPr/>
        </p:nvSpPr>
        <p:spPr bwMode="auto">
          <a:xfrm>
            <a:off x="6462713" y="3943350"/>
            <a:ext cx="1571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00CC"/>
                </a:solidFill>
                <a:latin typeface="微软雅黑" panose="020B0503020204020204" pitchFamily="34" charset="-122"/>
                <a:ea typeface="微软雅黑" panose="020B0503020204020204" pitchFamily="34" charset="-122"/>
              </a:rPr>
              <a:t>编译阶段</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19125" y="144463"/>
            <a:ext cx="39528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a:solidFill>
                  <a:srgbClr val="A50021"/>
                </a:solidFill>
                <a:ea typeface="微软雅黑" panose="020B0503020204020204" pitchFamily="34" charset="-122"/>
              </a:rPr>
              <a:t> 教材与参考文献</a:t>
            </a:r>
          </a:p>
        </p:txBody>
      </p:sp>
      <p:sp>
        <p:nvSpPr>
          <p:cNvPr id="16390" name="Rectangle 6">
            <a:extLst>
              <a:ext uri="{FF2B5EF4-FFF2-40B4-BE49-F238E27FC236}">
                <a16:creationId xmlns:a16="http://schemas.microsoft.com/office/drawing/2014/main" id="{676C16A4-3864-410E-950F-05053AE2A604}"/>
              </a:ext>
            </a:extLst>
          </p:cNvPr>
          <p:cNvSpPr>
            <a:spLocks noChangeArrowheads="1"/>
          </p:cNvSpPr>
          <p:nvPr/>
        </p:nvSpPr>
        <p:spPr bwMode="auto">
          <a:xfrm>
            <a:off x="234950" y="812800"/>
            <a:ext cx="5399088" cy="1557338"/>
          </a:xfrm>
          <a:prstGeom prst="rect">
            <a:avLst/>
          </a:prstGeom>
          <a:noFill/>
          <a:ln w="9525">
            <a:noFill/>
            <a:miter lim="800000"/>
          </a:ln>
          <a:effectLst/>
        </p:spPr>
        <p:txBody>
          <a:bodyPr>
            <a:spAutoFit/>
          </a:bodyPr>
          <a:lstStyle/>
          <a:p>
            <a:pPr eaLnBrk="1" hangingPunct="1">
              <a:lnSpc>
                <a:spcPct val="105000"/>
              </a:lnSpc>
              <a:spcBef>
                <a:spcPct val="20000"/>
              </a:spcBef>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David A. Patterson,</a:t>
            </a:r>
            <a:r>
              <a:rPr lang="zh-CN" altLang="en-US"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John L. Hennessy</a:t>
            </a:r>
          </a:p>
          <a:p>
            <a:pPr eaLnBrk="1" hangingPunct="1">
              <a:lnSpc>
                <a:spcPct val="105000"/>
              </a:lnSpc>
              <a:spcBef>
                <a:spcPct val="20000"/>
              </a:spcBef>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《Computer Organization and Design—</a:t>
            </a:r>
          </a:p>
          <a:p>
            <a:pPr eaLnBrk="1" hangingPunct="1">
              <a:lnSpc>
                <a:spcPct val="105000"/>
              </a:lnSpc>
              <a:spcBef>
                <a:spcPct val="20000"/>
              </a:spcBef>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The Hardware/ Software Interface》</a:t>
            </a:r>
          </a:p>
          <a:p>
            <a:pPr eaLnBrk="1" hangingPunct="1">
              <a:lnSpc>
                <a:spcPct val="105000"/>
              </a:lnSpc>
              <a:spcBef>
                <a:spcPct val="20000"/>
              </a:spcBef>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 (Sixth Edition) </a:t>
            </a:r>
            <a:r>
              <a:rPr lang="zh-CN" altLang="en-US"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a:t>
            </a:r>
            <a:r>
              <a:rPr lang="en-US" altLang="zh-CN"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2022</a:t>
            </a:r>
            <a:endParaRPr lang="zh-CN" altLang="en-US" sz="2000" b="1" dirty="0">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sp>
        <p:nvSpPr>
          <p:cNvPr id="16392" name="Rectangle 8">
            <a:extLst>
              <a:ext uri="{FF2B5EF4-FFF2-40B4-BE49-F238E27FC236}">
                <a16:creationId xmlns:a16="http://schemas.microsoft.com/office/drawing/2014/main" id="{F24B0709-0223-41EA-A2DA-C32B9C4CDFB4}"/>
              </a:ext>
            </a:extLst>
          </p:cNvPr>
          <p:cNvSpPr>
            <a:spLocks noChangeArrowheads="1"/>
          </p:cNvSpPr>
          <p:nvPr/>
        </p:nvSpPr>
        <p:spPr bwMode="auto">
          <a:xfrm>
            <a:off x="2376488" y="4787900"/>
            <a:ext cx="5903912" cy="11080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Randal E. Bryant</a:t>
            </a:r>
            <a:r>
              <a:rPr lang="zh-CN" altLang="en-US"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等 </a:t>
            </a:r>
          </a:p>
          <a:p>
            <a:pPr eaLnBrk="1" hangingPunct="1">
              <a:defRPr/>
            </a:pPr>
            <a:r>
              <a:rPr lang="en-US" altLang="zh-CN"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a:t>
            </a:r>
            <a:r>
              <a:rPr lang="zh-CN" altLang="en-US"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深入理解计算机系统</a:t>
            </a:r>
            <a:r>
              <a:rPr lang="en-US" altLang="zh-CN"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a:t>
            </a:r>
            <a:r>
              <a:rPr lang="zh-CN" altLang="en-US"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第三版</a:t>
            </a:r>
            <a:r>
              <a:rPr lang="en-US" altLang="zh-CN"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a:t>
            </a:r>
            <a:endParaRPr lang="zh-CN" altLang="en-US"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endParaRPr>
          </a:p>
          <a:p>
            <a:pPr eaLnBrk="1" hangingPunct="1">
              <a:defRPr/>
            </a:pPr>
            <a:r>
              <a:rPr lang="zh-CN" altLang="en-US"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机械工业出版社，</a:t>
            </a:r>
            <a:r>
              <a:rPr lang="en-US" altLang="zh-CN" sz="2200" b="1" dirty="0">
                <a:effectLst>
                  <a:outerShdw blurRad="38100" dist="38100" dir="2700000" algn="tl">
                    <a:srgbClr val="C0C0C0"/>
                  </a:outerShdw>
                </a:effectLst>
                <a:latin typeface="Times New Roman" panose="02020603050405020304" pitchFamily="18" charset="0"/>
                <a:ea typeface="华文新魏" panose="02010800040101010101" pitchFamily="2" charset="-122"/>
              </a:rPr>
              <a:t>2016</a:t>
            </a:r>
          </a:p>
        </p:txBody>
      </p:sp>
      <p:pic>
        <p:nvPicPr>
          <p:cNvPr id="13317" name="Picture 13">
            <a:extLst>
              <a:ext uri="{FF2B5EF4-FFF2-40B4-BE49-F238E27FC236}">
                <a16:creationId xmlns:a16="http://schemas.microsoft.com/office/drawing/2014/main" id="{23521E22-13E9-4F14-812A-B5BD8BA9D81E}"/>
              </a:ext>
            </a:extLst>
          </p:cNvPr>
          <p:cNvPicPr>
            <a:picLocks noChangeAspect="1" noChangeArrowheads="1"/>
          </p:cNvPicPr>
          <p:nvPr/>
        </p:nvPicPr>
        <p:blipFill>
          <a:blip r:embed="rId3"/>
          <a:srcRect/>
          <a:stretch>
            <a:fillRect/>
          </a:stretch>
        </p:blipFill>
        <p:spPr bwMode="auto">
          <a:xfrm>
            <a:off x="3059113" y="2070100"/>
            <a:ext cx="1416050" cy="1906588"/>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863" y="749300"/>
            <a:ext cx="3913187"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4064000"/>
            <a:ext cx="17938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513" y="3876675"/>
            <a:ext cx="18288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xfrm>
            <a:off x="415847" y="19050"/>
            <a:ext cx="5210175" cy="5849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99331" name="Rectangle 3"/>
          <p:cNvSpPr>
            <a:spLocks noGrp="1" noChangeArrowheads="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eaLnBrk="1" hangingPunct="1">
              <a:buSzTx/>
            </a:pPr>
            <a:r>
              <a:rPr kumimoji="1" lang="zh-CN" altLang="en-US" dirty="0">
                <a:latin typeface="华文新魏" panose="02010800040101010101" pitchFamily="2" charset="-122"/>
                <a:ea typeface="华文新魏" panose="02010800040101010101" pitchFamily="2" charset="-122"/>
              </a:rPr>
              <a:t>（</a:t>
            </a:r>
            <a:r>
              <a:rPr kumimoji="1" lang="en-US" altLang="zh-CN" dirty="0">
                <a:latin typeface="华文新魏" panose="02010800040101010101" pitchFamily="2" charset="-122"/>
                <a:ea typeface="华文新魏" panose="02010800040101010101" pitchFamily="2" charset="-122"/>
              </a:rPr>
              <a:t>1</a:t>
            </a:r>
            <a:r>
              <a:rPr kumimoji="1" lang="zh-CN" altLang="en-US" dirty="0">
                <a:latin typeface="华文新魏" panose="02010800040101010101" pitchFamily="2" charset="-122"/>
                <a:ea typeface="华文新魏" panose="02010800040101010101" pitchFamily="2" charset="-122"/>
              </a:rPr>
              <a:t>）高级语言转换成汇编语言</a:t>
            </a:r>
          </a:p>
          <a:p>
            <a:pPr marL="668338" lvl="1" indent="-400050">
              <a:buClr>
                <a:srgbClr val="F79646"/>
              </a:buClr>
            </a:pPr>
            <a:r>
              <a:rPr kumimoji="1" lang="pt-BR" altLang="zh-CN" dirty="0"/>
              <a:t>gcc  -S  sum  sum.c</a:t>
            </a:r>
            <a:endParaRPr kumimoji="1" lang="en-US" altLang="zh-CN" dirty="0"/>
          </a:p>
          <a:p>
            <a:pPr marL="668338" lvl="1" indent="-400050">
              <a:buClr>
                <a:srgbClr val="F79646"/>
              </a:buClr>
            </a:pPr>
            <a:endParaRPr kumimoji="1" lang="en-US" altLang="zh-CN" sz="1800" dirty="0">
              <a:latin typeface="华文新魏" panose="02010800040101010101" pitchFamily="2" charset="-122"/>
              <a:ea typeface="华文新魏" panose="02010800040101010101" pitchFamily="2" charset="-122"/>
            </a:endParaRPr>
          </a:p>
          <a:p>
            <a:pPr marL="668338" lvl="1" indent="-400050">
              <a:buClr>
                <a:srgbClr val="F79646"/>
              </a:buClr>
            </a:pPr>
            <a:endParaRPr kumimoji="1" lang="en-US" altLang="zh-CN" dirty="0">
              <a:latin typeface="华文新魏" panose="02010800040101010101" pitchFamily="2" charset="-122"/>
              <a:ea typeface="华文新魏" panose="02010800040101010101" pitchFamily="2" charset="-122"/>
            </a:endParaRPr>
          </a:p>
        </p:txBody>
      </p:sp>
      <p:sp>
        <p:nvSpPr>
          <p:cNvPr id="99332" name="Rectangle 4"/>
          <p:cNvSpPr>
            <a:spLocks noChangeArrowheads="1"/>
          </p:cNvSpPr>
          <p:nvPr/>
        </p:nvSpPr>
        <p:spPr bwMode="auto">
          <a:xfrm>
            <a:off x="4502150" y="6715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9333" name="Rectangle 5"/>
          <p:cNvSpPr>
            <a:spLocks noChangeArrowheads="1"/>
          </p:cNvSpPr>
          <p:nvPr/>
        </p:nvSpPr>
        <p:spPr bwMode="auto">
          <a:xfrm>
            <a:off x="4502150" y="213042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9334" name="Rectangle 6"/>
          <p:cNvSpPr>
            <a:spLocks noChangeArrowheads="1"/>
          </p:cNvSpPr>
          <p:nvPr/>
        </p:nvSpPr>
        <p:spPr bwMode="auto">
          <a:xfrm>
            <a:off x="4502150" y="2162175"/>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9335" name="Rectangle 7"/>
          <p:cNvSpPr>
            <a:spLocks noChangeArrowheads="1"/>
          </p:cNvSpPr>
          <p:nvPr/>
        </p:nvSpPr>
        <p:spPr bwMode="auto">
          <a:xfrm>
            <a:off x="4502150" y="254000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99336" name="Object 8"/>
          <p:cNvGraphicFramePr>
            <a:graphicFrameLocks noChangeAspect="1"/>
          </p:cNvGraphicFramePr>
          <p:nvPr/>
        </p:nvGraphicFramePr>
        <p:xfrm>
          <a:off x="5635625" y="2938463"/>
          <a:ext cx="2636838" cy="2498725"/>
        </p:xfrm>
        <a:graphic>
          <a:graphicData uri="http://schemas.openxmlformats.org/presentationml/2006/ole">
            <mc:AlternateContent xmlns:mc="http://schemas.openxmlformats.org/markup-compatibility/2006">
              <mc:Choice xmlns:v="urn:schemas-microsoft-com:vml" Requires="v">
                <p:oleObj spid="_x0000_s5136" name="图片" r:id="rId4" imgW="1358900" imgH="1460500" progId="Word.Picture.8">
                  <p:embed/>
                </p:oleObj>
              </mc:Choice>
              <mc:Fallback>
                <p:oleObj name="图片" r:id="rId4" imgW="1358900" imgH="1460500" progId="Word.Picture.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625" y="2938463"/>
                        <a:ext cx="2636838" cy="249872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7" name="Object 7"/>
          <p:cNvGraphicFramePr>
            <a:graphicFrameLocks noChangeAspect="1"/>
          </p:cNvGraphicFramePr>
          <p:nvPr/>
        </p:nvGraphicFramePr>
        <p:xfrm>
          <a:off x="331788" y="2597150"/>
          <a:ext cx="4456112" cy="3073400"/>
        </p:xfrm>
        <a:graphic>
          <a:graphicData uri="http://schemas.openxmlformats.org/presentationml/2006/ole">
            <mc:AlternateContent xmlns:mc="http://schemas.openxmlformats.org/markup-compatibility/2006">
              <mc:Choice xmlns:v="urn:schemas-microsoft-com:vml" Requires="v">
                <p:oleObj spid="_x0000_s5137" name="图片" r:id="rId6" imgW="2082800" imgH="1460500" progId="Word.Picture.8">
                  <p:embed/>
                </p:oleObj>
              </mc:Choice>
              <mc:Fallback>
                <p:oleObj name="图片" r:id="rId6" imgW="2082800" imgH="1460500" progId="Word.Picture.8">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788" y="2597150"/>
                        <a:ext cx="4456112"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圆角矩形 1">
            <a:extLst>
              <a:ext uri="{FF2B5EF4-FFF2-40B4-BE49-F238E27FC236}">
                <a16:creationId xmlns:a16="http://schemas.microsoft.com/office/drawing/2014/main" id="{6EBE6342-2A9E-4540-B3F2-195892BCC954}"/>
              </a:ext>
            </a:extLst>
          </p:cNvPr>
          <p:cNvSpPr>
            <a:spLocks noChangeArrowheads="1"/>
          </p:cNvSpPr>
          <p:nvPr/>
        </p:nvSpPr>
        <p:spPr bwMode="auto">
          <a:xfrm>
            <a:off x="709613" y="3833813"/>
            <a:ext cx="4267200" cy="1431925"/>
          </a:xfrm>
          <a:prstGeom prst="roundRect">
            <a:avLst>
              <a:gd name="adj" fmla="val 16667"/>
            </a:avLst>
          </a:prstGeom>
          <a:noFill/>
          <a:ln w="9525">
            <a:solidFill>
              <a:srgbClr val="0000F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latin typeface="+mn-lt"/>
              <a:ea typeface="+mn-ea"/>
            </a:endParaRPr>
          </a:p>
        </p:txBody>
      </p:sp>
      <p:sp>
        <p:nvSpPr>
          <p:cNvPr id="99339" name="Freeform 9"/>
          <p:cNvSpPr>
            <a:spLocks noChangeArrowheads="1"/>
          </p:cNvSpPr>
          <p:nvPr/>
        </p:nvSpPr>
        <p:spPr bwMode="auto">
          <a:xfrm flipH="1" flipV="1">
            <a:off x="4814888" y="3860800"/>
            <a:ext cx="919162" cy="587375"/>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rgbClr val="AEDFD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5"/>
          <p:cNvSpPr txBox="1">
            <a:spLocks noChangeArrowheads="1"/>
          </p:cNvSpPr>
          <p:nvPr/>
        </p:nvSpPr>
        <p:spPr bwMode="auto">
          <a:xfrm>
            <a:off x="790575" y="1227138"/>
            <a:ext cx="1800225" cy="322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高级语言源程序</a:t>
            </a:r>
          </a:p>
        </p:txBody>
      </p:sp>
      <p:sp>
        <p:nvSpPr>
          <p:cNvPr id="101379" name="Text Box 7"/>
          <p:cNvSpPr txBox="1">
            <a:spLocks noChangeArrowheads="1"/>
          </p:cNvSpPr>
          <p:nvPr/>
        </p:nvSpPr>
        <p:spPr bwMode="auto">
          <a:xfrm>
            <a:off x="1019175" y="15478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编译</a:t>
            </a:r>
          </a:p>
        </p:txBody>
      </p:sp>
      <p:sp>
        <p:nvSpPr>
          <p:cNvPr id="101380" name="Text Box 8"/>
          <p:cNvSpPr txBox="1">
            <a:spLocks noChangeArrowheads="1"/>
          </p:cNvSpPr>
          <p:nvPr/>
        </p:nvSpPr>
        <p:spPr bwMode="auto">
          <a:xfrm>
            <a:off x="1493838" y="1928813"/>
            <a:ext cx="1568450" cy="3238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汇编语言程序</a:t>
            </a:r>
          </a:p>
        </p:txBody>
      </p:sp>
      <p:sp>
        <p:nvSpPr>
          <p:cNvPr id="101381" name="Text Box 9"/>
          <p:cNvSpPr txBox="1">
            <a:spLocks noChangeArrowheads="1"/>
          </p:cNvSpPr>
          <p:nvPr/>
        </p:nvSpPr>
        <p:spPr bwMode="auto">
          <a:xfrm>
            <a:off x="1757363" y="226695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汇编</a:t>
            </a:r>
          </a:p>
        </p:txBody>
      </p:sp>
      <p:sp>
        <p:nvSpPr>
          <p:cNvPr id="325643" name="Text Box 11">
            <a:extLst>
              <a:ext uri="{FF2B5EF4-FFF2-40B4-BE49-F238E27FC236}">
                <a16:creationId xmlns:a16="http://schemas.microsoft.com/office/drawing/2014/main" id="{BC43DE57-0C3A-47CE-9098-7C95CD5719D5}"/>
              </a:ext>
            </a:extLst>
          </p:cNvPr>
          <p:cNvSpPr txBox="1">
            <a:spLocks noChangeArrowheads="1"/>
          </p:cNvSpPr>
          <p:nvPr/>
        </p:nvSpPr>
        <p:spPr bwMode="auto">
          <a:xfrm>
            <a:off x="1154113" y="2651125"/>
            <a:ext cx="2724150" cy="3683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目标文件：机器语言模块</a:t>
            </a:r>
          </a:p>
        </p:txBody>
      </p:sp>
      <p:sp>
        <p:nvSpPr>
          <p:cNvPr id="101383" name="Rectangle 2"/>
          <p:cNvSpPr>
            <a:spLocks noGrp="1" noChangeArrowheads="1"/>
          </p:cNvSpPr>
          <p:nvPr>
            <p:ph type="title"/>
          </p:nvPr>
        </p:nvSpPr>
        <p:spPr bwMode="auto">
          <a:xfrm>
            <a:off x="457200" y="0"/>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325638" name="Line 6">
            <a:extLst>
              <a:ext uri="{FF2B5EF4-FFF2-40B4-BE49-F238E27FC236}">
                <a16:creationId xmlns:a16="http://schemas.microsoft.com/office/drawing/2014/main" id="{2BBC9C3C-450B-4A5D-B696-7A20A648B939}"/>
              </a:ext>
            </a:extLst>
          </p:cNvPr>
          <p:cNvSpPr>
            <a:spLocks noChangeShapeType="1"/>
          </p:cNvSpPr>
          <p:nvPr/>
        </p:nvSpPr>
        <p:spPr bwMode="auto">
          <a:xfrm>
            <a:off x="1547813" y="1538288"/>
            <a:ext cx="468312"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2" name="Line 6">
            <a:extLst>
              <a:ext uri="{FF2B5EF4-FFF2-40B4-BE49-F238E27FC236}">
                <a16:creationId xmlns:a16="http://schemas.microsoft.com/office/drawing/2014/main" id="{4A77AF5D-BC63-49D3-AD15-ABFF20FD870F}"/>
              </a:ext>
            </a:extLst>
          </p:cNvPr>
          <p:cNvSpPr>
            <a:spLocks noChangeShapeType="1"/>
          </p:cNvSpPr>
          <p:nvPr/>
        </p:nvSpPr>
        <p:spPr bwMode="auto">
          <a:xfrm>
            <a:off x="2249488" y="2239963"/>
            <a:ext cx="485775" cy="406400"/>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bwMode="auto">
          <a:xfrm>
            <a:off x="769938" y="0"/>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graphicFrame>
        <p:nvGraphicFramePr>
          <p:cNvPr id="235528" name="Group 8">
            <a:extLst>
              <a:ext uri="{FF2B5EF4-FFF2-40B4-BE49-F238E27FC236}">
                <a16:creationId xmlns:a16="http://schemas.microsoft.com/office/drawing/2014/main" id="{41E54C97-221B-4E1C-9DB2-D8905AA341C0}"/>
              </a:ext>
            </a:extLst>
          </p:cNvPr>
          <p:cNvGraphicFramePr>
            <a:graphicFrameLocks noGrp="1"/>
          </p:cNvGraphicFramePr>
          <p:nvPr>
            <p:ph idx="1"/>
          </p:nvPr>
        </p:nvGraphicFramePr>
        <p:xfrm>
          <a:off x="241300" y="2166938"/>
          <a:ext cx="8723313" cy="3500433"/>
        </p:xfrm>
        <a:graphic>
          <a:graphicData uri="http://schemas.openxmlformats.org/drawingml/2006/table">
            <a:tbl>
              <a:tblPr/>
              <a:tblGrid>
                <a:gridCol w="1611313">
                  <a:extLst>
                    <a:ext uri="{9D8B030D-6E8A-4147-A177-3AD203B41FA5}">
                      <a16:colId xmlns:a16="http://schemas.microsoft.com/office/drawing/2014/main" val="2301508813"/>
                    </a:ext>
                  </a:extLst>
                </a:gridCol>
                <a:gridCol w="776287">
                  <a:extLst>
                    <a:ext uri="{9D8B030D-6E8A-4147-A177-3AD203B41FA5}">
                      <a16:colId xmlns:a16="http://schemas.microsoft.com/office/drawing/2014/main" val="4132453382"/>
                    </a:ext>
                  </a:extLst>
                </a:gridCol>
                <a:gridCol w="1500188">
                  <a:extLst>
                    <a:ext uri="{9D8B030D-6E8A-4147-A177-3AD203B41FA5}">
                      <a16:colId xmlns:a16="http://schemas.microsoft.com/office/drawing/2014/main" val="1503756693"/>
                    </a:ext>
                  </a:extLst>
                </a:gridCol>
                <a:gridCol w="4835525">
                  <a:extLst>
                    <a:ext uri="{9D8B030D-6E8A-4147-A177-3AD203B41FA5}">
                      <a16:colId xmlns:a16="http://schemas.microsoft.com/office/drawing/2014/main" val="265905380"/>
                    </a:ext>
                  </a:extLst>
                </a:gridCol>
              </a:tblGrid>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主存地址</a:t>
                      </a: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指令或数据</a:t>
                      </a: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hMerge="1">
                  <a:txBody>
                    <a:bodyPr/>
                    <a:lstStyle/>
                    <a:p>
                      <a:endParaRPr lang="zh-CN" altLang="en-US"/>
                    </a:p>
                  </a:txBody>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说明</a:t>
                      </a: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0708911"/>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00000</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rPr>
                        <a:t>B8</a:t>
                      </a: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12H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取数：</a:t>
                      </a: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A←12H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1626692"/>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00002</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05</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28H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加法：</a:t>
                      </a: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A←A + 28H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4318059"/>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00004</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rPr>
                        <a:t>A3</a:t>
                      </a: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30H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存数：（</a:t>
                      </a: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30H</a:t>
                      </a: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a:t>
                      </a: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A</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8267361"/>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00006</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F4</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停机</a:t>
                      </a: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7698379"/>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rPr>
                        <a:t>……</a:t>
                      </a: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rPr>
                        <a:t>……</a:t>
                      </a: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hMerge="1">
                  <a:txBody>
                    <a:bodyPr/>
                    <a:lstStyle/>
                    <a:p>
                      <a:endParaRPr lang="zh-CN" altLang="en-US"/>
                    </a:p>
                  </a:txBody>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269175"/>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00000</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hMerge="1">
                  <a:txBody>
                    <a:bodyPr/>
                    <a:lstStyle/>
                    <a:p>
                      <a:endParaRPr lang="zh-CN" altLang="en-US"/>
                    </a:p>
                  </a:txBody>
                  <a:tcPr/>
                </a:tc>
                <a:tc row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初始数据区</a:t>
                      </a:r>
                      <a:endParaRPr kumimoji="0" lang="zh-CN" altLang="en-US"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2629736"/>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00B02</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h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75666881"/>
                  </a:ext>
                </a:extLst>
              </a:tr>
              <a:tr h="38893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00030</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3AH</a:t>
                      </a:r>
                      <a:endParaRPr kumimoji="0" lang="en-US" altLang="zh-CN" sz="2100" b="0" i="0" u="none" strike="noStrike" cap="none" normalizeH="0" baseline="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EF4"/>
                    </a:solidFill>
                  </a:tcPr>
                </a:tc>
                <a:tc hMerge="1">
                  <a:txBody>
                    <a:bodyPr/>
                    <a:lstStyle/>
                    <a:p>
                      <a:endParaRPr lang="zh-CN" altLang="en-US"/>
                    </a:p>
                  </a:txBody>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100" b="0" i="0" u="none" strike="noStrike" cap="none" normalizeH="0" baseline="0" dirty="0">
                          <a:ln>
                            <a:noFill/>
                          </a:ln>
                          <a:solidFill>
                            <a:srgbClr val="000000"/>
                          </a:solidFill>
                          <a:effectLst/>
                          <a:latin typeface="Times" panose="02020603050405020304" pitchFamily="18" charset="0"/>
                          <a:ea typeface="黑体" panose="02010609060101010101" pitchFamily="49" charset="-122"/>
                          <a:cs typeface="Times" panose="02020603050405020304" pitchFamily="18" charset="0"/>
                        </a:rPr>
                        <a:t>结果数据</a:t>
                      </a:r>
                      <a:endParaRPr kumimoji="0" lang="zh-CN" altLang="en-US" sz="2100" b="0" i="0" u="none" strike="noStrike" cap="none" normalizeH="0" baseline="0" dirty="0">
                        <a:ln>
                          <a:noFill/>
                        </a:ln>
                        <a:solidFill>
                          <a:schemeClr val="tx1"/>
                        </a:solidFill>
                        <a:effectLst/>
                        <a:latin typeface="Times" panose="02020603050405020304" pitchFamily="18" charset="0"/>
                        <a:ea typeface="黑体" panose="02010609060101010101" pitchFamily="49" charset="-122"/>
                        <a:cs typeface="Times" panose="02020603050405020304" pitchFamily="18" charset="0"/>
                      </a:endParaRPr>
                    </a:p>
                  </a:txBody>
                  <a:tcPr marL="113689" marR="113689" marT="34294" marB="342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7742092"/>
                  </a:ext>
                </a:extLst>
              </a:tr>
            </a:tbl>
          </a:graphicData>
        </a:graphic>
      </p:graphicFrame>
      <p:sp>
        <p:nvSpPr>
          <p:cNvPr id="103473" name="Rectangle 3"/>
          <p:cNvSpPr>
            <a:spLocks noGrp="1" noChangeArrowheads="1"/>
          </p:cNvSpPr>
          <p:nvPr>
            <p:ph type="body" sz="half" idx="4294967295"/>
          </p:nvPr>
        </p:nvSpPr>
        <p:spPr bwMode="auto">
          <a:xfrm>
            <a:off x="220663" y="909638"/>
            <a:ext cx="7847012" cy="3781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1" hangingPunct="1">
              <a:lnSpc>
                <a:spcPct val="150000"/>
              </a:lnSpc>
              <a:buClr>
                <a:srgbClr val="C00000"/>
              </a:buClr>
              <a:buFont typeface="Wingdings" panose="05000000000000000000" pitchFamily="2" charset="2"/>
              <a:buChar char="n"/>
            </a:pPr>
            <a:r>
              <a:rPr kumimoji="1" lang="zh-CN" altLang="en-US" sz="2800" b="1" dirty="0">
                <a:latin typeface="华文新魏" panose="02010800040101010101" pitchFamily="2" charset="-122"/>
                <a:ea typeface="华文新魏" panose="02010800040101010101" pitchFamily="2" charset="-122"/>
              </a:rPr>
              <a:t>（</a:t>
            </a:r>
            <a:r>
              <a:rPr kumimoji="1" lang="en-US" altLang="zh-CN" sz="2800" b="1" dirty="0">
                <a:latin typeface="华文新魏" panose="02010800040101010101" pitchFamily="2" charset="-122"/>
                <a:ea typeface="华文新魏" panose="02010800040101010101" pitchFamily="2" charset="-122"/>
              </a:rPr>
              <a:t>2</a:t>
            </a:r>
            <a:r>
              <a:rPr kumimoji="1" lang="zh-CN" altLang="en-US" sz="2800" b="1" dirty="0">
                <a:latin typeface="华文新魏" panose="02010800040101010101" pitchFamily="2" charset="-122"/>
                <a:ea typeface="华文新魏" panose="02010800040101010101" pitchFamily="2" charset="-122"/>
              </a:rPr>
              <a:t>）汇编语言转换为机器语言</a:t>
            </a:r>
          </a:p>
        </p:txBody>
      </p:sp>
      <p:sp>
        <p:nvSpPr>
          <p:cNvPr id="103474" name="Rectangle 4"/>
          <p:cNvSpPr>
            <a:spLocks noChangeArrowheads="1"/>
          </p:cNvSpPr>
          <p:nvPr/>
        </p:nvSpPr>
        <p:spPr bwMode="auto">
          <a:xfrm>
            <a:off x="4502150" y="6715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475" name="Rectangle 5"/>
          <p:cNvSpPr>
            <a:spLocks noChangeArrowheads="1"/>
          </p:cNvSpPr>
          <p:nvPr/>
        </p:nvSpPr>
        <p:spPr bwMode="auto">
          <a:xfrm>
            <a:off x="4502150" y="1989138"/>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476" name="Rectangle 6"/>
          <p:cNvSpPr>
            <a:spLocks noChangeArrowheads="1"/>
          </p:cNvSpPr>
          <p:nvPr/>
        </p:nvSpPr>
        <p:spPr bwMode="auto">
          <a:xfrm>
            <a:off x="4502150" y="2020888"/>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477" name="Rectangle 7"/>
          <p:cNvSpPr>
            <a:spLocks noChangeArrowheads="1"/>
          </p:cNvSpPr>
          <p:nvPr/>
        </p:nvSpPr>
        <p:spPr bwMode="auto">
          <a:xfrm>
            <a:off x="4502150" y="2400300"/>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103478" name="Object 8"/>
          <p:cNvGraphicFramePr>
            <a:graphicFrameLocks noChangeAspect="1"/>
          </p:cNvGraphicFramePr>
          <p:nvPr/>
        </p:nvGraphicFramePr>
        <p:xfrm>
          <a:off x="6692900" y="3611563"/>
          <a:ext cx="2254250" cy="2044700"/>
        </p:xfrm>
        <a:graphic>
          <a:graphicData uri="http://schemas.openxmlformats.org/presentationml/2006/ole">
            <mc:AlternateContent xmlns:mc="http://schemas.openxmlformats.org/markup-compatibility/2006">
              <mc:Choice xmlns:v="urn:schemas-microsoft-com:vml" Requires="v">
                <p:oleObj spid="_x0000_s6153" name="图片" r:id="rId4" imgW="1270000" imgH="1460500" progId="Word.Picture.8">
                  <p:embed/>
                </p:oleObj>
              </mc:Choice>
              <mc:Fallback>
                <p:oleObj name="图片" r:id="rId4" imgW="1270000" imgH="1460500" progId="Word.Picture.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900" y="3611563"/>
                        <a:ext cx="2254250" cy="2044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5"/>
          <p:cNvSpPr txBox="1">
            <a:spLocks noChangeArrowheads="1"/>
          </p:cNvSpPr>
          <p:nvPr/>
        </p:nvSpPr>
        <p:spPr bwMode="auto">
          <a:xfrm>
            <a:off x="790575" y="1227138"/>
            <a:ext cx="1800225" cy="322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高级语言源程序</a:t>
            </a:r>
          </a:p>
        </p:txBody>
      </p:sp>
      <p:sp>
        <p:nvSpPr>
          <p:cNvPr id="105475" name="Text Box 7"/>
          <p:cNvSpPr txBox="1">
            <a:spLocks noChangeArrowheads="1"/>
          </p:cNvSpPr>
          <p:nvPr/>
        </p:nvSpPr>
        <p:spPr bwMode="auto">
          <a:xfrm>
            <a:off x="1019175" y="15478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编译</a:t>
            </a:r>
          </a:p>
        </p:txBody>
      </p:sp>
      <p:sp>
        <p:nvSpPr>
          <p:cNvPr id="105476" name="Text Box 8"/>
          <p:cNvSpPr txBox="1">
            <a:spLocks noChangeArrowheads="1"/>
          </p:cNvSpPr>
          <p:nvPr/>
        </p:nvSpPr>
        <p:spPr bwMode="auto">
          <a:xfrm>
            <a:off x="1493838" y="1928813"/>
            <a:ext cx="1568450" cy="3238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汇编语言程序</a:t>
            </a:r>
          </a:p>
        </p:txBody>
      </p:sp>
      <p:sp>
        <p:nvSpPr>
          <p:cNvPr id="105477" name="Text Box 9"/>
          <p:cNvSpPr txBox="1">
            <a:spLocks noChangeArrowheads="1"/>
          </p:cNvSpPr>
          <p:nvPr/>
        </p:nvSpPr>
        <p:spPr bwMode="auto">
          <a:xfrm>
            <a:off x="1757363" y="226695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汇编</a:t>
            </a:r>
          </a:p>
        </p:txBody>
      </p:sp>
      <p:sp>
        <p:nvSpPr>
          <p:cNvPr id="325643" name="Text Box 11">
            <a:extLst>
              <a:ext uri="{FF2B5EF4-FFF2-40B4-BE49-F238E27FC236}">
                <a16:creationId xmlns:a16="http://schemas.microsoft.com/office/drawing/2014/main" id="{B67095C7-47EF-4D2F-A05F-A8BCCB84AED8}"/>
              </a:ext>
            </a:extLst>
          </p:cNvPr>
          <p:cNvSpPr txBox="1">
            <a:spLocks noChangeArrowheads="1"/>
          </p:cNvSpPr>
          <p:nvPr/>
        </p:nvSpPr>
        <p:spPr bwMode="auto">
          <a:xfrm>
            <a:off x="1154113" y="2651125"/>
            <a:ext cx="2724150" cy="3683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目标文件：机器语言模块</a:t>
            </a:r>
          </a:p>
        </p:txBody>
      </p:sp>
      <p:sp>
        <p:nvSpPr>
          <p:cNvPr id="325644" name="Line 12">
            <a:extLst>
              <a:ext uri="{FF2B5EF4-FFF2-40B4-BE49-F238E27FC236}">
                <a16:creationId xmlns:a16="http://schemas.microsoft.com/office/drawing/2014/main" id="{21E9A8C3-B936-4C04-9C11-1172F9F5E756}"/>
              </a:ext>
            </a:extLst>
          </p:cNvPr>
          <p:cNvSpPr>
            <a:spLocks noChangeShapeType="1"/>
          </p:cNvSpPr>
          <p:nvPr/>
        </p:nvSpPr>
        <p:spPr bwMode="auto">
          <a:xfrm>
            <a:off x="2951163" y="2997200"/>
            <a:ext cx="458787" cy="431800"/>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105480" name="Rectangle 2"/>
          <p:cNvSpPr>
            <a:spLocks noGrp="1" noChangeArrowheads="1"/>
          </p:cNvSpPr>
          <p:nvPr>
            <p:ph type="title"/>
          </p:nvPr>
        </p:nvSpPr>
        <p:spPr bwMode="auto">
          <a:xfrm>
            <a:off x="457200" y="1472"/>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325638" name="Line 6">
            <a:extLst>
              <a:ext uri="{FF2B5EF4-FFF2-40B4-BE49-F238E27FC236}">
                <a16:creationId xmlns:a16="http://schemas.microsoft.com/office/drawing/2014/main" id="{03B8F822-FA97-4366-9B03-0D91A97D0769}"/>
              </a:ext>
            </a:extLst>
          </p:cNvPr>
          <p:cNvSpPr>
            <a:spLocks noChangeShapeType="1"/>
          </p:cNvSpPr>
          <p:nvPr/>
        </p:nvSpPr>
        <p:spPr bwMode="auto">
          <a:xfrm>
            <a:off x="1547813" y="1538288"/>
            <a:ext cx="468312"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2" name="Line 6">
            <a:extLst>
              <a:ext uri="{FF2B5EF4-FFF2-40B4-BE49-F238E27FC236}">
                <a16:creationId xmlns:a16="http://schemas.microsoft.com/office/drawing/2014/main" id="{6C47FD01-858A-40B7-8B2C-A751B43D919B}"/>
              </a:ext>
            </a:extLst>
          </p:cNvPr>
          <p:cNvSpPr>
            <a:spLocks noChangeShapeType="1"/>
          </p:cNvSpPr>
          <p:nvPr/>
        </p:nvSpPr>
        <p:spPr bwMode="auto">
          <a:xfrm>
            <a:off x="2249488" y="2239963"/>
            <a:ext cx="485775" cy="406400"/>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105483" name="Text Box 11"/>
          <p:cNvSpPr txBox="1">
            <a:spLocks noChangeArrowheads="1"/>
          </p:cNvSpPr>
          <p:nvPr/>
        </p:nvSpPr>
        <p:spPr bwMode="auto">
          <a:xfrm>
            <a:off x="4086225" y="2651125"/>
            <a:ext cx="3416300" cy="3683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目标文件：库程序（机器语言）</a:t>
            </a:r>
          </a:p>
        </p:txBody>
      </p:sp>
      <p:sp>
        <p:nvSpPr>
          <p:cNvPr id="25" name="Line 18">
            <a:extLst>
              <a:ext uri="{FF2B5EF4-FFF2-40B4-BE49-F238E27FC236}">
                <a16:creationId xmlns:a16="http://schemas.microsoft.com/office/drawing/2014/main" id="{A58FEC0B-477E-4921-9DF1-175E290DE05B}"/>
              </a:ext>
            </a:extLst>
          </p:cNvPr>
          <p:cNvSpPr>
            <a:spLocks noChangeShapeType="1"/>
          </p:cNvSpPr>
          <p:nvPr/>
        </p:nvSpPr>
        <p:spPr bwMode="auto">
          <a:xfrm flipH="1">
            <a:off x="3870325" y="3024188"/>
            <a:ext cx="635000"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6" name="Text Box 14">
            <a:extLst>
              <a:ext uri="{FF2B5EF4-FFF2-40B4-BE49-F238E27FC236}">
                <a16:creationId xmlns:a16="http://schemas.microsoft.com/office/drawing/2014/main" id="{8D199164-DAC8-4D55-B3CA-CC4561F5DEFC}"/>
              </a:ext>
            </a:extLst>
          </p:cNvPr>
          <p:cNvSpPr txBox="1">
            <a:spLocks noChangeArrowheads="1"/>
          </p:cNvSpPr>
          <p:nvPr/>
        </p:nvSpPr>
        <p:spPr bwMode="auto">
          <a:xfrm>
            <a:off x="2276475" y="3433763"/>
            <a:ext cx="3646488" cy="36988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可执行文件：机器语言程序</a:t>
            </a:r>
          </a:p>
        </p:txBody>
      </p:sp>
      <p:sp>
        <p:nvSpPr>
          <p:cNvPr id="105486" name="Text Box 9"/>
          <p:cNvSpPr txBox="1">
            <a:spLocks noChangeArrowheads="1"/>
          </p:cNvSpPr>
          <p:nvPr/>
        </p:nvSpPr>
        <p:spPr bwMode="auto">
          <a:xfrm>
            <a:off x="2459038" y="30591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链接</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5"/>
          <p:cNvSpPr txBox="1">
            <a:spLocks noChangeArrowheads="1"/>
          </p:cNvSpPr>
          <p:nvPr/>
        </p:nvSpPr>
        <p:spPr bwMode="auto">
          <a:xfrm>
            <a:off x="790575" y="1227138"/>
            <a:ext cx="1800225" cy="322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高级语言源程序</a:t>
            </a:r>
          </a:p>
        </p:txBody>
      </p:sp>
      <p:sp>
        <p:nvSpPr>
          <p:cNvPr id="107523" name="Text Box 7"/>
          <p:cNvSpPr txBox="1">
            <a:spLocks noChangeArrowheads="1"/>
          </p:cNvSpPr>
          <p:nvPr/>
        </p:nvSpPr>
        <p:spPr bwMode="auto">
          <a:xfrm>
            <a:off x="1019175" y="15478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编译</a:t>
            </a:r>
          </a:p>
        </p:txBody>
      </p:sp>
      <p:sp>
        <p:nvSpPr>
          <p:cNvPr id="107524" name="Text Box 8"/>
          <p:cNvSpPr txBox="1">
            <a:spLocks noChangeArrowheads="1"/>
          </p:cNvSpPr>
          <p:nvPr/>
        </p:nvSpPr>
        <p:spPr bwMode="auto">
          <a:xfrm>
            <a:off x="1493838" y="1928813"/>
            <a:ext cx="1568450" cy="3238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汇编语言程序</a:t>
            </a:r>
          </a:p>
        </p:txBody>
      </p:sp>
      <p:sp>
        <p:nvSpPr>
          <p:cNvPr id="107525" name="Text Box 9"/>
          <p:cNvSpPr txBox="1">
            <a:spLocks noChangeArrowheads="1"/>
          </p:cNvSpPr>
          <p:nvPr/>
        </p:nvSpPr>
        <p:spPr bwMode="auto">
          <a:xfrm>
            <a:off x="1757363" y="226695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汇编</a:t>
            </a:r>
          </a:p>
        </p:txBody>
      </p:sp>
      <p:sp>
        <p:nvSpPr>
          <p:cNvPr id="325643" name="Text Box 11">
            <a:extLst>
              <a:ext uri="{FF2B5EF4-FFF2-40B4-BE49-F238E27FC236}">
                <a16:creationId xmlns:a16="http://schemas.microsoft.com/office/drawing/2014/main" id="{CB279438-6060-4B47-9E46-D0CA65E143FA}"/>
              </a:ext>
            </a:extLst>
          </p:cNvPr>
          <p:cNvSpPr txBox="1">
            <a:spLocks noChangeArrowheads="1"/>
          </p:cNvSpPr>
          <p:nvPr/>
        </p:nvSpPr>
        <p:spPr bwMode="auto">
          <a:xfrm>
            <a:off x="1154113" y="2651125"/>
            <a:ext cx="2724150" cy="3683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目标文件：机器语言模块</a:t>
            </a:r>
          </a:p>
        </p:txBody>
      </p:sp>
      <p:sp>
        <p:nvSpPr>
          <p:cNvPr id="325644" name="Line 12">
            <a:extLst>
              <a:ext uri="{FF2B5EF4-FFF2-40B4-BE49-F238E27FC236}">
                <a16:creationId xmlns:a16="http://schemas.microsoft.com/office/drawing/2014/main" id="{6338A0DA-C177-4AF6-B9C6-75FF5657D776}"/>
              </a:ext>
            </a:extLst>
          </p:cNvPr>
          <p:cNvSpPr>
            <a:spLocks noChangeShapeType="1"/>
          </p:cNvSpPr>
          <p:nvPr/>
        </p:nvSpPr>
        <p:spPr bwMode="auto">
          <a:xfrm>
            <a:off x="2951163" y="2997200"/>
            <a:ext cx="458787" cy="431800"/>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107528" name="Text Box 13"/>
          <p:cNvSpPr txBox="1">
            <a:spLocks noChangeArrowheads="1"/>
          </p:cNvSpPr>
          <p:nvPr/>
        </p:nvSpPr>
        <p:spPr bwMode="auto">
          <a:xfrm>
            <a:off x="4733925" y="3784600"/>
            <a:ext cx="2944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操作系统调度或</a:t>
            </a:r>
            <a:r>
              <a:rPr lang="en-US" altLang="zh-CN" b="1">
                <a:latin typeface="华文中宋" panose="02010600040101010101" pitchFamily="2" charset="-122"/>
                <a:ea typeface="华文中宋" panose="02010600040101010101" pitchFamily="2" charset="-122"/>
              </a:rPr>
              <a:t>BOOT</a:t>
            </a:r>
            <a:r>
              <a:rPr lang="zh-CN" altLang="en-US" b="1">
                <a:latin typeface="华文中宋" panose="02010600040101010101" pitchFamily="2" charset="-122"/>
                <a:ea typeface="华文中宋" panose="02010600040101010101" pitchFamily="2" charset="-122"/>
              </a:rPr>
              <a:t>引导</a:t>
            </a:r>
          </a:p>
        </p:txBody>
      </p:sp>
      <p:sp>
        <p:nvSpPr>
          <p:cNvPr id="325646" name="Text Box 14">
            <a:extLst>
              <a:ext uri="{FF2B5EF4-FFF2-40B4-BE49-F238E27FC236}">
                <a16:creationId xmlns:a16="http://schemas.microsoft.com/office/drawing/2014/main" id="{E90AD5A3-AF8E-4788-B34B-309465478F37}"/>
              </a:ext>
            </a:extLst>
          </p:cNvPr>
          <p:cNvSpPr txBox="1">
            <a:spLocks noChangeArrowheads="1"/>
          </p:cNvSpPr>
          <p:nvPr/>
        </p:nvSpPr>
        <p:spPr bwMode="auto">
          <a:xfrm>
            <a:off x="2671763" y="4248150"/>
            <a:ext cx="3184525" cy="36988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存储器中：二进制机器指令流</a:t>
            </a:r>
          </a:p>
        </p:txBody>
      </p:sp>
      <p:sp>
        <p:nvSpPr>
          <p:cNvPr id="107530" name="Rectangle 2"/>
          <p:cNvSpPr>
            <a:spLocks noGrp="1" noChangeArrowheads="1"/>
          </p:cNvSpPr>
          <p:nvPr>
            <p:ph type="title"/>
          </p:nvPr>
        </p:nvSpPr>
        <p:spPr bwMode="auto">
          <a:xfrm>
            <a:off x="457200" y="35720"/>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325638" name="Line 6">
            <a:extLst>
              <a:ext uri="{FF2B5EF4-FFF2-40B4-BE49-F238E27FC236}">
                <a16:creationId xmlns:a16="http://schemas.microsoft.com/office/drawing/2014/main" id="{D4701942-F2A0-4132-BEF4-D683E930D6B1}"/>
              </a:ext>
            </a:extLst>
          </p:cNvPr>
          <p:cNvSpPr>
            <a:spLocks noChangeShapeType="1"/>
          </p:cNvSpPr>
          <p:nvPr/>
        </p:nvSpPr>
        <p:spPr bwMode="auto">
          <a:xfrm>
            <a:off x="1547813" y="1538288"/>
            <a:ext cx="468312"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2" name="Line 6">
            <a:extLst>
              <a:ext uri="{FF2B5EF4-FFF2-40B4-BE49-F238E27FC236}">
                <a16:creationId xmlns:a16="http://schemas.microsoft.com/office/drawing/2014/main" id="{63699BD4-7DB9-4F3F-85A5-07E00E92B1D3}"/>
              </a:ext>
            </a:extLst>
          </p:cNvPr>
          <p:cNvSpPr>
            <a:spLocks noChangeShapeType="1"/>
          </p:cNvSpPr>
          <p:nvPr/>
        </p:nvSpPr>
        <p:spPr bwMode="auto">
          <a:xfrm>
            <a:off x="2249488" y="2239963"/>
            <a:ext cx="485775" cy="406400"/>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107533" name="Text Box 11"/>
          <p:cNvSpPr txBox="1">
            <a:spLocks noChangeArrowheads="1"/>
          </p:cNvSpPr>
          <p:nvPr/>
        </p:nvSpPr>
        <p:spPr bwMode="auto">
          <a:xfrm>
            <a:off x="4086225" y="2651125"/>
            <a:ext cx="3416300" cy="3683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目标文件：库程序（机器语言）</a:t>
            </a:r>
          </a:p>
        </p:txBody>
      </p:sp>
      <p:sp>
        <p:nvSpPr>
          <p:cNvPr id="25" name="Line 18">
            <a:extLst>
              <a:ext uri="{FF2B5EF4-FFF2-40B4-BE49-F238E27FC236}">
                <a16:creationId xmlns:a16="http://schemas.microsoft.com/office/drawing/2014/main" id="{EE9CD97F-F0A6-4725-A549-7A0F7D76717D}"/>
              </a:ext>
            </a:extLst>
          </p:cNvPr>
          <p:cNvSpPr>
            <a:spLocks noChangeShapeType="1"/>
          </p:cNvSpPr>
          <p:nvPr/>
        </p:nvSpPr>
        <p:spPr bwMode="auto">
          <a:xfrm flipH="1">
            <a:off x="3870325" y="3024188"/>
            <a:ext cx="635000"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6" name="Text Box 14">
            <a:extLst>
              <a:ext uri="{FF2B5EF4-FFF2-40B4-BE49-F238E27FC236}">
                <a16:creationId xmlns:a16="http://schemas.microsoft.com/office/drawing/2014/main" id="{36C8965F-03B2-4887-A873-52C8BE3A29C5}"/>
              </a:ext>
            </a:extLst>
          </p:cNvPr>
          <p:cNvSpPr txBox="1">
            <a:spLocks noChangeArrowheads="1"/>
          </p:cNvSpPr>
          <p:nvPr/>
        </p:nvSpPr>
        <p:spPr bwMode="auto">
          <a:xfrm>
            <a:off x="2276475" y="3433763"/>
            <a:ext cx="3646488" cy="36988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可执行文件：机器语言程序</a:t>
            </a:r>
          </a:p>
        </p:txBody>
      </p:sp>
      <p:sp>
        <p:nvSpPr>
          <p:cNvPr id="27" name="Line 12">
            <a:extLst>
              <a:ext uri="{FF2B5EF4-FFF2-40B4-BE49-F238E27FC236}">
                <a16:creationId xmlns:a16="http://schemas.microsoft.com/office/drawing/2014/main" id="{D477657C-6E4C-425B-92BE-56B9DF54B69E}"/>
              </a:ext>
            </a:extLst>
          </p:cNvPr>
          <p:cNvSpPr>
            <a:spLocks noChangeShapeType="1"/>
          </p:cNvSpPr>
          <p:nvPr/>
        </p:nvSpPr>
        <p:spPr bwMode="auto">
          <a:xfrm>
            <a:off x="3627438" y="3771900"/>
            <a:ext cx="512762" cy="466725"/>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107537" name="Text Box 9"/>
          <p:cNvSpPr txBox="1">
            <a:spLocks noChangeArrowheads="1"/>
          </p:cNvSpPr>
          <p:nvPr/>
        </p:nvSpPr>
        <p:spPr bwMode="auto">
          <a:xfrm>
            <a:off x="2459038" y="29876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链接</a:t>
            </a:r>
          </a:p>
        </p:txBody>
      </p:sp>
      <p:sp>
        <p:nvSpPr>
          <p:cNvPr id="107538" name="Text Box 9"/>
          <p:cNvSpPr txBox="1">
            <a:spLocks noChangeArrowheads="1"/>
          </p:cNvSpPr>
          <p:nvPr/>
        </p:nvSpPr>
        <p:spPr bwMode="auto">
          <a:xfrm>
            <a:off x="3167063" y="38512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加载</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5"/>
          <p:cNvSpPr txBox="1">
            <a:spLocks noChangeArrowheads="1"/>
          </p:cNvSpPr>
          <p:nvPr/>
        </p:nvSpPr>
        <p:spPr bwMode="auto">
          <a:xfrm>
            <a:off x="790575" y="1227138"/>
            <a:ext cx="1800225" cy="322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高级语言源程序</a:t>
            </a:r>
          </a:p>
        </p:txBody>
      </p:sp>
      <p:sp>
        <p:nvSpPr>
          <p:cNvPr id="109571" name="Text Box 7"/>
          <p:cNvSpPr txBox="1">
            <a:spLocks noChangeArrowheads="1"/>
          </p:cNvSpPr>
          <p:nvPr/>
        </p:nvSpPr>
        <p:spPr bwMode="auto">
          <a:xfrm>
            <a:off x="1019175" y="15478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编译</a:t>
            </a:r>
          </a:p>
        </p:txBody>
      </p:sp>
      <p:sp>
        <p:nvSpPr>
          <p:cNvPr id="109572" name="Text Box 8"/>
          <p:cNvSpPr txBox="1">
            <a:spLocks noChangeArrowheads="1"/>
          </p:cNvSpPr>
          <p:nvPr/>
        </p:nvSpPr>
        <p:spPr bwMode="auto">
          <a:xfrm>
            <a:off x="1493838" y="1928813"/>
            <a:ext cx="1568450" cy="3238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汇编语言程序</a:t>
            </a:r>
          </a:p>
        </p:txBody>
      </p:sp>
      <p:sp>
        <p:nvSpPr>
          <p:cNvPr id="109573" name="Text Box 9"/>
          <p:cNvSpPr txBox="1">
            <a:spLocks noChangeArrowheads="1"/>
          </p:cNvSpPr>
          <p:nvPr/>
        </p:nvSpPr>
        <p:spPr bwMode="auto">
          <a:xfrm>
            <a:off x="1757363" y="226695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汇编</a:t>
            </a:r>
          </a:p>
        </p:txBody>
      </p:sp>
      <p:sp>
        <p:nvSpPr>
          <p:cNvPr id="325643" name="Text Box 11">
            <a:extLst>
              <a:ext uri="{FF2B5EF4-FFF2-40B4-BE49-F238E27FC236}">
                <a16:creationId xmlns:a16="http://schemas.microsoft.com/office/drawing/2014/main" id="{E1D40D45-3527-478E-A5EC-A73FC6C664B7}"/>
              </a:ext>
            </a:extLst>
          </p:cNvPr>
          <p:cNvSpPr txBox="1">
            <a:spLocks noChangeArrowheads="1"/>
          </p:cNvSpPr>
          <p:nvPr/>
        </p:nvSpPr>
        <p:spPr bwMode="auto">
          <a:xfrm>
            <a:off x="1154113" y="2651125"/>
            <a:ext cx="2724150" cy="3683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目标文件：机器语言模块</a:t>
            </a:r>
          </a:p>
        </p:txBody>
      </p:sp>
      <p:sp>
        <p:nvSpPr>
          <p:cNvPr id="325644" name="Line 12">
            <a:extLst>
              <a:ext uri="{FF2B5EF4-FFF2-40B4-BE49-F238E27FC236}">
                <a16:creationId xmlns:a16="http://schemas.microsoft.com/office/drawing/2014/main" id="{B097B2F0-5717-4A00-AAEC-2A910A25BF1C}"/>
              </a:ext>
            </a:extLst>
          </p:cNvPr>
          <p:cNvSpPr>
            <a:spLocks noChangeShapeType="1"/>
          </p:cNvSpPr>
          <p:nvPr/>
        </p:nvSpPr>
        <p:spPr bwMode="auto">
          <a:xfrm>
            <a:off x="2951163" y="2997200"/>
            <a:ext cx="458787" cy="431800"/>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109576" name="Text Box 13"/>
          <p:cNvSpPr txBox="1">
            <a:spLocks noChangeArrowheads="1"/>
          </p:cNvSpPr>
          <p:nvPr/>
        </p:nvSpPr>
        <p:spPr bwMode="auto">
          <a:xfrm>
            <a:off x="4733925" y="3784600"/>
            <a:ext cx="2944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操作系统调度或</a:t>
            </a:r>
            <a:r>
              <a:rPr lang="en-US" altLang="zh-CN" b="1">
                <a:latin typeface="华文中宋" panose="02010600040101010101" pitchFamily="2" charset="-122"/>
                <a:ea typeface="华文中宋" panose="02010600040101010101" pitchFamily="2" charset="-122"/>
              </a:rPr>
              <a:t>BOOT</a:t>
            </a:r>
            <a:r>
              <a:rPr lang="zh-CN" altLang="en-US" b="1">
                <a:latin typeface="华文中宋" panose="02010600040101010101" pitchFamily="2" charset="-122"/>
                <a:ea typeface="华文中宋" panose="02010600040101010101" pitchFamily="2" charset="-122"/>
              </a:rPr>
              <a:t>引导</a:t>
            </a:r>
          </a:p>
        </p:txBody>
      </p:sp>
      <p:sp>
        <p:nvSpPr>
          <p:cNvPr id="325646" name="Text Box 14">
            <a:extLst>
              <a:ext uri="{FF2B5EF4-FFF2-40B4-BE49-F238E27FC236}">
                <a16:creationId xmlns:a16="http://schemas.microsoft.com/office/drawing/2014/main" id="{A9B0C13D-9E63-4540-AD75-4B3AE21756DB}"/>
              </a:ext>
            </a:extLst>
          </p:cNvPr>
          <p:cNvSpPr txBox="1">
            <a:spLocks noChangeArrowheads="1"/>
          </p:cNvSpPr>
          <p:nvPr/>
        </p:nvSpPr>
        <p:spPr bwMode="auto">
          <a:xfrm>
            <a:off x="2671763" y="4248150"/>
            <a:ext cx="3184525" cy="36988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存储器中：二进制机器指令流</a:t>
            </a:r>
          </a:p>
        </p:txBody>
      </p:sp>
      <p:sp>
        <p:nvSpPr>
          <p:cNvPr id="109578" name="Text Box 16"/>
          <p:cNvSpPr txBox="1">
            <a:spLocks noChangeArrowheads="1"/>
          </p:cNvSpPr>
          <p:nvPr/>
        </p:nvSpPr>
        <p:spPr bwMode="auto">
          <a:xfrm>
            <a:off x="4818063" y="4643438"/>
            <a:ext cx="2986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C00000"/>
                </a:solidFill>
                <a:latin typeface="华文中宋" panose="02010600040101010101" pitchFamily="2" charset="-122"/>
                <a:ea typeface="华文中宋" panose="02010600040101010101" pitchFamily="2" charset="-122"/>
              </a:rPr>
              <a:t>CPU</a:t>
            </a:r>
            <a:r>
              <a:rPr lang="zh-CN" altLang="en-US" b="1">
                <a:solidFill>
                  <a:srgbClr val="C00000"/>
                </a:solidFill>
                <a:latin typeface="华文中宋" panose="02010600040101010101" pitchFamily="2" charset="-122"/>
                <a:ea typeface="华文中宋" panose="02010600040101010101" pitchFamily="2" charset="-122"/>
              </a:rPr>
              <a:t>取指、译码、控制单元</a:t>
            </a:r>
          </a:p>
        </p:txBody>
      </p:sp>
      <p:sp>
        <p:nvSpPr>
          <p:cNvPr id="109579" name="Text Box 17"/>
          <p:cNvSpPr txBox="1">
            <a:spLocks noChangeArrowheads="1"/>
          </p:cNvSpPr>
          <p:nvPr/>
        </p:nvSpPr>
        <p:spPr bwMode="auto">
          <a:xfrm>
            <a:off x="3897313" y="5005388"/>
            <a:ext cx="1800225" cy="3683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C00000"/>
                </a:solidFill>
                <a:latin typeface="华文中宋" panose="02010600040101010101" pitchFamily="2" charset="-122"/>
                <a:ea typeface="华文中宋" panose="02010600040101010101" pitchFamily="2" charset="-122"/>
              </a:rPr>
              <a:t>电路上的电信号</a:t>
            </a:r>
          </a:p>
        </p:txBody>
      </p:sp>
      <p:sp>
        <p:nvSpPr>
          <p:cNvPr id="325650" name="Line 18">
            <a:extLst>
              <a:ext uri="{FF2B5EF4-FFF2-40B4-BE49-F238E27FC236}">
                <a16:creationId xmlns:a16="http://schemas.microsoft.com/office/drawing/2014/main" id="{8281C3B0-2158-417F-AE76-B3C20B426853}"/>
              </a:ext>
            </a:extLst>
          </p:cNvPr>
          <p:cNvSpPr>
            <a:spLocks noChangeShapeType="1"/>
          </p:cNvSpPr>
          <p:nvPr/>
        </p:nvSpPr>
        <p:spPr bwMode="auto">
          <a:xfrm flipH="1">
            <a:off x="3816350" y="5356225"/>
            <a:ext cx="1095375" cy="211138"/>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109581" name="Text Box 19"/>
          <p:cNvSpPr txBox="1">
            <a:spLocks noChangeArrowheads="1"/>
          </p:cNvSpPr>
          <p:nvPr/>
        </p:nvSpPr>
        <p:spPr bwMode="auto">
          <a:xfrm>
            <a:off x="1979613" y="5540375"/>
            <a:ext cx="2755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直接</a:t>
            </a:r>
            <a:r>
              <a:rPr lang="zh-CN" altLang="en-US" b="1">
                <a:solidFill>
                  <a:srgbClr val="FF0000"/>
                </a:solidFill>
                <a:latin typeface="华文中宋" panose="02010600040101010101" pitchFamily="2" charset="-122"/>
                <a:ea typeface="华文中宋" panose="02010600040101010101" pitchFamily="2" charset="-122"/>
              </a:rPr>
              <a:t>控制</a:t>
            </a:r>
            <a:r>
              <a:rPr lang="en-US" altLang="zh-CN" b="1">
                <a:solidFill>
                  <a:srgbClr val="FF0000"/>
                </a:solidFill>
                <a:latin typeface="华文中宋" panose="02010600040101010101" pitchFamily="2" charset="-122"/>
                <a:ea typeface="华文中宋" panose="02010600040101010101" pitchFamily="2" charset="-122"/>
              </a:rPr>
              <a:t>CPU</a:t>
            </a:r>
            <a:r>
              <a:rPr lang="zh-CN" altLang="en-US" b="1">
                <a:latin typeface="华文中宋" panose="02010600040101010101" pitchFamily="2" charset="-122"/>
                <a:ea typeface="华文中宋" panose="02010600040101010101" pitchFamily="2" charset="-122"/>
              </a:rPr>
              <a:t>各部件运作</a:t>
            </a:r>
          </a:p>
        </p:txBody>
      </p:sp>
      <p:sp>
        <p:nvSpPr>
          <p:cNvPr id="325652" name="Line 20">
            <a:extLst>
              <a:ext uri="{FF2B5EF4-FFF2-40B4-BE49-F238E27FC236}">
                <a16:creationId xmlns:a16="http://schemas.microsoft.com/office/drawing/2014/main" id="{BEE68AE0-CB05-4ABC-BED7-1691A8996E5C}"/>
              </a:ext>
            </a:extLst>
          </p:cNvPr>
          <p:cNvSpPr>
            <a:spLocks noChangeShapeType="1"/>
          </p:cNvSpPr>
          <p:nvPr/>
        </p:nvSpPr>
        <p:spPr bwMode="auto">
          <a:xfrm>
            <a:off x="4895850" y="5356225"/>
            <a:ext cx="946150" cy="184150"/>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109583" name="Text Box 21"/>
          <p:cNvSpPr txBox="1">
            <a:spLocks noChangeArrowheads="1"/>
          </p:cNvSpPr>
          <p:nvPr/>
        </p:nvSpPr>
        <p:spPr bwMode="auto">
          <a:xfrm>
            <a:off x="4994275" y="5513388"/>
            <a:ext cx="295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通过接口电路</a:t>
            </a:r>
            <a:r>
              <a:rPr lang="zh-CN" altLang="en-US" b="1">
                <a:solidFill>
                  <a:srgbClr val="FF0000"/>
                </a:solidFill>
                <a:latin typeface="华文中宋" panose="02010600040101010101" pitchFamily="2" charset="-122"/>
                <a:ea typeface="华文中宋" panose="02010600040101010101" pitchFamily="2" charset="-122"/>
              </a:rPr>
              <a:t>控制外设</a:t>
            </a:r>
            <a:r>
              <a:rPr lang="zh-CN" altLang="en-US" b="1">
                <a:latin typeface="华文中宋" panose="02010600040101010101" pitchFamily="2" charset="-122"/>
                <a:ea typeface="华文中宋" panose="02010600040101010101" pitchFamily="2" charset="-122"/>
              </a:rPr>
              <a:t>运作</a:t>
            </a:r>
          </a:p>
        </p:txBody>
      </p:sp>
      <p:sp>
        <p:nvSpPr>
          <p:cNvPr id="109584" name="Rectangle 2"/>
          <p:cNvSpPr>
            <a:spLocks noGrp="1" noChangeArrowheads="1"/>
          </p:cNvSpPr>
          <p:nvPr>
            <p:ph type="title"/>
          </p:nvPr>
        </p:nvSpPr>
        <p:spPr bwMode="auto">
          <a:xfrm>
            <a:off x="457200" y="61120"/>
            <a:ext cx="5210175" cy="487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
        <p:nvSpPr>
          <p:cNvPr id="325638" name="Line 6">
            <a:extLst>
              <a:ext uri="{FF2B5EF4-FFF2-40B4-BE49-F238E27FC236}">
                <a16:creationId xmlns:a16="http://schemas.microsoft.com/office/drawing/2014/main" id="{794D4D2B-9CB1-4C53-BE69-7516FF0BD113}"/>
              </a:ext>
            </a:extLst>
          </p:cNvPr>
          <p:cNvSpPr>
            <a:spLocks noChangeShapeType="1"/>
          </p:cNvSpPr>
          <p:nvPr/>
        </p:nvSpPr>
        <p:spPr bwMode="auto">
          <a:xfrm>
            <a:off x="1547813" y="1538288"/>
            <a:ext cx="468312"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2" name="Line 6">
            <a:extLst>
              <a:ext uri="{FF2B5EF4-FFF2-40B4-BE49-F238E27FC236}">
                <a16:creationId xmlns:a16="http://schemas.microsoft.com/office/drawing/2014/main" id="{025AC3F9-2E09-4EE7-8161-78AC9D7FE55D}"/>
              </a:ext>
            </a:extLst>
          </p:cNvPr>
          <p:cNvSpPr>
            <a:spLocks noChangeShapeType="1"/>
          </p:cNvSpPr>
          <p:nvPr/>
        </p:nvSpPr>
        <p:spPr bwMode="auto">
          <a:xfrm>
            <a:off x="2249488" y="2239963"/>
            <a:ext cx="485775" cy="406400"/>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109587" name="Text Box 11"/>
          <p:cNvSpPr txBox="1">
            <a:spLocks noChangeArrowheads="1"/>
          </p:cNvSpPr>
          <p:nvPr/>
        </p:nvSpPr>
        <p:spPr bwMode="auto">
          <a:xfrm>
            <a:off x="4086225" y="2651125"/>
            <a:ext cx="3416300" cy="3683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中宋" panose="02010600040101010101" pitchFamily="2" charset="-122"/>
                <a:ea typeface="华文中宋" panose="02010600040101010101" pitchFamily="2" charset="-122"/>
              </a:rPr>
              <a:t>目标文件：库程序（机器语言）</a:t>
            </a:r>
          </a:p>
        </p:txBody>
      </p:sp>
      <p:sp>
        <p:nvSpPr>
          <p:cNvPr id="25" name="Line 18">
            <a:extLst>
              <a:ext uri="{FF2B5EF4-FFF2-40B4-BE49-F238E27FC236}">
                <a16:creationId xmlns:a16="http://schemas.microsoft.com/office/drawing/2014/main" id="{90F6B448-E05D-4308-AE4C-9AEDF84A148F}"/>
              </a:ext>
            </a:extLst>
          </p:cNvPr>
          <p:cNvSpPr>
            <a:spLocks noChangeShapeType="1"/>
          </p:cNvSpPr>
          <p:nvPr/>
        </p:nvSpPr>
        <p:spPr bwMode="auto">
          <a:xfrm flipH="1">
            <a:off x="3870325" y="3024188"/>
            <a:ext cx="635000" cy="404812"/>
          </a:xfrm>
          <a:prstGeom prst="line">
            <a:avLst/>
          </a:prstGeom>
          <a:noFill/>
          <a:ln w="38100">
            <a:solidFill>
              <a:schemeClr val="tx1"/>
            </a:solidFill>
            <a:miter lim="800000"/>
            <a:headEnd/>
            <a:tailEnd type="triangle" w="med" len="med"/>
          </a:ln>
          <a:effectLst/>
        </p:spPr>
        <p:txBody>
          <a:bodyPr wrap="none"/>
          <a:lstStyle/>
          <a:p>
            <a:pPr>
              <a:defRPr/>
            </a:pPr>
            <a:endParaRPr lang="zh-CN" altLang="en-US" b="1">
              <a:latin typeface="+mn-ea"/>
              <a:ea typeface="+mn-ea"/>
            </a:endParaRPr>
          </a:p>
        </p:txBody>
      </p:sp>
      <p:sp>
        <p:nvSpPr>
          <p:cNvPr id="26" name="Text Box 14">
            <a:extLst>
              <a:ext uri="{FF2B5EF4-FFF2-40B4-BE49-F238E27FC236}">
                <a16:creationId xmlns:a16="http://schemas.microsoft.com/office/drawing/2014/main" id="{B8689574-3A85-49D6-8422-88FBDBCFA340}"/>
              </a:ext>
            </a:extLst>
          </p:cNvPr>
          <p:cNvSpPr txBox="1">
            <a:spLocks noChangeArrowheads="1"/>
          </p:cNvSpPr>
          <p:nvPr/>
        </p:nvSpPr>
        <p:spPr bwMode="auto">
          <a:xfrm>
            <a:off x="2276475" y="3433763"/>
            <a:ext cx="3646488" cy="36988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latin typeface="华文中宋" panose="02010600040101010101" pitchFamily="2" charset="-122"/>
                <a:ea typeface="华文中宋" panose="02010600040101010101" pitchFamily="2" charset="-122"/>
              </a:rPr>
              <a:t>可执行文件：机器语言程序</a:t>
            </a:r>
          </a:p>
        </p:txBody>
      </p:sp>
      <p:sp>
        <p:nvSpPr>
          <p:cNvPr id="27" name="Line 12">
            <a:extLst>
              <a:ext uri="{FF2B5EF4-FFF2-40B4-BE49-F238E27FC236}">
                <a16:creationId xmlns:a16="http://schemas.microsoft.com/office/drawing/2014/main" id="{1C1FE9E6-C6D5-4D2E-BA1A-5E3514D5D0D0}"/>
              </a:ext>
            </a:extLst>
          </p:cNvPr>
          <p:cNvSpPr>
            <a:spLocks noChangeShapeType="1"/>
          </p:cNvSpPr>
          <p:nvPr/>
        </p:nvSpPr>
        <p:spPr bwMode="auto">
          <a:xfrm>
            <a:off x="3627438" y="3771900"/>
            <a:ext cx="512762" cy="466725"/>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109591" name="Text Box 9"/>
          <p:cNvSpPr txBox="1">
            <a:spLocks noChangeArrowheads="1"/>
          </p:cNvSpPr>
          <p:nvPr/>
        </p:nvSpPr>
        <p:spPr bwMode="auto">
          <a:xfrm>
            <a:off x="2459038" y="30591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链接</a:t>
            </a:r>
          </a:p>
        </p:txBody>
      </p:sp>
      <p:sp>
        <p:nvSpPr>
          <p:cNvPr id="109592" name="Text Box 9"/>
          <p:cNvSpPr txBox="1">
            <a:spLocks noChangeArrowheads="1"/>
          </p:cNvSpPr>
          <p:nvPr/>
        </p:nvSpPr>
        <p:spPr bwMode="auto">
          <a:xfrm>
            <a:off x="3167063" y="3779838"/>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加载</a:t>
            </a:r>
          </a:p>
        </p:txBody>
      </p:sp>
      <p:sp>
        <p:nvSpPr>
          <p:cNvPr id="30" name="Line 12">
            <a:extLst>
              <a:ext uri="{FF2B5EF4-FFF2-40B4-BE49-F238E27FC236}">
                <a16:creationId xmlns:a16="http://schemas.microsoft.com/office/drawing/2014/main" id="{BF783AF1-1C46-4D44-95E0-1BA842BCC682}"/>
              </a:ext>
            </a:extLst>
          </p:cNvPr>
          <p:cNvSpPr>
            <a:spLocks noChangeShapeType="1"/>
          </p:cNvSpPr>
          <p:nvPr/>
        </p:nvSpPr>
        <p:spPr bwMode="auto">
          <a:xfrm>
            <a:off x="4356100" y="4600575"/>
            <a:ext cx="512763" cy="377825"/>
          </a:xfrm>
          <a:prstGeom prst="line">
            <a:avLst/>
          </a:prstGeom>
          <a:noFill/>
          <a:ln w="38100">
            <a:solidFill>
              <a:schemeClr val="accent2"/>
            </a:solidFill>
            <a:round/>
            <a:headEnd/>
            <a:tailEnd type="triangle" w="med" len="med"/>
          </a:ln>
          <a:effectLst>
            <a:outerShdw blurRad="63500" dist="23000" dir="5400000" rotWithShape="0">
              <a:srgbClr val="000000">
                <a:alpha val="34999"/>
              </a:srgbClr>
            </a:outerShdw>
          </a:effectLst>
          <a:extLst>
            <a:ext uri="{909E8E84-426E-40dd-AFC4-6F175D3DCCD1}"/>
          </a:extLst>
        </p:spPr>
        <p:txBody>
          <a:bodyPr wrap="none"/>
          <a:lstStyle/>
          <a:p>
            <a:pPr>
              <a:defRPr/>
            </a:pPr>
            <a:endParaRPr lang="zh-CN" altLang="en-US">
              <a:latin typeface="Arial" charset="0"/>
              <a:ea typeface="宋体" charset="-122"/>
            </a:endParaRPr>
          </a:p>
        </p:txBody>
      </p:sp>
      <p:sp>
        <p:nvSpPr>
          <p:cNvPr id="31" name="圆角矩形 30">
            <a:extLst>
              <a:ext uri="{FF2B5EF4-FFF2-40B4-BE49-F238E27FC236}">
                <a16:creationId xmlns:a16="http://schemas.microsoft.com/office/drawing/2014/main" id="{D234AC6A-C385-4F47-9E7B-CA9B565A0F47}"/>
              </a:ext>
            </a:extLst>
          </p:cNvPr>
          <p:cNvSpPr/>
          <p:nvPr/>
        </p:nvSpPr>
        <p:spPr>
          <a:xfrm>
            <a:off x="844550" y="4184650"/>
            <a:ext cx="7805738" cy="1743075"/>
          </a:xfrm>
          <a:prstGeom prst="roundRect">
            <a:avLst/>
          </a:prstGeom>
          <a:noFill/>
          <a:ln w="38100" cmpd="sng">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98" name="Object 2"/>
          <p:cNvGraphicFramePr>
            <a:graphicFrameLocks noChangeAspect="1"/>
          </p:cNvGraphicFramePr>
          <p:nvPr/>
        </p:nvGraphicFramePr>
        <p:xfrm>
          <a:off x="611188" y="1993900"/>
          <a:ext cx="8358187" cy="2082800"/>
        </p:xfrm>
        <a:graphic>
          <a:graphicData uri="http://schemas.openxmlformats.org/presentationml/2006/ole">
            <mc:AlternateContent xmlns:mc="http://schemas.openxmlformats.org/markup-compatibility/2006">
              <mc:Choice xmlns:v="urn:schemas-microsoft-com:vml" Requires="v">
                <p:oleObj spid="_x0000_s7177" name="位图图像" r:id="rId4" imgW="7209524" imgH="1628571" progId="Paint.Picture">
                  <p:embed/>
                </p:oleObj>
              </mc:Choice>
              <mc:Fallback>
                <p:oleObj name="位图图像" r:id="rId4" imgW="7209524" imgH="1628571" progId="Paint.Picture">
                  <p:embed/>
                  <p:pic>
                    <p:nvPicPr>
                      <p:cNvPr id="132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993900"/>
                        <a:ext cx="8358187"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099" name="Text Box 4"/>
          <p:cNvSpPr txBox="1">
            <a:spLocks noChangeArrowheads="1"/>
          </p:cNvSpPr>
          <p:nvPr/>
        </p:nvSpPr>
        <p:spPr bwMode="auto">
          <a:xfrm>
            <a:off x="468313" y="587375"/>
            <a:ext cx="80645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C00000"/>
              </a:buClr>
              <a:buFont typeface="Wingdings" panose="05000000000000000000" pitchFamily="2" charset="2"/>
              <a:buChar char="n"/>
              <a:defRPr/>
            </a:pPr>
            <a:r>
              <a:rPr kumimoji="1" lang="zh-CN" altLang="en-US" sz="2800" b="1" dirty="0">
                <a:latin typeface="华文新魏" panose="02010800040101010101" pitchFamily="2" charset="-122"/>
                <a:ea typeface="华文新魏" panose="02010800040101010101" pitchFamily="2" charset="-122"/>
              </a:rPr>
              <a:t>看</a:t>
            </a:r>
            <a:r>
              <a:rPr kumimoji="1" lang="en-US" altLang="zh-CN" sz="2800" b="1" dirty="0">
                <a:latin typeface="华文新魏" panose="02010800040101010101" pitchFamily="2" charset="-122"/>
                <a:ea typeface="华文新魏" panose="02010800040101010101" pitchFamily="2" charset="-122"/>
              </a:rPr>
              <a:t>hello</a:t>
            </a:r>
            <a:r>
              <a:rPr kumimoji="1" lang="zh-CN" altLang="en-US" sz="2800" b="1" dirty="0">
                <a:latin typeface="华文新魏" panose="02010800040101010101" pitchFamily="2" charset="-122"/>
                <a:ea typeface="华文新魏" panose="02010800040101010101" pitchFamily="2" charset="-122"/>
              </a:rPr>
              <a:t>程序的生命周期</a:t>
            </a:r>
            <a:endParaRPr kumimoji="1" lang="en-US" altLang="zh-CN" sz="2800" b="1" dirty="0">
              <a:latin typeface="华文新魏" panose="02010800040101010101" pitchFamily="2" charset="-122"/>
              <a:ea typeface="华文新魏" panose="02010800040101010101" pitchFamily="2" charset="-122"/>
            </a:endParaRPr>
          </a:p>
        </p:txBody>
      </p:sp>
      <p:sp>
        <p:nvSpPr>
          <p:cNvPr id="132100" name="Rectangle 18"/>
          <p:cNvSpPr>
            <a:spLocks noChangeArrowheads="1"/>
          </p:cNvSpPr>
          <p:nvPr/>
        </p:nvSpPr>
        <p:spPr bwMode="auto">
          <a:xfrm>
            <a:off x="898525" y="1341438"/>
            <a:ext cx="7745413" cy="6492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600" b="1">
                <a:solidFill>
                  <a:srgbClr val="0000FF"/>
                </a:solidFill>
                <a:latin typeface="Times New Roman" panose="02020603050405020304" pitchFamily="18" charset="0"/>
                <a:ea typeface="华文新魏" panose="02010800040101010101" pitchFamily="2" charset="-122"/>
              </a:rPr>
              <a:t>C</a:t>
            </a:r>
            <a:r>
              <a:rPr lang="zh-CN" altLang="en-US" sz="2600" b="1">
                <a:solidFill>
                  <a:srgbClr val="0000FF"/>
                </a:solidFill>
                <a:latin typeface="Times New Roman" panose="02020603050405020304" pitchFamily="18" charset="0"/>
                <a:ea typeface="华文新魏" panose="02010800040101010101" pitchFamily="2" charset="-122"/>
              </a:rPr>
              <a:t>语言程序需要由编译系统转化为机器语言代码</a:t>
            </a:r>
            <a:r>
              <a:rPr lang="en-US" altLang="zh-CN" sz="2600" b="1">
                <a:solidFill>
                  <a:srgbClr val="0000FF"/>
                </a:solidFill>
                <a:latin typeface="Times New Roman" panose="02020603050405020304" pitchFamily="18" charset="0"/>
                <a:ea typeface="华文新魏" panose="02010800040101010101" pitchFamily="2" charset="-122"/>
              </a:rPr>
              <a:t>!</a:t>
            </a:r>
            <a:endParaRPr lang="zh-CN" altLang="en-US" sz="2600" b="1">
              <a:solidFill>
                <a:srgbClr val="FF0000"/>
              </a:solidFill>
              <a:latin typeface="Times New Roman" panose="02020603050405020304" pitchFamily="18" charset="0"/>
              <a:ea typeface="华文新魏" panose="02010800040101010101" pitchFamily="2" charset="-122"/>
            </a:endParaRPr>
          </a:p>
        </p:txBody>
      </p:sp>
      <p:sp>
        <p:nvSpPr>
          <p:cNvPr id="132101" name="Rectangle 2"/>
          <p:cNvSpPr>
            <a:spLocks noChangeArrowheads="1"/>
          </p:cNvSpPr>
          <p:nvPr/>
        </p:nvSpPr>
        <p:spPr bwMode="auto">
          <a:xfrm>
            <a:off x="611188" y="0"/>
            <a:ext cx="57610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程序被翻译成不同的格式</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总结</a:t>
            </a:r>
            <a:r>
              <a:rPr lang="en-US" altLang="zh-CN" sz="3200" b="1" dirty="0">
                <a:solidFill>
                  <a:srgbClr val="A50021"/>
                </a:solidFill>
                <a:ea typeface="微软雅黑" panose="020B0503020204020204" pitchFamily="34" charset="-122"/>
              </a:rPr>
              <a:t>)</a:t>
            </a:r>
          </a:p>
        </p:txBody>
      </p:sp>
      <p:sp>
        <p:nvSpPr>
          <p:cNvPr id="14" name="Text Box 4"/>
          <p:cNvSpPr txBox="1">
            <a:spLocks noChangeArrowheads="1"/>
          </p:cNvSpPr>
          <p:nvPr/>
        </p:nvSpPr>
        <p:spPr bwMode="auto">
          <a:xfrm>
            <a:off x="608013" y="3933825"/>
            <a:ext cx="821213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17550" indent="-35877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n"/>
            </a:pPr>
            <a:r>
              <a:rPr kumimoji="1" lang="zh-CN" altLang="en-US" sz="2800" b="1">
                <a:latin typeface="Times New Roman" panose="02020603050405020304" pitchFamily="18" charset="0"/>
                <a:ea typeface="华文新魏" panose="02010800040101010101" pitchFamily="2" charset="-122"/>
              </a:rPr>
              <a:t>从</a:t>
            </a:r>
            <a:r>
              <a:rPr kumimoji="1" lang="en-US" altLang="zh-CN" sz="2800" b="1">
                <a:latin typeface="Times New Roman" panose="02020603050405020304" pitchFamily="18" charset="0"/>
                <a:ea typeface="华文新魏" panose="02010800040101010101" pitchFamily="2" charset="-122"/>
              </a:rPr>
              <a:t>hello.c</a:t>
            </a:r>
            <a:r>
              <a:rPr kumimoji="1" lang="zh-CN" altLang="en-US" sz="2800" b="1">
                <a:latin typeface="Times New Roman" panose="02020603050405020304" pitchFamily="18" charset="0"/>
                <a:ea typeface="华文新魏" panose="02010800040101010101" pitchFamily="2" charset="-122"/>
              </a:rPr>
              <a:t>到目标文件的转化是由</a:t>
            </a:r>
            <a:r>
              <a:rPr kumimoji="1" lang="zh-CN" altLang="en-US" sz="2800" b="1">
                <a:solidFill>
                  <a:srgbClr val="0000CC"/>
                </a:solidFill>
                <a:latin typeface="Times New Roman" panose="02020603050405020304" pitchFamily="18" charset="0"/>
                <a:ea typeface="华文新魏" panose="02010800040101010101" pitchFamily="2" charset="-122"/>
              </a:rPr>
              <a:t>编译系统</a:t>
            </a:r>
            <a:r>
              <a:rPr kumimoji="1" lang="zh-CN" altLang="en-US" sz="2800" b="1">
                <a:latin typeface="Times New Roman" panose="02020603050405020304" pitchFamily="18" charset="0"/>
                <a:ea typeface="华文新魏" panose="02010800040101010101" pitchFamily="2" charset="-122"/>
              </a:rPr>
              <a:t>完成</a:t>
            </a:r>
            <a:endParaRPr kumimoji="1" lang="en-US" altLang="zh-CN" sz="2800" b="1">
              <a:latin typeface="Times New Roman" panose="02020603050405020304" pitchFamily="18" charset="0"/>
              <a:ea typeface="华文新魏" panose="02010800040101010101" pitchFamily="2" charset="-122"/>
            </a:endParaRPr>
          </a:p>
          <a:p>
            <a:pPr lvl="1"/>
            <a:r>
              <a:rPr kumimoji="1" lang="zh-CN" altLang="en-US" sz="2800" b="1">
                <a:solidFill>
                  <a:srgbClr val="0000CC"/>
                </a:solidFill>
                <a:latin typeface="Times New Roman" panose="02020603050405020304" pitchFamily="18" charset="0"/>
                <a:ea typeface="华文新魏" panose="02010800040101010101" pitchFamily="2" charset="-122"/>
              </a:rPr>
              <a:t>    </a:t>
            </a:r>
            <a:r>
              <a:rPr kumimoji="1" lang="en-US" altLang="zh-CN" sz="2800" b="1">
                <a:solidFill>
                  <a:srgbClr val="0000CC"/>
                </a:solidFill>
                <a:latin typeface="Times New Roman" panose="02020603050405020304" pitchFamily="18" charset="0"/>
                <a:ea typeface="华文新魏" panose="02010800040101010101" pitchFamily="2" charset="-122"/>
              </a:rPr>
              <a:t>unix&gt;gcc -o hello hello.c</a:t>
            </a:r>
          </a:p>
          <a:p>
            <a:pPr lvl="1">
              <a:buFont typeface="Wingdings" panose="05000000000000000000" pitchFamily="2" charset="2"/>
              <a:buChar char="n"/>
            </a:pPr>
            <a:r>
              <a:rPr kumimoji="1" lang="zh-CN" altLang="en-US" sz="2800" b="1">
                <a:latin typeface="Times New Roman" panose="02020603050405020304" pitchFamily="18" charset="0"/>
                <a:ea typeface="华文新魏" panose="02010800040101010101" pitchFamily="2" charset="-122"/>
              </a:rPr>
              <a:t>编译系统是由：</a:t>
            </a:r>
            <a:r>
              <a:rPr kumimoji="1" lang="zh-CN" altLang="en-US" sz="2800" b="1">
                <a:solidFill>
                  <a:srgbClr val="FF0000"/>
                </a:solidFill>
                <a:latin typeface="Times New Roman" panose="02020603050405020304" pitchFamily="18" charset="0"/>
                <a:ea typeface="华文新魏" panose="02010800040101010101" pitchFamily="2" charset="-122"/>
              </a:rPr>
              <a:t>预处理器、编译器、汇编器和链接器</a:t>
            </a:r>
            <a:r>
              <a:rPr kumimoji="1" lang="zh-CN" altLang="en-US" sz="2800" b="1">
                <a:latin typeface="Times New Roman" panose="02020603050405020304" pitchFamily="18" charset="0"/>
                <a:ea typeface="华文新魏" panose="02010800040101010101" pitchFamily="2" charset="-122"/>
              </a:rPr>
              <a:t>构成</a:t>
            </a:r>
            <a:endParaRPr kumimoji="1" lang="en-US" altLang="zh-CN" sz="2800" b="1">
              <a:latin typeface="Times New Roman" panose="02020603050405020304" pitchFamily="18" charset="0"/>
              <a:ea typeface="华文新魏" panose="02010800040101010101" pitchFamily="2" charset="-122"/>
            </a:endParaRPr>
          </a:p>
          <a:p>
            <a:pPr lvl="1">
              <a:buFont typeface="Wingdings" panose="05000000000000000000" pitchFamily="2" charset="2"/>
              <a:buChar char="n"/>
            </a:pPr>
            <a:r>
              <a:rPr kumimoji="1" lang="zh-CN" altLang="en-US" sz="2800" b="1">
                <a:latin typeface="Times New Roman" panose="02020603050405020304" pitchFamily="18" charset="0"/>
                <a:ea typeface="华文新魏" panose="02010800040101010101" pitchFamily="2" charset="-122"/>
              </a:rPr>
              <a:t>翻译过程是由：</a:t>
            </a:r>
            <a:r>
              <a:rPr kumimoji="1" lang="zh-CN" altLang="en-US" sz="2800" b="1">
                <a:solidFill>
                  <a:srgbClr val="0000CC"/>
                </a:solidFill>
                <a:latin typeface="Times New Roman" panose="02020603050405020304" pitchFamily="18" charset="0"/>
                <a:ea typeface="华文新魏" panose="02010800040101010101" pitchFamily="2" charset="-122"/>
              </a:rPr>
              <a:t>预处理、编译、汇编和链接</a:t>
            </a:r>
            <a:r>
              <a:rPr kumimoji="1" lang="zh-CN" altLang="en-US" sz="2800" b="1">
                <a:latin typeface="Times New Roman" panose="02020603050405020304" pitchFamily="18" charset="0"/>
                <a:ea typeface="华文新魏" panose="02010800040101010101" pitchFamily="2" charset="-122"/>
              </a:rPr>
              <a:t>这四个阶段完成</a:t>
            </a:r>
            <a:endParaRPr kumimoji="1" lang="en-US" altLang="zh-CN" sz="2800" b="1">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812018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xfrm>
            <a:off x="627063" y="0"/>
            <a:ext cx="7588250" cy="615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solidFill>
                  <a:srgbClr val="A50021"/>
                </a:solidFill>
                <a:latin typeface="Arial" panose="020B0604020202020204" pitchFamily="34" charset="0"/>
                <a:cs typeface="+mn-cs"/>
              </a:rPr>
              <a:t>hello</a:t>
            </a:r>
            <a:r>
              <a:rPr lang="zh-CN" altLang="en-US" dirty="0">
                <a:solidFill>
                  <a:srgbClr val="A50021"/>
                </a:solidFill>
                <a:latin typeface="Arial" panose="020B0604020202020204" pitchFamily="34" charset="0"/>
                <a:cs typeface="+mn-cs"/>
              </a:rPr>
              <a:t>程序的执行过程</a:t>
            </a:r>
          </a:p>
        </p:txBody>
      </p:sp>
      <p:sp>
        <p:nvSpPr>
          <p:cNvPr id="136195" name="Text Box 3"/>
          <p:cNvSpPr txBox="1">
            <a:spLocks noChangeArrowheads="1"/>
          </p:cNvSpPr>
          <p:nvPr/>
        </p:nvSpPr>
        <p:spPr bwMode="auto">
          <a:xfrm>
            <a:off x="571500" y="619125"/>
            <a:ext cx="8459788" cy="67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50000"/>
              </a:lnSpc>
              <a:spcBef>
                <a:spcPct val="20000"/>
              </a:spcBef>
              <a:buClr>
                <a:srgbClr val="C00000"/>
              </a:buClr>
              <a:buFont typeface="Wingdings" panose="05000000000000000000" pitchFamily="2" charset="2"/>
              <a:buChar char="n"/>
              <a:defRPr/>
            </a:pPr>
            <a:r>
              <a:rPr kumimoji="1" lang="en-US" altLang="zh-CN" sz="2800" b="1" dirty="0">
                <a:latin typeface="华文新魏" panose="02010800040101010101" pitchFamily="2" charset="-122"/>
                <a:ea typeface="华文新魏" panose="02010800040101010101" pitchFamily="2" charset="-122"/>
              </a:rPr>
              <a:t>Unix </a:t>
            </a:r>
            <a:r>
              <a:rPr kumimoji="1" lang="zh-CN" altLang="en-US" sz="2800" b="1" dirty="0">
                <a:latin typeface="华文新魏" panose="02010800040101010101" pitchFamily="2" charset="-122"/>
                <a:ea typeface="华文新魏" panose="02010800040101010101" pitchFamily="2" charset="-122"/>
              </a:rPr>
              <a:t>操作系统启动</a:t>
            </a:r>
            <a:r>
              <a:rPr kumimoji="1" lang="en-US" altLang="zh-CN" sz="2800" b="1" dirty="0">
                <a:latin typeface="华文新魏" panose="02010800040101010101" pitchFamily="2" charset="-122"/>
                <a:ea typeface="华文新魏" panose="02010800040101010101" pitchFamily="2" charset="-122"/>
              </a:rPr>
              <a:t>hello</a:t>
            </a:r>
            <a:r>
              <a:rPr kumimoji="1" lang="zh-CN" altLang="en-US" sz="2800" b="1" dirty="0">
                <a:latin typeface="华文新魏" panose="02010800040101010101" pitchFamily="2" charset="-122"/>
                <a:ea typeface="华文新魏" panose="02010800040101010101" pitchFamily="2" charset="-122"/>
              </a:rPr>
              <a:t>的</a:t>
            </a:r>
            <a:r>
              <a:rPr kumimoji="1" lang="en-US" altLang="zh-CN" sz="2800" b="1" dirty="0">
                <a:latin typeface="华文新魏" panose="02010800040101010101" pitchFamily="2" charset="-122"/>
                <a:ea typeface="华文新魏" panose="02010800040101010101" pitchFamily="2" charset="-122"/>
              </a:rPr>
              <a:t>shell</a:t>
            </a:r>
            <a:r>
              <a:rPr kumimoji="1" lang="zh-CN" altLang="en-US" sz="2800" b="1" dirty="0">
                <a:latin typeface="华文新魏" panose="02010800040101010101" pitchFamily="2" charset="-122"/>
                <a:ea typeface="华文新魏" panose="02010800040101010101" pitchFamily="2" charset="-122"/>
              </a:rPr>
              <a:t>命令行：</a:t>
            </a:r>
          </a:p>
        </p:txBody>
      </p:sp>
      <p:sp>
        <p:nvSpPr>
          <p:cNvPr id="136196" name="Text Box 4"/>
          <p:cNvSpPr txBox="1">
            <a:spLocks noChangeArrowheads="1"/>
          </p:cNvSpPr>
          <p:nvPr/>
        </p:nvSpPr>
        <p:spPr bwMode="auto">
          <a:xfrm>
            <a:off x="815975" y="2500313"/>
            <a:ext cx="8256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dirty="0">
                <a:latin typeface="Times New Roman" panose="02020603050405020304" pitchFamily="18" charset="0"/>
                <a:ea typeface="华文新魏" panose="02010800040101010101" pitchFamily="2" charset="-122"/>
                <a:cs typeface="Arial" panose="020B0604020202020204" pitchFamily="34" charset="0"/>
              </a:rPr>
              <a:t>hello</a:t>
            </a:r>
            <a:r>
              <a:rPr lang="zh-CN" altLang="en-US" sz="2800" b="1" dirty="0">
                <a:latin typeface="Times New Roman" panose="02020603050405020304" pitchFamily="18" charset="0"/>
                <a:ea typeface="华文新魏" panose="02010800040101010101" pitchFamily="2" charset="-122"/>
                <a:cs typeface="Arial" panose="020B0604020202020204" pitchFamily="34" charset="0"/>
              </a:rPr>
              <a:t>程序被启动后，计算机的动作过程如下：</a:t>
            </a:r>
          </a:p>
        </p:txBody>
      </p:sp>
      <p:sp>
        <p:nvSpPr>
          <p:cNvPr id="1042437" name="Rectangle 5"/>
          <p:cNvSpPr>
            <a:spLocks noChangeArrowheads="1"/>
          </p:cNvSpPr>
          <p:nvPr/>
        </p:nvSpPr>
        <p:spPr bwMode="auto">
          <a:xfrm>
            <a:off x="857250" y="3027363"/>
            <a:ext cx="8072438"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Font typeface="隶书" panose="02010509060101010101" pitchFamily="49" charset="-122"/>
              <a:buAutoNum type="circleNumDbPlain"/>
            </a:pPr>
            <a:r>
              <a:rPr lang="en-US" altLang="zh-CN" sz="2400" b="1">
                <a:latin typeface="Times New Roman" panose="02020603050405020304" pitchFamily="18" charset="0"/>
                <a:ea typeface="华文新魏" panose="02010800040101010101" pitchFamily="2" charset="-122"/>
                <a:cs typeface="Arial" panose="020B0604020202020204" pitchFamily="34" charset="0"/>
              </a:rPr>
              <a:t>shell</a:t>
            </a:r>
            <a:r>
              <a:rPr lang="zh-CN" altLang="en-US" sz="2400" b="1">
                <a:latin typeface="Times New Roman" panose="02020603050405020304" pitchFamily="18" charset="0"/>
                <a:ea typeface="华文新魏" panose="02010800040101010101" pitchFamily="2" charset="-122"/>
                <a:cs typeface="Arial" panose="020B0604020202020204" pitchFamily="34" charset="0"/>
              </a:rPr>
              <a:t>程序读取字符串“</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a:t>
            </a:r>
            <a:r>
              <a:rPr lang="zh-CN" altLang="en-US" sz="2400" b="1">
                <a:latin typeface="Times New Roman" panose="02020603050405020304" pitchFamily="18" charset="0"/>
                <a:ea typeface="华文新魏" panose="02010800040101010101" pitchFamily="2" charset="-122"/>
                <a:cs typeface="Arial" panose="020B0604020202020204" pitchFamily="34" charset="0"/>
              </a:rPr>
              <a:t>中字符到寄存器，然后存放到主存</a:t>
            </a:r>
          </a:p>
          <a:p>
            <a:pPr>
              <a:lnSpc>
                <a:spcPct val="110000"/>
              </a:lnSpc>
              <a:spcBef>
                <a:spcPct val="20000"/>
              </a:spcBef>
              <a:buFont typeface="隶书" panose="02010509060101010101" pitchFamily="49" charset="-122"/>
              <a:buAutoNum type="circleNumDbPlain"/>
            </a:pPr>
            <a:r>
              <a:rPr lang="zh-CN" altLang="en-US" sz="2400" b="1">
                <a:latin typeface="Times New Roman" panose="02020603050405020304" pitchFamily="18" charset="0"/>
                <a:ea typeface="华文新魏" panose="02010800040101010101" pitchFamily="2" charset="-122"/>
                <a:cs typeface="Arial" panose="020B0604020202020204" pitchFamily="34" charset="0"/>
              </a:rPr>
              <a:t>“</a:t>
            </a:r>
            <a:r>
              <a:rPr lang="en-US" altLang="zh-CN" sz="2400" b="1">
                <a:latin typeface="Times New Roman" panose="02020603050405020304" pitchFamily="18" charset="0"/>
                <a:ea typeface="华文新魏" panose="02010800040101010101" pitchFamily="2" charset="-122"/>
                <a:cs typeface="Arial" panose="020B0604020202020204" pitchFamily="34" charset="0"/>
              </a:rPr>
              <a:t>Enter”</a:t>
            </a:r>
            <a:r>
              <a:rPr lang="zh-CN" altLang="en-US" sz="2400" b="1">
                <a:latin typeface="Times New Roman" panose="02020603050405020304" pitchFamily="18" charset="0"/>
                <a:ea typeface="华文新魏" panose="02010800040101010101" pitchFamily="2" charset="-122"/>
                <a:cs typeface="Arial" panose="020B0604020202020204" pitchFamily="34" charset="0"/>
              </a:rPr>
              <a:t>键输入后，</a:t>
            </a:r>
            <a:r>
              <a:rPr lang="en-US" altLang="zh-CN" sz="2400" b="1">
                <a:latin typeface="Times New Roman" panose="02020603050405020304" pitchFamily="18" charset="0"/>
                <a:ea typeface="华文新魏" panose="02010800040101010101" pitchFamily="2" charset="-122"/>
                <a:cs typeface="Arial" panose="020B0604020202020204" pitchFamily="34" charset="0"/>
              </a:rPr>
              <a:t>shell</a:t>
            </a:r>
            <a:r>
              <a:rPr lang="zh-CN" altLang="en-US" sz="2400" b="1">
                <a:latin typeface="Times New Roman" panose="02020603050405020304" pitchFamily="18" charset="0"/>
                <a:ea typeface="华文新魏" panose="02010800040101010101" pitchFamily="2" charset="-122"/>
                <a:cs typeface="Arial" panose="020B0604020202020204" pitchFamily="34" charset="0"/>
              </a:rPr>
              <a:t>根据主存中的字符串“</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a:t>
            </a:r>
            <a:r>
              <a:rPr lang="zh-CN" altLang="en-US" sz="2400" b="1">
                <a:latin typeface="Times New Roman" panose="02020603050405020304" pitchFamily="18" charset="0"/>
                <a:ea typeface="华文新魏" panose="02010800040101010101" pitchFamily="2" charset="-122"/>
                <a:cs typeface="Arial" panose="020B0604020202020204" pitchFamily="34" charset="0"/>
              </a:rPr>
              <a:t>到磁盘上找到特定的</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a:t>
            </a:r>
            <a:r>
              <a:rPr lang="zh-CN" altLang="en-US" sz="2400" b="1">
                <a:latin typeface="Times New Roman" panose="02020603050405020304" pitchFamily="18" charset="0"/>
                <a:ea typeface="华文新魏" panose="02010800040101010101" pitchFamily="2" charset="-122"/>
                <a:cs typeface="Arial" panose="020B0604020202020204" pitchFamily="34" charset="0"/>
              </a:rPr>
              <a:t>目标文件，将其包含的指令代码和数据</a:t>
            </a:r>
            <a:r>
              <a:rPr lang="en-US" altLang="zh-CN" sz="2400" b="1">
                <a:latin typeface="Times New Roman" panose="02020603050405020304" pitchFamily="18" charset="0"/>
                <a:ea typeface="华文新魏" panose="02010800040101010101" pitchFamily="2" charset="-122"/>
                <a:cs typeface="Arial" panose="020B0604020202020204" pitchFamily="34" charset="0"/>
              </a:rPr>
              <a:t>(</a:t>
            </a:r>
            <a:r>
              <a:rPr lang="zh-CN" altLang="en-US" sz="2400" b="1">
                <a:latin typeface="Times New Roman" panose="02020603050405020304" pitchFamily="18" charset="0"/>
                <a:ea typeface="华文新魏" panose="02010800040101010101" pitchFamily="2" charset="-122"/>
                <a:cs typeface="Arial" panose="020B0604020202020204" pitchFamily="34" charset="0"/>
              </a:rPr>
              <a:t>“</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 world\n”)</a:t>
            </a:r>
            <a:r>
              <a:rPr lang="zh-CN" altLang="en-US" sz="2400" b="1">
                <a:latin typeface="Times New Roman" panose="02020603050405020304" pitchFamily="18" charset="0"/>
                <a:ea typeface="华文新魏" panose="02010800040101010101" pitchFamily="2" charset="-122"/>
                <a:cs typeface="Arial" panose="020B0604020202020204" pitchFamily="34" charset="0"/>
              </a:rPr>
              <a:t>从磁盘读到主存</a:t>
            </a:r>
          </a:p>
          <a:p>
            <a:pPr>
              <a:lnSpc>
                <a:spcPct val="110000"/>
              </a:lnSpc>
              <a:spcBef>
                <a:spcPct val="20000"/>
              </a:spcBef>
              <a:buFont typeface="隶书" panose="02010509060101010101" pitchFamily="49" charset="-122"/>
              <a:buAutoNum type="circleNumDbPlain"/>
            </a:pPr>
            <a:r>
              <a:rPr lang="zh-CN" altLang="en-US" sz="2400" b="1">
                <a:latin typeface="Times New Roman" panose="02020603050405020304" pitchFamily="18" charset="0"/>
                <a:ea typeface="华文新魏" panose="02010800040101010101" pitchFamily="2" charset="-122"/>
                <a:cs typeface="Arial" panose="020B0604020202020204" pitchFamily="34" charset="0"/>
              </a:rPr>
              <a:t>处理器从</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a:t>
            </a:r>
            <a:r>
              <a:rPr lang="zh-CN" altLang="en-US" sz="2400" b="1">
                <a:latin typeface="Times New Roman" panose="02020603050405020304" pitchFamily="18" charset="0"/>
                <a:ea typeface="华文新魏" panose="02010800040101010101" pitchFamily="2" charset="-122"/>
                <a:cs typeface="Arial" panose="020B0604020202020204" pitchFamily="34" charset="0"/>
              </a:rPr>
              <a:t>主程序的指令代码开始执行</a:t>
            </a:r>
          </a:p>
          <a:p>
            <a:pPr>
              <a:lnSpc>
                <a:spcPct val="110000"/>
              </a:lnSpc>
              <a:spcBef>
                <a:spcPct val="20000"/>
              </a:spcBef>
              <a:buFont typeface="隶书" panose="02010509060101010101" pitchFamily="49" charset="-122"/>
              <a:buAutoNum type="circleNumDbPlain"/>
            </a:pPr>
            <a:r>
              <a:rPr lang="en-US" altLang="zh-CN" sz="2400" b="1">
                <a:latin typeface="Times New Roman" panose="02020603050405020304" pitchFamily="18" charset="0"/>
                <a:ea typeface="华文新魏" panose="02010800040101010101" pitchFamily="2" charset="-122"/>
                <a:cs typeface="Arial" panose="020B0604020202020204" pitchFamily="34" charset="0"/>
              </a:rPr>
              <a:t>hello</a:t>
            </a:r>
            <a:r>
              <a:rPr lang="zh-CN" altLang="en-US" sz="2400" b="1">
                <a:latin typeface="Times New Roman" panose="02020603050405020304" pitchFamily="18" charset="0"/>
                <a:ea typeface="华文新魏" panose="02010800040101010101" pitchFamily="2" charset="-122"/>
                <a:cs typeface="Arial" panose="020B0604020202020204" pitchFamily="34" charset="0"/>
              </a:rPr>
              <a:t>程序将“</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 world\n”</a:t>
            </a:r>
            <a:r>
              <a:rPr lang="zh-CN" altLang="en-US" sz="2400" b="1">
                <a:latin typeface="Times New Roman" panose="02020603050405020304" pitchFamily="18" charset="0"/>
                <a:ea typeface="华文新魏" panose="02010800040101010101" pitchFamily="2" charset="-122"/>
                <a:cs typeface="Arial" panose="020B0604020202020204" pitchFamily="34" charset="0"/>
              </a:rPr>
              <a:t>串中的字节从主存读到寄存器，再从寄存器输出到显示器上</a:t>
            </a:r>
          </a:p>
        </p:txBody>
      </p:sp>
      <p:grpSp>
        <p:nvGrpSpPr>
          <p:cNvPr id="2" name="Group 6"/>
          <p:cNvGrpSpPr>
            <a:grpSpLocks/>
          </p:cNvGrpSpPr>
          <p:nvPr/>
        </p:nvGrpSpPr>
        <p:grpSpPr bwMode="auto">
          <a:xfrm>
            <a:off x="1430338" y="1085850"/>
            <a:ext cx="3141662" cy="1368425"/>
            <a:chOff x="901" y="968"/>
            <a:chExt cx="1274" cy="862"/>
          </a:xfrm>
        </p:grpSpPr>
        <p:sp>
          <p:nvSpPr>
            <p:cNvPr id="136200" name="Rectangle 7"/>
            <p:cNvSpPr>
              <a:spLocks noChangeArrowheads="1"/>
            </p:cNvSpPr>
            <p:nvPr/>
          </p:nvSpPr>
          <p:spPr bwMode="auto">
            <a:xfrm>
              <a:off x="901" y="977"/>
              <a:ext cx="1216"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pPr>
              <a:r>
                <a:rPr lang="en-US" altLang="zh-CN" sz="2400" b="1">
                  <a:latin typeface="Times New Roman" panose="02020603050405020304" pitchFamily="18" charset="0"/>
                  <a:ea typeface="华文新魏" panose="02010800040101010101" pitchFamily="2" charset="-122"/>
                  <a:cs typeface="Arial" panose="020B0604020202020204" pitchFamily="34" charset="0"/>
                </a:rPr>
                <a:t>unix&gt; ./hello</a:t>
              </a:r>
            </a:p>
            <a:p>
              <a:pPr>
                <a:spcBef>
                  <a:spcPts val="600"/>
                </a:spcBef>
              </a:pPr>
              <a:r>
                <a:rPr lang="en-US" altLang="zh-CN"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hello, world</a:t>
              </a:r>
            </a:p>
            <a:p>
              <a:pPr>
                <a:spcBef>
                  <a:spcPts val="600"/>
                </a:spcBef>
              </a:pPr>
              <a:r>
                <a:rPr lang="en-US" altLang="zh-CN" sz="2400" b="1">
                  <a:latin typeface="Times New Roman" panose="02020603050405020304" pitchFamily="18" charset="0"/>
                  <a:ea typeface="华文新魏" panose="02010800040101010101" pitchFamily="2" charset="-122"/>
                  <a:cs typeface="Arial" panose="020B0604020202020204" pitchFamily="34" charset="0"/>
                </a:rPr>
                <a:t>unix&gt;</a:t>
              </a:r>
            </a:p>
          </p:txBody>
        </p:sp>
        <p:sp>
          <p:nvSpPr>
            <p:cNvPr id="136201" name="Text Box 8"/>
            <p:cNvSpPr txBox="1">
              <a:spLocks noChangeArrowheads="1"/>
            </p:cNvSpPr>
            <p:nvPr/>
          </p:nvSpPr>
          <p:spPr bwMode="auto">
            <a:xfrm>
              <a:off x="1498" y="968"/>
              <a:ext cx="67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solidFill>
                    <a:srgbClr val="0000CC"/>
                  </a:solidFill>
                  <a:latin typeface="Times New Roman" panose="02020603050405020304" pitchFamily="18" charset="0"/>
                  <a:ea typeface="华文新魏" panose="02010800040101010101" pitchFamily="2" charset="-122"/>
                  <a:cs typeface="Arial" panose="020B0604020202020204" pitchFamily="34" charset="0"/>
                </a:rPr>
                <a:t>[Enter]</a:t>
              </a:r>
            </a:p>
          </p:txBody>
        </p:sp>
      </p:grpSp>
      <p:sp>
        <p:nvSpPr>
          <p:cNvPr id="1042441" name="AutoShape 9"/>
          <p:cNvSpPr>
            <a:spLocks noChangeArrowheads="1"/>
          </p:cNvSpPr>
          <p:nvPr/>
        </p:nvSpPr>
        <p:spPr bwMode="auto">
          <a:xfrm>
            <a:off x="4748213" y="1357313"/>
            <a:ext cx="3927475" cy="1143000"/>
          </a:xfrm>
          <a:prstGeom prst="wedgeRoundRectCallout">
            <a:avLst>
              <a:gd name="adj1" fmla="val -40051"/>
              <a:gd name="adj2" fmla="val -77954"/>
              <a:gd name="adj3" fmla="val 16667"/>
            </a:avLst>
          </a:prstGeom>
          <a:solidFill>
            <a:srgbClr val="FFFF00"/>
          </a:solidFill>
          <a:ln w="9525">
            <a:solidFill>
              <a:srgbClr val="0070C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200" b="1">
                <a:latin typeface="Times New Roman" panose="02020603050405020304" pitchFamily="18" charset="0"/>
                <a:ea typeface="华文新魏" panose="02010800040101010101" pitchFamily="2" charset="-122"/>
              </a:rPr>
              <a:t>shell</a:t>
            </a:r>
            <a:r>
              <a:rPr lang="zh-CN" altLang="en-US" sz="2200" b="1">
                <a:latin typeface="Times New Roman" panose="02020603050405020304" pitchFamily="18" charset="0"/>
                <a:ea typeface="华文新魏" panose="02010800040101010101" pitchFamily="2" charset="-122"/>
              </a:rPr>
              <a:t>是一个命令行解释器。输出一个提示符，等待输入一个命令行，然后执行这个命令</a:t>
            </a:r>
          </a:p>
        </p:txBody>
      </p:sp>
    </p:spTree>
    <p:extLst>
      <p:ext uri="{BB962C8B-B14F-4D97-AF65-F5344CB8AC3E}">
        <p14:creationId xmlns:p14="http://schemas.microsoft.com/office/powerpoint/2010/main" val="698977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2441"/>
                                        </p:tgtEl>
                                        <p:attrNameLst>
                                          <p:attrName>style.visibility</p:attrName>
                                        </p:attrNameLst>
                                      </p:cBhvr>
                                      <p:to>
                                        <p:strVal val="visible"/>
                                      </p:to>
                                    </p:set>
                                    <p:animEffect transition="in" filter="blinds(horizontal)">
                                      <p:cBhvr>
                                        <p:cTn id="12" dur="500"/>
                                        <p:tgtEl>
                                          <p:spTgt spid="1042441"/>
                                        </p:tgtEl>
                                      </p:cBhvr>
                                    </p:animEffect>
                                  </p:childTnLst>
                                  <p:subTnLst>
                                    <p:set>
                                      <p:cBhvr override="childStyle">
                                        <p:cTn dur="1" fill="hold" display="0" masterRel="nextClick" afterEffect="1"/>
                                        <p:tgtEl>
                                          <p:spTgt spid="104244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61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042437">
                                            <p:txEl>
                                              <p:pRg st="0" end="0"/>
                                            </p:txEl>
                                          </p:spTgt>
                                        </p:tgtEl>
                                        <p:attrNameLst>
                                          <p:attrName>style.visibility</p:attrName>
                                        </p:attrNameLst>
                                      </p:cBhvr>
                                      <p:to>
                                        <p:strVal val="visible"/>
                                      </p:to>
                                    </p:set>
                                    <p:animEffect transition="in" filter="blinds(horizontal)">
                                      <p:cBhvr>
                                        <p:cTn id="21" dur="500"/>
                                        <p:tgtEl>
                                          <p:spTgt spid="1042437">
                                            <p:txEl>
                                              <p:pRg st="0" end="0"/>
                                            </p:txEl>
                                          </p:spTgt>
                                        </p:tgtEl>
                                      </p:cBhvr>
                                    </p:animEffect>
                                  </p:childTnLst>
                                  <p:subTnLst>
                                    <p:animClr clrSpc="rgb" dir="cw">
                                      <p:cBhvr override="childStyle">
                                        <p:cTn dur="1" fill="hold" display="0" masterRel="nextClick" afterEffect="1"/>
                                        <p:tgtEl>
                                          <p:spTgt spid="1042437">
                                            <p:txEl>
                                              <p:pRg st="0" end="0"/>
                                            </p:txEl>
                                          </p:spTgt>
                                        </p:tgtEl>
                                        <p:attrNameLst>
                                          <p:attrName>ppt_c</p:attrName>
                                        </p:attrNameLst>
                                      </p:cBhvr>
                                      <p:to>
                                        <a:srgbClr val="0000CC"/>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042437">
                                            <p:txEl>
                                              <p:pRg st="1" end="1"/>
                                            </p:txEl>
                                          </p:spTgt>
                                        </p:tgtEl>
                                        <p:attrNameLst>
                                          <p:attrName>style.visibility</p:attrName>
                                        </p:attrNameLst>
                                      </p:cBhvr>
                                      <p:to>
                                        <p:strVal val="visible"/>
                                      </p:to>
                                    </p:set>
                                    <p:animEffect transition="in" filter="blinds(horizontal)">
                                      <p:cBhvr>
                                        <p:cTn id="26" dur="500"/>
                                        <p:tgtEl>
                                          <p:spTgt spid="1042437">
                                            <p:txEl>
                                              <p:pRg st="1" end="1"/>
                                            </p:txEl>
                                          </p:spTgt>
                                        </p:tgtEl>
                                      </p:cBhvr>
                                    </p:animEffect>
                                  </p:childTnLst>
                                  <p:subTnLst>
                                    <p:animClr clrSpc="rgb" dir="cw">
                                      <p:cBhvr override="childStyle">
                                        <p:cTn dur="1" fill="hold" display="0" masterRel="nextClick" afterEffect="1"/>
                                        <p:tgtEl>
                                          <p:spTgt spid="1042437">
                                            <p:txEl>
                                              <p:pRg st="1" end="1"/>
                                            </p:txEl>
                                          </p:spTgt>
                                        </p:tgtEl>
                                        <p:attrNameLst>
                                          <p:attrName>ppt_c</p:attrName>
                                        </p:attrNameLst>
                                      </p:cBhvr>
                                      <p:to>
                                        <a:srgbClr val="0000CC"/>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42437">
                                            <p:txEl>
                                              <p:pRg st="2" end="2"/>
                                            </p:txEl>
                                          </p:spTgt>
                                        </p:tgtEl>
                                        <p:attrNameLst>
                                          <p:attrName>style.visibility</p:attrName>
                                        </p:attrNameLst>
                                      </p:cBhvr>
                                      <p:to>
                                        <p:strVal val="visible"/>
                                      </p:to>
                                    </p:set>
                                    <p:animEffect transition="in" filter="blinds(horizontal)">
                                      <p:cBhvr>
                                        <p:cTn id="31" dur="500"/>
                                        <p:tgtEl>
                                          <p:spTgt spid="1042437">
                                            <p:txEl>
                                              <p:pRg st="2" end="2"/>
                                            </p:txEl>
                                          </p:spTgt>
                                        </p:tgtEl>
                                      </p:cBhvr>
                                    </p:animEffect>
                                  </p:childTnLst>
                                  <p:subTnLst>
                                    <p:animClr clrSpc="rgb" dir="cw">
                                      <p:cBhvr override="childStyle">
                                        <p:cTn dur="1" fill="hold" display="0" masterRel="nextClick" afterEffect="1"/>
                                        <p:tgtEl>
                                          <p:spTgt spid="1042437">
                                            <p:txEl>
                                              <p:pRg st="2" end="2"/>
                                            </p:txEl>
                                          </p:spTgt>
                                        </p:tgtEl>
                                        <p:attrNameLst>
                                          <p:attrName>ppt_c</p:attrName>
                                        </p:attrNameLst>
                                      </p:cBhvr>
                                      <p:to>
                                        <a:srgbClr val="0000CC"/>
                                      </p:to>
                                    </p:animClr>
                                  </p:sub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042437">
                                            <p:txEl>
                                              <p:pRg st="3" end="3"/>
                                            </p:txEl>
                                          </p:spTgt>
                                        </p:tgtEl>
                                        <p:attrNameLst>
                                          <p:attrName>style.visibility</p:attrName>
                                        </p:attrNameLst>
                                      </p:cBhvr>
                                      <p:to>
                                        <p:strVal val="visible"/>
                                      </p:to>
                                    </p:set>
                                    <p:animEffect transition="in" filter="blinds(horizontal)">
                                      <p:cBhvr>
                                        <p:cTn id="36" dur="500"/>
                                        <p:tgtEl>
                                          <p:spTgt spid="1042437">
                                            <p:txEl>
                                              <p:pRg st="3" end="3"/>
                                            </p:txEl>
                                          </p:spTgt>
                                        </p:tgtEl>
                                      </p:cBhvr>
                                    </p:animEffect>
                                  </p:childTnLst>
                                  <p:subTnLst>
                                    <p:animClr clrSpc="rgb" dir="cw">
                                      <p:cBhvr override="childStyle">
                                        <p:cTn dur="1" fill="hold" display="0" masterRel="nextClick" afterEffect="1"/>
                                        <p:tgtEl>
                                          <p:spTgt spid="1042437">
                                            <p:txEl>
                                              <p:pRg st="3" end="3"/>
                                            </p:txEl>
                                          </p:spTgt>
                                        </p:tgtEl>
                                        <p:attrNameLst>
                                          <p:attrName>ppt_c</p:attrName>
                                        </p:attrNameLst>
                                      </p:cBhvr>
                                      <p:to>
                                        <a:srgbClr val="0000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P spid="10424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1" name="Text Box 5">
            <a:extLst>
              <a:ext uri="{FF2B5EF4-FFF2-40B4-BE49-F238E27FC236}">
                <a16:creationId xmlns:a16="http://schemas.microsoft.com/office/drawing/2014/main" id="{9F7324B8-CE78-4E7D-B46B-4B212012BDEF}"/>
              </a:ext>
            </a:extLst>
          </p:cNvPr>
          <p:cNvSpPr txBox="1">
            <a:spLocks noChangeArrowheads="1"/>
          </p:cNvSpPr>
          <p:nvPr/>
        </p:nvSpPr>
        <p:spPr bwMode="auto">
          <a:xfrm>
            <a:off x="179512" y="692696"/>
            <a:ext cx="8964488" cy="6604372"/>
          </a:xfrm>
          <a:prstGeom prst="rect">
            <a:avLst/>
          </a:prstGeom>
          <a:noFill/>
          <a:ln>
            <a:noFill/>
          </a:ln>
          <a:effec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C00000"/>
              </a:buClr>
              <a:buFont typeface="Wingdings" panose="05000000000000000000" pitchFamily="2" charset="2"/>
              <a:buChar char="n"/>
              <a:defRPr/>
            </a:pPr>
            <a:r>
              <a:rPr kumimoji="1" lang="zh-CN" altLang="en-US" sz="2800" b="1" dirty="0">
                <a:latin typeface="华文新魏" panose="02010800040101010101" pitchFamily="2" charset="-122"/>
                <a:ea typeface="华文新魏" panose="02010800040101010101" pitchFamily="2" charset="-122"/>
              </a:rPr>
              <a:t>计算机内部</a:t>
            </a:r>
            <a:r>
              <a:rPr kumimoji="1" lang="zh-CN" altLang="pt-BR" sz="2800" b="1" dirty="0">
                <a:latin typeface="华文新魏" panose="02010800040101010101" pitchFamily="2" charset="-122"/>
                <a:ea typeface="华文新魏" panose="02010800040101010101" pitchFamily="2" charset="-122"/>
              </a:rPr>
              <a:t>工作过程</a:t>
            </a:r>
            <a:r>
              <a:rPr kumimoji="1" lang="zh-CN" altLang="en-US" sz="2800" b="1" dirty="0">
                <a:latin typeface="华文新魏" panose="02010800040101010101" pitchFamily="2" charset="-122"/>
                <a:ea typeface="华文新魏" panose="02010800040101010101" pitchFamily="2" charset="-122"/>
              </a:rPr>
              <a:t>：</a:t>
            </a:r>
            <a:r>
              <a:rPr kumimoji="1" lang="zh-CN" altLang="pt-BR" sz="2800" b="1" dirty="0">
                <a:solidFill>
                  <a:srgbClr val="FF0000"/>
                </a:solidFill>
                <a:latin typeface="华文新魏" panose="02010800040101010101" pitchFamily="2" charset="-122"/>
                <a:ea typeface="华文新魏" panose="02010800040101010101" pitchFamily="2" charset="-122"/>
              </a:rPr>
              <a:t>逐条执行</a:t>
            </a:r>
            <a:r>
              <a:rPr kumimoji="1" lang="zh-CN" altLang="en-US" sz="2800" b="1" dirty="0">
                <a:latin typeface="华文新魏" panose="02010800040101010101" pitchFamily="2" charset="-122"/>
                <a:ea typeface="华文新魏" panose="02010800040101010101" pitchFamily="2" charset="-122"/>
              </a:rPr>
              <a:t>加载</a:t>
            </a:r>
            <a:r>
              <a:rPr kumimoji="1" lang="zh-CN" altLang="pt-BR" sz="2800" b="1" dirty="0">
                <a:latin typeface="华文新魏" panose="02010800040101010101" pitchFamily="2" charset="-122"/>
                <a:ea typeface="华文新魏" panose="02010800040101010101" pitchFamily="2" charset="-122"/>
              </a:rPr>
              <a:t>到</a:t>
            </a:r>
            <a:r>
              <a:rPr kumimoji="1" lang="zh-CN" altLang="pt-BR" sz="2800" b="1" dirty="0">
                <a:solidFill>
                  <a:srgbClr val="FF0000"/>
                </a:solidFill>
                <a:latin typeface="华文新魏" panose="02010800040101010101" pitchFamily="2" charset="-122"/>
                <a:ea typeface="华文新魏" panose="02010800040101010101" pitchFamily="2" charset="-122"/>
              </a:rPr>
              <a:t>内存中的二进制机器指令流</a:t>
            </a:r>
            <a:r>
              <a:rPr kumimoji="1" lang="zh-CN" altLang="pt-BR" sz="2800" b="1" dirty="0">
                <a:latin typeface="华文新魏" panose="02010800040101010101" pitchFamily="2" charset="-122"/>
                <a:ea typeface="华文新魏" panose="02010800040101010101" pitchFamily="2" charset="-122"/>
              </a:rPr>
              <a:t>的过程</a:t>
            </a:r>
            <a:endParaRPr kumimoji="1" lang="en-US" altLang="zh-CN" sz="2800" b="1" dirty="0">
              <a:latin typeface="华文新魏" panose="02010800040101010101" pitchFamily="2" charset="-122"/>
              <a:ea typeface="华文新魏" panose="02010800040101010101" pitchFamily="2" charset="-122"/>
            </a:endParaRPr>
          </a:p>
          <a:p>
            <a:pPr eaLnBrk="1" hangingPunct="1">
              <a:lnSpc>
                <a:spcPct val="150000"/>
              </a:lnSpc>
              <a:spcBef>
                <a:spcPct val="20000"/>
              </a:spcBef>
              <a:buClr>
                <a:srgbClr val="C00000"/>
              </a:buClr>
              <a:buFont typeface="Wingdings" panose="05000000000000000000" pitchFamily="2" charset="2"/>
              <a:buChar char="n"/>
              <a:defRPr/>
            </a:pPr>
            <a:r>
              <a:rPr kumimoji="1" lang="zh-CN" altLang="pt-BR" sz="2800" b="1" dirty="0">
                <a:latin typeface="华文新魏" panose="02010800040101010101" pitchFamily="2" charset="-122"/>
                <a:ea typeface="华文新魏" panose="02010800040101010101" pitchFamily="2" charset="-122"/>
              </a:rPr>
              <a:t>一条指令的执行过程可简单地分为两个操作阶段：</a:t>
            </a:r>
            <a:endParaRPr kumimoji="1" lang="en-US" altLang="zh-CN" sz="2800" b="1" dirty="0">
              <a:latin typeface="华文新魏" panose="02010800040101010101" pitchFamily="2" charset="-122"/>
              <a:ea typeface="华文新魏" panose="02010800040101010101" pitchFamily="2" charset="-122"/>
            </a:endParaRPr>
          </a:p>
          <a:p>
            <a:pPr lvl="1">
              <a:lnSpc>
                <a:spcPct val="150000"/>
              </a:lnSpc>
              <a:spcBef>
                <a:spcPct val="20000"/>
              </a:spcBef>
              <a:buClr>
                <a:srgbClr val="F79646"/>
              </a:buClr>
              <a:buFont typeface="Wingdings" panose="05000000000000000000" pitchFamily="2" charset="2"/>
              <a:buChar char="l"/>
              <a:defRPr/>
            </a:pPr>
            <a:r>
              <a:rPr kumimoji="1" lang="zh-CN" altLang="pt-BR" sz="2200" b="1" dirty="0">
                <a:solidFill>
                  <a:srgbClr val="FF0000"/>
                </a:solidFill>
                <a:latin typeface="华文新魏" panose="02010800040101010101" pitchFamily="2" charset="-122"/>
                <a:ea typeface="华文新魏" panose="02010800040101010101" pitchFamily="2" charset="-122"/>
              </a:rPr>
              <a:t>取指阶段</a:t>
            </a:r>
            <a:r>
              <a:rPr kumimoji="1" lang="zh-CN" altLang="pt-BR" sz="2200" b="1" dirty="0">
                <a:latin typeface="华文新魏" panose="02010800040101010101" pitchFamily="2" charset="-122"/>
                <a:ea typeface="华文新魏" panose="02010800040101010101" pitchFamily="2" charset="-122"/>
              </a:rPr>
              <a:t>，</a:t>
            </a:r>
            <a:r>
              <a:rPr kumimoji="1" lang="pt-BR" altLang="zh-CN" sz="2200" b="1" dirty="0">
                <a:latin typeface="华文新魏" panose="02010800040101010101" pitchFamily="2" charset="-122"/>
                <a:ea typeface="华文新魏" panose="02010800040101010101" pitchFamily="2" charset="-122"/>
              </a:rPr>
              <a:t>CPU</a:t>
            </a:r>
            <a:r>
              <a:rPr kumimoji="1" lang="zh-CN" altLang="pt-BR" sz="2200" b="1" dirty="0">
                <a:latin typeface="华文新魏" panose="02010800040101010101" pitchFamily="2" charset="-122"/>
                <a:ea typeface="华文新魏" panose="02010800040101010101" pitchFamily="2" charset="-122"/>
              </a:rPr>
              <a:t>从内存中读取</a:t>
            </a:r>
            <a:r>
              <a:rPr kumimoji="1" lang="zh-CN" altLang="en-US" sz="2200" b="1" dirty="0">
                <a:latin typeface="华文新魏" panose="02010800040101010101" pitchFamily="2" charset="-122"/>
                <a:ea typeface="华文新魏" panose="02010800040101010101" pitchFamily="2" charset="-122"/>
              </a:rPr>
              <a:t>将要执行的</a:t>
            </a:r>
            <a:r>
              <a:rPr kumimoji="1" lang="zh-CN" altLang="pt-BR" sz="2200" b="1" dirty="0">
                <a:latin typeface="华文新魏" panose="02010800040101010101" pitchFamily="2" charset="-122"/>
                <a:ea typeface="华文新魏" panose="02010800040101010101" pitchFamily="2" charset="-122"/>
              </a:rPr>
              <a:t>指令，程序计数器</a:t>
            </a:r>
            <a:r>
              <a:rPr kumimoji="1" lang="zh-CN" altLang="en-US" sz="2200" b="1" dirty="0">
                <a:latin typeface="华文新魏" panose="02010800040101010101" pitchFamily="2" charset="-122"/>
                <a:ea typeface="华文新魏" panose="02010800040101010101" pitchFamily="2" charset="-122"/>
              </a:rPr>
              <a:t>随即指向</a:t>
            </a:r>
            <a:r>
              <a:rPr kumimoji="1" lang="zh-CN" altLang="en-US" sz="2200" b="1" dirty="0">
                <a:solidFill>
                  <a:srgbClr val="0000CC"/>
                </a:solidFill>
                <a:latin typeface="华文新魏" panose="02010800040101010101" pitchFamily="2" charset="-122"/>
                <a:ea typeface="华文新魏" panose="02010800040101010101" pitchFamily="2" charset="-122"/>
              </a:rPr>
              <a:t>下一条即将执行的指令</a:t>
            </a:r>
            <a:endParaRPr kumimoji="1" lang="zh-CN" altLang="pt-BR" sz="2200" b="1" dirty="0">
              <a:solidFill>
                <a:srgbClr val="0000CC"/>
              </a:solidFill>
              <a:latin typeface="华文新魏" panose="02010800040101010101" pitchFamily="2" charset="-122"/>
              <a:ea typeface="华文新魏" panose="02010800040101010101" pitchFamily="2" charset="-122"/>
            </a:endParaRPr>
          </a:p>
          <a:p>
            <a:pPr lvl="1">
              <a:lnSpc>
                <a:spcPct val="150000"/>
              </a:lnSpc>
              <a:spcBef>
                <a:spcPct val="20000"/>
              </a:spcBef>
              <a:buClr>
                <a:srgbClr val="F79646"/>
              </a:buClr>
              <a:buFont typeface="Wingdings" panose="05000000000000000000" pitchFamily="2" charset="2"/>
              <a:buChar char="l"/>
              <a:defRPr/>
            </a:pPr>
            <a:r>
              <a:rPr kumimoji="1" lang="zh-CN" altLang="pt-BR" sz="2200" b="1" dirty="0">
                <a:solidFill>
                  <a:srgbClr val="FF0000"/>
                </a:solidFill>
                <a:latin typeface="华文新魏" panose="02010800040101010101" pitchFamily="2" charset="-122"/>
                <a:ea typeface="华文新魏" panose="02010800040101010101" pitchFamily="2" charset="-122"/>
              </a:rPr>
              <a:t>执行阶段</a:t>
            </a:r>
            <a:r>
              <a:rPr kumimoji="1" lang="zh-CN" altLang="pt-BR" sz="2200" b="1" dirty="0">
                <a:latin typeface="华文新魏" panose="02010800040101010101" pitchFamily="2" charset="-122"/>
                <a:ea typeface="华文新魏" panose="02010800040101010101" pitchFamily="2" charset="-122"/>
              </a:rPr>
              <a:t>，对取出的指令先译码，解释指令的功能，然后执行译码好的指令，这期间可能会读写存储器或端口来获取操作数或者存放结果。</a:t>
            </a:r>
          </a:p>
          <a:p>
            <a:pPr eaLnBrk="1" hangingPunct="1">
              <a:lnSpc>
                <a:spcPct val="150000"/>
              </a:lnSpc>
              <a:spcBef>
                <a:spcPct val="20000"/>
              </a:spcBef>
              <a:buClr>
                <a:srgbClr val="C00000"/>
              </a:buClr>
              <a:buFont typeface="Wingdings" panose="05000000000000000000" pitchFamily="2" charset="2"/>
              <a:buChar char="n"/>
              <a:defRPr/>
            </a:pPr>
            <a:r>
              <a:rPr kumimoji="1" lang="zh-CN" altLang="pt-BR" sz="2800" b="1" dirty="0">
                <a:latin typeface="华文新魏" panose="02010800040101010101" pitchFamily="2" charset="-122"/>
                <a:ea typeface="华文新魏" panose="02010800040101010101" pitchFamily="2" charset="-122"/>
              </a:rPr>
              <a:t>程序的执行过程就是周期性和重复性地进行取指令和执行指令两个操作。</a:t>
            </a:r>
            <a:endParaRPr kumimoji="1" lang="zh-CN" altLang="en-US" sz="2800" b="1" dirty="0">
              <a:latin typeface="华文新魏" panose="02010800040101010101" pitchFamily="2" charset="-122"/>
              <a:ea typeface="华文新魏" panose="02010800040101010101" pitchFamily="2" charset="-122"/>
            </a:endParaRPr>
          </a:p>
          <a:p>
            <a:pPr eaLnBrk="1" hangingPunct="1">
              <a:spcBef>
                <a:spcPts val="450"/>
              </a:spcBef>
              <a:buFont typeface="Wingdings" panose="05000000000000000000" pitchFamily="2" charset="2"/>
              <a:buChar char="p"/>
              <a:defRPr/>
            </a:pPr>
            <a:endParaRPr lang="zh-CN" altLang="pt-BR" sz="2400" dirty="0">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111619" name="Rectangle 2"/>
          <p:cNvSpPr>
            <a:spLocks noGrp="1" noChangeArrowheads="1"/>
          </p:cNvSpPr>
          <p:nvPr>
            <p:ph type="title"/>
          </p:nvPr>
        </p:nvSpPr>
        <p:spPr bwMode="auto">
          <a:xfrm>
            <a:off x="331788" y="0"/>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从程序到电子信号 </a:t>
            </a:r>
          </a:p>
        </p:txBody>
      </p:sp>
    </p:spTree>
    <p:extLst>
      <p:ext uri="{BB962C8B-B14F-4D97-AF65-F5344CB8AC3E}">
        <p14:creationId xmlns:p14="http://schemas.microsoft.com/office/powerpoint/2010/main" val="253848301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666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66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666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66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9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7" name="标题 1"/>
          <p:cNvSpPr>
            <a:spLocks noGrp="1"/>
          </p:cNvSpPr>
          <p:nvPr>
            <p:ph type="title"/>
          </p:nvPr>
        </p:nvSpPr>
        <p:spPr bwMode="auto">
          <a:xfrm>
            <a:off x="285750" y="13421"/>
            <a:ext cx="6983412"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p>
        </p:txBody>
      </p:sp>
      <p:graphicFrame>
        <p:nvGraphicFramePr>
          <p:cNvPr id="113668" name="Object 8"/>
          <p:cNvGraphicFramePr>
            <a:graphicFrameLocks noChangeAspect="1"/>
          </p:cNvGraphicFramePr>
          <p:nvPr/>
        </p:nvGraphicFramePr>
        <p:xfrm>
          <a:off x="7164388" y="5175250"/>
          <a:ext cx="1765300" cy="1600200"/>
        </p:xfrm>
        <a:graphic>
          <a:graphicData uri="http://schemas.openxmlformats.org/presentationml/2006/ole">
            <mc:AlternateContent xmlns:mc="http://schemas.openxmlformats.org/markup-compatibility/2006">
              <mc:Choice xmlns:v="urn:schemas-microsoft-com:vml" Requires="v">
                <p:oleObj spid="_x0000_s8201" name="图片" r:id="rId5" imgW="1270000" imgH="1460500" progId="Word.Picture.8">
                  <p:embed/>
                </p:oleObj>
              </mc:Choice>
              <mc:Fallback>
                <p:oleObj name="图片" r:id="rId5" imgW="1270000" imgH="1460500" progId="Word.Picture.8">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5175250"/>
                        <a:ext cx="1765300" cy="1600200"/>
                      </a:xfrm>
                      <a:prstGeom prst="rect">
                        <a:avLst/>
                      </a:prstGeom>
                      <a:solidFill>
                        <a:schemeClr val="bg1"/>
                      </a:solidFill>
                      <a:ln w="9525">
                        <a:solidFill>
                          <a:srgbClr val="FF6600"/>
                        </a:solidFill>
                        <a:miter lim="800000"/>
                        <a:headEnd/>
                        <a:tailEnd/>
                      </a:ln>
                    </p:spPr>
                  </p:pic>
                </p:oleObj>
              </mc:Fallback>
            </mc:AlternateContent>
          </a:graphicData>
        </a:graphic>
      </p:graphicFrame>
      <p:grpSp>
        <p:nvGrpSpPr>
          <p:cNvPr id="113669" name="组 15"/>
          <p:cNvGrpSpPr>
            <a:grpSpLocks/>
          </p:cNvGrpSpPr>
          <p:nvPr/>
        </p:nvGrpSpPr>
        <p:grpSpPr bwMode="auto">
          <a:xfrm>
            <a:off x="3843338" y="4022725"/>
            <a:ext cx="134937" cy="188913"/>
            <a:chOff x="5123098" y="4221088"/>
            <a:chExt cx="180020" cy="252028"/>
          </a:xfrm>
        </p:grpSpPr>
        <p:cxnSp>
          <p:nvCxnSpPr>
            <p:cNvPr id="13" name="直线连接符 12">
              <a:extLst>
                <a:ext uri="{FF2B5EF4-FFF2-40B4-BE49-F238E27FC236}">
                  <a16:creationId xmlns:a16="http://schemas.microsoft.com/office/drawing/2014/main" id="{0367E26E-E508-427B-AD83-A51F60DB937B}"/>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箭头连接符 14">
              <a:extLst>
                <a:ext uri="{FF2B5EF4-FFF2-40B4-BE49-F238E27FC236}">
                  <a16:creationId xmlns:a16="http://schemas.microsoft.com/office/drawing/2014/main" id="{CDB5205D-CCC8-44BA-946D-FE117867CFB7}"/>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8" name="圆角矩形 7">
            <a:extLst>
              <a:ext uri="{FF2B5EF4-FFF2-40B4-BE49-F238E27FC236}">
                <a16:creationId xmlns:a16="http://schemas.microsoft.com/office/drawing/2014/main" id="{0B2FBBC5-3C04-462D-BE98-DE9E542BA04E}"/>
              </a:ext>
            </a:extLst>
          </p:cNvPr>
          <p:cNvSpPr/>
          <p:nvPr/>
        </p:nvSpPr>
        <p:spPr>
          <a:xfrm>
            <a:off x="6381750" y="1847850"/>
            <a:ext cx="944563" cy="3236913"/>
          </a:xfrm>
          <a:prstGeom prst="roundRect">
            <a:avLst/>
          </a:prstGeom>
          <a:noFill/>
          <a:ln w="38100" cmpd="sng">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p:nvPr>
        </p:nvSpPr>
        <p:spPr bwMode="auto">
          <a:xfrm>
            <a:off x="294989" y="1"/>
            <a:ext cx="6985000" cy="5723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dirty="0">
                <a:solidFill>
                  <a:srgbClr val="A50021"/>
                </a:solidFill>
                <a:latin typeface="Arial" panose="020B0604020202020204" pitchFamily="34" charset="0"/>
                <a:cs typeface="+mn-cs"/>
              </a:rPr>
              <a:t>课程资源</a:t>
            </a:r>
          </a:p>
        </p:txBody>
      </p:sp>
      <p:sp>
        <p:nvSpPr>
          <p:cNvPr id="5" name="矩形 4">
            <a:extLst>
              <a:ext uri="{FF2B5EF4-FFF2-40B4-BE49-F238E27FC236}">
                <a16:creationId xmlns:a16="http://schemas.microsoft.com/office/drawing/2014/main" id="{20C4CCBE-4B4B-4B8A-A631-860E0CF15CAF}"/>
              </a:ext>
            </a:extLst>
          </p:cNvPr>
          <p:cNvSpPr/>
          <p:nvPr/>
        </p:nvSpPr>
        <p:spPr>
          <a:xfrm>
            <a:off x="277813" y="908050"/>
            <a:ext cx="6461125" cy="461963"/>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a:solidFill>
                  <a:srgbClr val="FFFFFF"/>
                </a:solidFill>
                <a:latin typeface="华文新魏" panose="02010800040101010101" pitchFamily="2" charset="-122"/>
                <a:ea typeface="华文新魏" panose="02010800040101010101" pitchFamily="2" charset="-122"/>
              </a:rPr>
              <a:t>“计算机原理”大规模在线开放</a:t>
            </a:r>
            <a:r>
              <a:rPr lang="en-US" altLang="zh-CN" sz="2400">
                <a:solidFill>
                  <a:srgbClr val="FFFFFF"/>
                </a:solidFill>
                <a:latin typeface="华文新魏" panose="02010800040101010101" pitchFamily="2" charset="-122"/>
                <a:ea typeface="华文新魏" panose="02010800040101010101" pitchFamily="2" charset="-122"/>
              </a:rPr>
              <a:t>MOOC</a:t>
            </a:r>
            <a:r>
              <a:rPr lang="zh-CN" altLang="en-US" sz="2400">
                <a:solidFill>
                  <a:srgbClr val="FFFFFF"/>
                </a:solidFill>
                <a:latin typeface="华文新魏" panose="02010800040101010101" pitchFamily="2" charset="-122"/>
                <a:ea typeface="华文新魏" panose="02010800040101010101" pitchFamily="2" charset="-122"/>
              </a:rPr>
              <a:t>课程</a:t>
            </a:r>
            <a:endParaRPr lang="en-US" altLang="zh-CN" sz="2400">
              <a:solidFill>
                <a:srgbClr val="FFFFFF"/>
              </a:solidFill>
              <a:latin typeface="华文新魏" panose="02010800040101010101" pitchFamily="2" charset="-122"/>
              <a:ea typeface="华文新魏" panose="02010800040101010101" pitchFamily="2" charset="-122"/>
            </a:endParaRPr>
          </a:p>
        </p:txBody>
      </p:sp>
      <p:sp>
        <p:nvSpPr>
          <p:cNvPr id="6" name="内容占位符 2">
            <a:extLst>
              <a:ext uri="{FF2B5EF4-FFF2-40B4-BE49-F238E27FC236}">
                <a16:creationId xmlns:a16="http://schemas.microsoft.com/office/drawing/2014/main" id="{EE6CA3D6-05F6-464F-90F7-4AC4F1EFB6D7}"/>
              </a:ext>
            </a:extLst>
          </p:cNvPr>
          <p:cNvSpPr txBox="1"/>
          <p:nvPr/>
        </p:nvSpPr>
        <p:spPr>
          <a:xfrm>
            <a:off x="277813" y="1373188"/>
            <a:ext cx="8758237" cy="2071687"/>
          </a:xfrm>
          <a:prstGeom prst="rect">
            <a:avLst/>
          </a:prstGeom>
        </p:spPr>
        <p:style>
          <a:lnRef idx="2">
            <a:schemeClr val="accent3"/>
          </a:lnRef>
          <a:fillRef idx="1">
            <a:schemeClr val="lt1"/>
          </a:fillRef>
          <a:effectRef idx="0">
            <a:schemeClr val="accent3"/>
          </a:effectRef>
          <a:fontRef idx="minor">
            <a:schemeClr val="dk1"/>
          </a:fontRef>
        </p:style>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Arial" panose="020B0604020202020204" pitchFamily="34" charset="0"/>
              <a:buChar char="•"/>
              <a:defRPr/>
            </a:pPr>
            <a:r>
              <a:rPr lang="zh-CN" altLang="zh-CN" sz="2400" dirty="0">
                <a:solidFill>
                  <a:srgbClr val="000000"/>
                </a:solidFill>
                <a:latin typeface="Calibri" panose="020F0502020204030204" pitchFamily="34" charset="0"/>
                <a:ea typeface="华文新魏" panose="02010800040101010101" pitchFamily="2" charset="-122"/>
              </a:rPr>
              <a:t>2</a:t>
            </a:r>
            <a:r>
              <a:rPr lang="en-US" altLang="zh-CN" sz="2400" dirty="0">
                <a:solidFill>
                  <a:srgbClr val="000000"/>
                </a:solidFill>
                <a:latin typeface="Calibri" panose="020F0502020204030204" pitchFamily="34" charset="0"/>
                <a:ea typeface="华文新魏" panose="02010800040101010101" pitchFamily="2" charset="-122"/>
              </a:rPr>
              <a:t>016</a:t>
            </a:r>
            <a:r>
              <a:rPr lang="zh-CN" altLang="en-US" sz="2400" dirty="0">
                <a:solidFill>
                  <a:srgbClr val="000000"/>
                </a:solidFill>
                <a:latin typeface="Calibri" panose="020F0502020204030204" pitchFamily="34" charset="0"/>
                <a:ea typeface="华文新魏" panose="02010800040101010101" pitchFamily="2" charset="-122"/>
              </a:rPr>
              <a:t>年</a:t>
            </a:r>
            <a:r>
              <a:rPr lang="zh-CN" altLang="zh-CN" sz="2400" dirty="0">
                <a:solidFill>
                  <a:srgbClr val="000000"/>
                </a:solidFill>
                <a:latin typeface="Calibri" panose="020F0502020204030204" pitchFamily="34" charset="0"/>
                <a:ea typeface="华文新魏" panose="02010800040101010101" pitchFamily="2" charset="-122"/>
              </a:rPr>
              <a:t>在“爱课程—中国大学</a:t>
            </a:r>
            <a:r>
              <a:rPr lang="en-US" altLang="zh-CN" sz="2400" dirty="0">
                <a:solidFill>
                  <a:srgbClr val="000000"/>
                </a:solidFill>
                <a:latin typeface="Calibri" panose="020F0502020204030204" pitchFamily="34" charset="0"/>
                <a:ea typeface="华文新魏" panose="02010800040101010101" pitchFamily="2" charset="-122"/>
              </a:rPr>
              <a:t>MOOC</a:t>
            </a:r>
            <a:r>
              <a:rPr lang="zh-CN" altLang="zh-CN" sz="2400" dirty="0">
                <a:solidFill>
                  <a:srgbClr val="000000"/>
                </a:solidFill>
                <a:latin typeface="Calibri" panose="020F0502020204030204" pitchFamily="34" charset="0"/>
                <a:ea typeface="华文新魏" panose="02010800040101010101" pitchFamily="2" charset="-122"/>
              </a:rPr>
              <a:t>”网站</a:t>
            </a:r>
            <a:r>
              <a:rPr lang="zh-CN" altLang="en-US" sz="2400" dirty="0">
                <a:solidFill>
                  <a:srgbClr val="000000"/>
                </a:solidFill>
                <a:latin typeface="Calibri" panose="020F0502020204030204" pitchFamily="34" charset="0"/>
                <a:ea typeface="华文新魏" panose="02010800040101010101" pitchFamily="2" charset="-122"/>
              </a:rPr>
              <a:t>第一轮</a:t>
            </a:r>
            <a:r>
              <a:rPr lang="zh-CN" altLang="zh-CN" sz="2400" dirty="0">
                <a:solidFill>
                  <a:srgbClr val="000000"/>
                </a:solidFill>
                <a:latin typeface="Calibri" panose="020F0502020204030204" pitchFamily="34" charset="0"/>
                <a:ea typeface="华文新魏" panose="02010800040101010101" pitchFamily="2" charset="-122"/>
              </a:rPr>
              <a:t>开课</a:t>
            </a:r>
            <a:r>
              <a:rPr lang="zh-CN" altLang="en-US" sz="2400" dirty="0">
                <a:solidFill>
                  <a:srgbClr val="000000"/>
                </a:solidFill>
                <a:latin typeface="Calibri" panose="020F0502020204030204" pitchFamily="34" charset="0"/>
                <a:ea typeface="华文新魏" panose="02010800040101010101" pitchFamily="2" charset="-122"/>
              </a:rPr>
              <a:t>，选课注册总</a:t>
            </a:r>
            <a:r>
              <a:rPr lang="zh-CN" altLang="zh-CN" sz="2400" dirty="0">
                <a:solidFill>
                  <a:srgbClr val="000000"/>
                </a:solidFill>
                <a:latin typeface="Calibri" panose="020F0502020204030204" pitchFamily="34" charset="0"/>
                <a:ea typeface="华文新魏" panose="02010800040101010101" pitchFamily="2" charset="-122"/>
              </a:rPr>
              <a:t>人数</a:t>
            </a:r>
            <a:r>
              <a:rPr lang="zh-CN" altLang="en-US" sz="2400" dirty="0">
                <a:solidFill>
                  <a:srgbClr val="000000"/>
                </a:solidFill>
                <a:latin typeface="Calibri" panose="020F0502020204030204" pitchFamily="34" charset="0"/>
                <a:ea typeface="华文新魏" panose="02010800040101010101" pitchFamily="2" charset="-122"/>
              </a:rPr>
              <a:t>突破</a:t>
            </a:r>
            <a:r>
              <a:rPr lang="en-US" altLang="zh-CN" sz="2400" dirty="0">
                <a:solidFill>
                  <a:srgbClr val="000000"/>
                </a:solidFill>
                <a:latin typeface="Calibri" panose="020F0502020204030204" pitchFamily="34" charset="0"/>
                <a:ea typeface="华文新魏" panose="02010800040101010101" pitchFamily="2" charset="-122"/>
              </a:rPr>
              <a:t>5</a:t>
            </a:r>
            <a:r>
              <a:rPr lang="zh-CN" altLang="en-US" sz="2400" dirty="0">
                <a:solidFill>
                  <a:srgbClr val="000000"/>
                </a:solidFill>
                <a:latin typeface="Calibri" panose="020F0502020204030204" pitchFamily="34" charset="0"/>
                <a:ea typeface="华文新魏" panose="02010800040101010101" pitchFamily="2" charset="-122"/>
              </a:rPr>
              <a:t>万人</a:t>
            </a:r>
            <a:endParaRPr lang="en-US" altLang="zh-CN" sz="2400" dirty="0">
              <a:solidFill>
                <a:srgbClr val="000000"/>
              </a:solidFill>
              <a:latin typeface="Calibri" panose="020F0502020204030204" pitchFamily="34" charset="0"/>
              <a:ea typeface="华文新魏" panose="02010800040101010101" pitchFamily="2" charset="-122"/>
            </a:endParaRPr>
          </a:p>
          <a:p>
            <a:pPr eaLnBrk="1" hangingPunct="1">
              <a:spcBef>
                <a:spcPct val="20000"/>
              </a:spcBef>
              <a:buFont typeface="Arial" panose="020B0604020202020204" pitchFamily="34" charset="0"/>
              <a:buChar char="•"/>
              <a:defRPr/>
            </a:pPr>
            <a:r>
              <a:rPr lang="zh-CN" altLang="en-US" sz="2400" dirty="0">
                <a:solidFill>
                  <a:srgbClr val="000000"/>
                </a:solidFill>
                <a:latin typeface="Calibri" panose="020F0502020204030204" pitchFamily="34" charset="0"/>
                <a:ea typeface="华文新魏" panose="02010800040101010101" pitchFamily="2" charset="-122"/>
              </a:rPr>
              <a:t>第三轮开课</a:t>
            </a:r>
            <a:r>
              <a:rPr lang="zh-CN" altLang="zh-CN" sz="2400" dirty="0">
                <a:solidFill>
                  <a:srgbClr val="000000"/>
                </a:solidFill>
                <a:latin typeface="Calibri" panose="020F0502020204030204" pitchFamily="34" charset="0"/>
                <a:ea typeface="华文新魏" panose="02010800040101010101" pitchFamily="2" charset="-122"/>
              </a:rPr>
              <a:t>：</a:t>
            </a:r>
            <a:r>
              <a:rPr lang="en-US" altLang="zh-CN" sz="2400" dirty="0">
                <a:solidFill>
                  <a:srgbClr val="000000"/>
                </a:solidFill>
                <a:latin typeface="Calibri" panose="020F0502020204030204" pitchFamily="34" charset="0"/>
                <a:ea typeface="华文新魏" panose="02010800040101010101" pitchFamily="2" charset="-122"/>
                <a:hlinkClick r:id="rId3"/>
              </a:rPr>
              <a:t>http://www.icourse163.org/course/NUDT-359002#/info</a:t>
            </a:r>
            <a:endParaRPr lang="en-US" altLang="zh-CN" sz="2400" dirty="0">
              <a:solidFill>
                <a:srgbClr val="000000"/>
              </a:solidFill>
              <a:latin typeface="Calibri" panose="020F0502020204030204" pitchFamily="34" charset="0"/>
              <a:ea typeface="华文新魏" panose="02010800040101010101" pitchFamily="2" charset="-122"/>
            </a:endParaRPr>
          </a:p>
          <a:p>
            <a:pPr eaLnBrk="1" hangingPunct="1">
              <a:spcBef>
                <a:spcPct val="20000"/>
              </a:spcBef>
              <a:buFont typeface="Arial" panose="020B0604020202020204" pitchFamily="34" charset="0"/>
              <a:buChar char="•"/>
              <a:defRPr/>
            </a:pPr>
            <a:r>
              <a:rPr lang="zh-CN" altLang="en-US" sz="2400" dirty="0">
                <a:solidFill>
                  <a:srgbClr val="000000"/>
                </a:solidFill>
                <a:latin typeface="Calibri" panose="020F0502020204030204" pitchFamily="34" charset="0"/>
                <a:ea typeface="华文新魏" panose="02010800040101010101" pitchFamily="2" charset="-122"/>
              </a:rPr>
              <a:t>国家精品</a:t>
            </a:r>
            <a:r>
              <a:rPr lang="en-US" altLang="zh-CN" sz="2400" dirty="0">
                <a:solidFill>
                  <a:srgbClr val="000000"/>
                </a:solidFill>
                <a:latin typeface="Calibri" panose="020F0502020204030204" pitchFamily="34" charset="0"/>
                <a:ea typeface="华文新魏" panose="02010800040101010101" pitchFamily="2" charset="-122"/>
              </a:rPr>
              <a:t>MOOC</a:t>
            </a:r>
            <a:r>
              <a:rPr lang="zh-CN" altLang="en-US" sz="2400" dirty="0">
                <a:solidFill>
                  <a:srgbClr val="000000"/>
                </a:solidFill>
                <a:latin typeface="Calibri" panose="020F0502020204030204" pitchFamily="34" charset="0"/>
                <a:ea typeface="华文新魏" panose="02010800040101010101" pitchFamily="2" charset="-122"/>
              </a:rPr>
              <a:t>课程，大量丰富的授课视频</a:t>
            </a:r>
          </a:p>
        </p:txBody>
      </p:sp>
      <p:grpSp>
        <p:nvGrpSpPr>
          <p:cNvPr id="24583" name="组 6"/>
          <p:cNvGrpSpPr>
            <a:grpSpLocks/>
          </p:cNvGrpSpPr>
          <p:nvPr/>
        </p:nvGrpSpPr>
        <p:grpSpPr bwMode="auto">
          <a:xfrm>
            <a:off x="4841875" y="3698875"/>
            <a:ext cx="3978275" cy="2970213"/>
            <a:chOff x="6779282" y="1976100"/>
            <a:chExt cx="5200031" cy="4194939"/>
          </a:xfrm>
        </p:grpSpPr>
        <p:pic>
          <p:nvPicPr>
            <p:cNvPr id="24586"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82" y="1976100"/>
              <a:ext cx="5200031" cy="41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图片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3678" y="4905165"/>
              <a:ext cx="1512745" cy="126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9">
            <a:extLst>
              <a:ext uri="{FF2B5EF4-FFF2-40B4-BE49-F238E27FC236}">
                <a16:creationId xmlns:a16="http://schemas.microsoft.com/office/drawing/2014/main" id="{9A778BCD-56E5-4A8E-9740-F7083FFFD6CD}"/>
              </a:ext>
            </a:extLst>
          </p:cNvPr>
          <p:cNvSpPr txBox="1"/>
          <p:nvPr/>
        </p:nvSpPr>
        <p:spPr>
          <a:xfrm>
            <a:off x="7586663" y="5732463"/>
            <a:ext cx="1162050" cy="728662"/>
          </a:xfrm>
          <a:prstGeom prst="rect">
            <a:avLst/>
          </a:prstGeom>
          <a:noFill/>
          <a:ln w="28575" cmpd="sng">
            <a:solidFill>
              <a:srgbClr val="FF0000"/>
            </a:solidFill>
          </a:ln>
        </p:spPr>
        <p:style>
          <a:lnRef idx="2">
            <a:schemeClr val="accent6"/>
          </a:lnRef>
          <a:fillRef idx="1">
            <a:schemeClr val="lt1"/>
          </a:fillRef>
          <a:effectRef idx="0">
            <a:schemeClr val="accent6"/>
          </a:effectRef>
          <a:fontRef idx="minor">
            <a:schemeClr val="dk1"/>
          </a:fontRef>
        </p:style>
        <p:txBody>
          <a:bodyPr>
            <a:spAutoFit/>
          </a:bodyPr>
          <a:lstStyle/>
          <a:p>
            <a:pPr>
              <a:defRPr/>
            </a:pPr>
            <a:endParaRPr kumimoji="1" lang="en-US" altLang="zh-CN" sz="825" dirty="0"/>
          </a:p>
          <a:p>
            <a:pPr>
              <a:defRPr/>
            </a:pPr>
            <a:endParaRPr kumimoji="1" lang="en-US" altLang="zh-CN" sz="825" dirty="0"/>
          </a:p>
          <a:p>
            <a:pPr>
              <a:defRPr/>
            </a:pPr>
            <a:endParaRPr kumimoji="1" lang="en-US" altLang="zh-CN" sz="825" dirty="0"/>
          </a:p>
          <a:p>
            <a:pPr>
              <a:defRPr/>
            </a:pPr>
            <a:endParaRPr kumimoji="1" lang="en-US" altLang="zh-CN" sz="825" dirty="0"/>
          </a:p>
          <a:p>
            <a:pPr>
              <a:defRPr/>
            </a:pPr>
            <a:endParaRPr kumimoji="1" lang="en-US" altLang="zh-CN" sz="825" dirty="0"/>
          </a:p>
        </p:txBody>
      </p:sp>
      <p:pic>
        <p:nvPicPr>
          <p:cNvPr id="24585" name="图片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88" y="3719513"/>
            <a:ext cx="4511675"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9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标题 1"/>
          <p:cNvSpPr>
            <a:spLocks noGrp="1"/>
          </p:cNvSpPr>
          <p:nvPr>
            <p:ph type="title"/>
          </p:nvPr>
        </p:nvSpPr>
        <p:spPr bwMode="auto">
          <a:xfrm>
            <a:off x="285750" y="0"/>
            <a:ext cx="6394450"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p>
        </p:txBody>
      </p:sp>
      <p:graphicFrame>
        <p:nvGraphicFramePr>
          <p:cNvPr id="115716" name="Object 8"/>
          <p:cNvGraphicFramePr>
            <a:graphicFrameLocks noChangeAspect="1"/>
          </p:cNvGraphicFramePr>
          <p:nvPr/>
        </p:nvGraphicFramePr>
        <p:xfrm>
          <a:off x="7161213" y="5157788"/>
          <a:ext cx="1747837" cy="1585912"/>
        </p:xfrm>
        <a:graphic>
          <a:graphicData uri="http://schemas.openxmlformats.org/presentationml/2006/ole">
            <mc:AlternateContent xmlns:mc="http://schemas.openxmlformats.org/markup-compatibility/2006">
              <mc:Choice xmlns:v="urn:schemas-microsoft-com:vml" Requires="v">
                <p:oleObj spid="_x0000_s9225" name="图片" r:id="rId5" imgW="1270000" imgH="1460500" progId="Word.Picture.8">
                  <p:embed/>
                </p:oleObj>
              </mc:Choice>
              <mc:Fallback>
                <p:oleObj name="图片" r:id="rId5" imgW="1270000" imgH="1460500" progId="Word.Picture.8">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1213" y="5157788"/>
                        <a:ext cx="1747837" cy="1585912"/>
                      </a:xfrm>
                      <a:prstGeom prst="rect">
                        <a:avLst/>
                      </a:prstGeom>
                      <a:solidFill>
                        <a:schemeClr val="bg1"/>
                      </a:solidFill>
                      <a:ln w="9525">
                        <a:solidFill>
                          <a:srgbClr val="FF6600"/>
                        </a:solidFill>
                        <a:miter lim="800000"/>
                        <a:headEnd/>
                        <a:tailEnd/>
                      </a:ln>
                    </p:spPr>
                  </p:pic>
                </p:oleObj>
              </mc:Fallback>
            </mc:AlternateContent>
          </a:graphicData>
        </a:graphic>
      </p:graphicFrame>
      <p:grpSp>
        <p:nvGrpSpPr>
          <p:cNvPr id="115717" name="组 15"/>
          <p:cNvGrpSpPr>
            <a:grpSpLocks/>
          </p:cNvGrpSpPr>
          <p:nvPr/>
        </p:nvGrpSpPr>
        <p:grpSpPr bwMode="auto">
          <a:xfrm>
            <a:off x="3843338" y="4022725"/>
            <a:ext cx="134937" cy="188913"/>
            <a:chOff x="5123098" y="4221088"/>
            <a:chExt cx="180020" cy="252028"/>
          </a:xfrm>
        </p:grpSpPr>
        <p:cxnSp>
          <p:nvCxnSpPr>
            <p:cNvPr id="13" name="直线连接符 12">
              <a:extLst>
                <a:ext uri="{FF2B5EF4-FFF2-40B4-BE49-F238E27FC236}">
                  <a16:creationId xmlns:a16="http://schemas.microsoft.com/office/drawing/2014/main" id="{66F8AD70-BD6D-4729-BECC-B281BAAD1CE5}"/>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箭头连接符 14">
              <a:extLst>
                <a:ext uri="{FF2B5EF4-FFF2-40B4-BE49-F238E27FC236}">
                  <a16:creationId xmlns:a16="http://schemas.microsoft.com/office/drawing/2014/main" id="{AA1740C2-1787-4BF9-B97C-1EC8D889AC21}"/>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8" name="圆角矩形 7">
            <a:extLst>
              <a:ext uri="{FF2B5EF4-FFF2-40B4-BE49-F238E27FC236}">
                <a16:creationId xmlns:a16="http://schemas.microsoft.com/office/drawing/2014/main" id="{A55641FE-8F1C-4024-A146-5376A5533195}"/>
              </a:ext>
            </a:extLst>
          </p:cNvPr>
          <p:cNvSpPr/>
          <p:nvPr/>
        </p:nvSpPr>
        <p:spPr>
          <a:xfrm>
            <a:off x="6381750" y="2241550"/>
            <a:ext cx="944563" cy="539750"/>
          </a:xfrm>
          <a:prstGeom prst="roundRect">
            <a:avLst/>
          </a:prstGeom>
          <a:noFill/>
          <a:ln w="38100" cmpd="sng">
            <a:solidFill>
              <a:schemeClr val="accent5"/>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kumimoji="1" lang="zh-CN" altLang="en-US"/>
          </a:p>
        </p:txBody>
      </p:sp>
      <p:sp>
        <p:nvSpPr>
          <p:cNvPr id="115719" name="矩形 9"/>
          <p:cNvSpPr>
            <a:spLocks noChangeArrowheads="1"/>
          </p:cNvSpPr>
          <p:nvPr/>
        </p:nvSpPr>
        <p:spPr bwMode="auto">
          <a:xfrm>
            <a:off x="2124075" y="6065838"/>
            <a:ext cx="4545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panose="02020603050405020304" pitchFamily="18" charset="0"/>
                <a:ea typeface="黑体" panose="02010609060101010101" pitchFamily="49" charset="-122"/>
                <a:cs typeface="Times" panose="02020603050405020304" pitchFamily="18" charset="0"/>
              </a:rPr>
              <a:t>例：</a:t>
            </a:r>
            <a:r>
              <a:rPr lang="en-US" altLang="zh-CN">
                <a:latin typeface="Times" panose="02020603050405020304" pitchFamily="18" charset="0"/>
                <a:ea typeface="黑体" panose="02010609060101010101" pitchFamily="49" charset="-122"/>
                <a:cs typeface="Times" panose="02020603050405020304" pitchFamily="18" charset="0"/>
              </a:rPr>
              <a:t>16</a:t>
            </a:r>
            <a:r>
              <a:rPr lang="zh-CN" altLang="en-US">
                <a:latin typeface="Times" panose="02020603050405020304" pitchFamily="18" charset="0"/>
                <a:ea typeface="黑体" panose="02010609060101010101" pitchFamily="49" charset="-122"/>
                <a:cs typeface="Times" panose="02020603050405020304" pitchFamily="18" charset="0"/>
              </a:rPr>
              <a:t>位指令，存放在两个字节单元</a:t>
            </a:r>
            <a:endParaRPr lang="en-US" altLang="zh-CN">
              <a:latin typeface="Times" panose="02020603050405020304" pitchFamily="18" charset="0"/>
              <a:ea typeface="黑体" panose="02010609060101010101" pitchFamily="49" charset="-122"/>
              <a:cs typeface="Times"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9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F9B1C69-7785-4ABA-8A49-055EB476FA3F}"/>
              </a:ext>
            </a:extLst>
          </p:cNvPr>
          <p:cNvSpPr txBox="1">
            <a:spLocks noChangeArrowheads="1"/>
          </p:cNvSpPr>
          <p:nvPr/>
        </p:nvSpPr>
        <p:spPr bwMode="auto">
          <a:xfrm>
            <a:off x="4214813" y="3375025"/>
            <a:ext cx="642937" cy="369888"/>
          </a:xfrm>
          <a:prstGeom prst="rect">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00H</a:t>
            </a:r>
            <a:endParaRPr lang="zh-CN" altLang="en-US" b="1" dirty="0">
              <a:solidFill>
                <a:srgbClr val="FFFFFF"/>
              </a:solidFill>
              <a:ea typeface="华文中宋" charset="0"/>
              <a:cs typeface="华文中宋" charset="0"/>
            </a:endParaRPr>
          </a:p>
        </p:txBody>
      </p:sp>
      <p:sp>
        <p:nvSpPr>
          <p:cNvPr id="8" name="TextBox 7">
            <a:extLst>
              <a:ext uri="{FF2B5EF4-FFF2-40B4-BE49-F238E27FC236}">
                <a16:creationId xmlns:a16="http://schemas.microsoft.com/office/drawing/2014/main" id="{C0939EFA-1C20-4062-9AB4-A7BDB8A6BFCB}"/>
              </a:ext>
            </a:extLst>
          </p:cNvPr>
          <p:cNvSpPr txBox="1">
            <a:spLocks noChangeArrowheads="1"/>
          </p:cNvSpPr>
          <p:nvPr/>
        </p:nvSpPr>
        <p:spPr bwMode="auto">
          <a:xfrm>
            <a:off x="4198938" y="2700338"/>
            <a:ext cx="642937" cy="368300"/>
          </a:xfrm>
          <a:prstGeom prst="rect">
            <a:avLst/>
          </a:prstGeom>
          <a:solidFill>
            <a:schemeClr val="accent1"/>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00H</a:t>
            </a:r>
            <a:endParaRPr lang="zh-CN" altLang="en-US" b="1" dirty="0">
              <a:solidFill>
                <a:srgbClr val="FFFFFF"/>
              </a:solidFill>
              <a:ea typeface="华文中宋" charset="0"/>
              <a:cs typeface="华文中宋" charset="0"/>
            </a:endParaRPr>
          </a:p>
        </p:txBody>
      </p:sp>
      <p:sp>
        <p:nvSpPr>
          <p:cNvPr id="117765" name="标题 1"/>
          <p:cNvSpPr>
            <a:spLocks noGrp="1"/>
          </p:cNvSpPr>
          <p:nvPr>
            <p:ph type="title"/>
          </p:nvPr>
        </p:nvSpPr>
        <p:spPr bwMode="auto">
          <a:xfrm>
            <a:off x="769938" y="0"/>
            <a:ext cx="5818187"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p>
        </p:txBody>
      </p:sp>
      <p:graphicFrame>
        <p:nvGraphicFramePr>
          <p:cNvPr id="117766" name="Object 8"/>
          <p:cNvGraphicFramePr>
            <a:graphicFrameLocks noChangeAspect="1"/>
          </p:cNvGraphicFramePr>
          <p:nvPr/>
        </p:nvGraphicFramePr>
        <p:xfrm>
          <a:off x="7753350" y="4427538"/>
          <a:ext cx="1390650" cy="1262062"/>
        </p:xfrm>
        <a:graphic>
          <a:graphicData uri="http://schemas.openxmlformats.org/presentationml/2006/ole">
            <mc:AlternateContent xmlns:mc="http://schemas.openxmlformats.org/markup-compatibility/2006">
              <mc:Choice xmlns:v="urn:schemas-microsoft-com:vml" Requires="v">
                <p:oleObj spid="_x0000_s10249" name="图片" r:id="rId5" imgW="1270000" imgH="1460500" progId="Word.Picture.8">
                  <p:embed/>
                </p:oleObj>
              </mc:Choice>
              <mc:Fallback>
                <p:oleObj name="图片" r:id="rId5" imgW="1270000" imgH="1460500" progId="Word.Picture.8">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3350" y="4427538"/>
                        <a:ext cx="1390650" cy="1262062"/>
                      </a:xfrm>
                      <a:prstGeom prst="rect">
                        <a:avLst/>
                      </a:prstGeom>
                      <a:solidFill>
                        <a:schemeClr val="bg1"/>
                      </a:solidFill>
                      <a:ln w="9525">
                        <a:solidFill>
                          <a:srgbClr val="FF6600"/>
                        </a:solidFill>
                        <a:miter lim="800000"/>
                        <a:headEnd/>
                        <a:tailEnd/>
                      </a:ln>
                    </p:spPr>
                  </p:pic>
                </p:oleObj>
              </mc:Fallback>
            </mc:AlternateContent>
          </a:graphicData>
        </a:graphic>
      </p:graphicFrame>
      <p:grpSp>
        <p:nvGrpSpPr>
          <p:cNvPr id="117767" name="组 6"/>
          <p:cNvGrpSpPr>
            <a:grpSpLocks/>
          </p:cNvGrpSpPr>
          <p:nvPr/>
        </p:nvGrpSpPr>
        <p:grpSpPr bwMode="auto">
          <a:xfrm>
            <a:off x="3843338" y="4022725"/>
            <a:ext cx="134937" cy="188913"/>
            <a:chOff x="5123098" y="4221088"/>
            <a:chExt cx="180020" cy="252028"/>
          </a:xfrm>
        </p:grpSpPr>
        <p:cxnSp>
          <p:nvCxnSpPr>
            <p:cNvPr id="10" name="直线连接符 9">
              <a:extLst>
                <a:ext uri="{FF2B5EF4-FFF2-40B4-BE49-F238E27FC236}">
                  <a16:creationId xmlns:a16="http://schemas.microsoft.com/office/drawing/2014/main" id="{00425C3F-48DE-481C-8C1A-D8207D610E88}"/>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a:extLst>
                <a:ext uri="{FF2B5EF4-FFF2-40B4-BE49-F238E27FC236}">
                  <a16:creationId xmlns:a16="http://schemas.microsoft.com/office/drawing/2014/main" id="{7245B7F4-4F1E-49FD-8C87-72BB6F32B2D6}"/>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7768" name="矩形 11"/>
          <p:cNvSpPr>
            <a:spLocks noChangeArrowheads="1"/>
          </p:cNvSpPr>
          <p:nvPr/>
        </p:nvSpPr>
        <p:spPr bwMode="auto">
          <a:xfrm>
            <a:off x="2555875" y="5773738"/>
            <a:ext cx="4257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panose="02020603050405020304" pitchFamily="18" charset="0"/>
                <a:ea typeface="黑体" panose="02010609060101010101" pitchFamily="49" charset="-122"/>
                <a:cs typeface="Times" panose="02020603050405020304" pitchFamily="18" charset="0"/>
              </a:rPr>
              <a:t>例：</a:t>
            </a:r>
            <a:r>
              <a:rPr lang="en-US" altLang="zh-CN">
                <a:latin typeface="Times" panose="02020603050405020304" pitchFamily="18" charset="0"/>
                <a:ea typeface="黑体" panose="02010609060101010101" pitchFamily="49" charset="-122"/>
                <a:cs typeface="Times" panose="02020603050405020304" pitchFamily="18" charset="0"/>
              </a:rPr>
              <a:t>16</a:t>
            </a:r>
            <a:r>
              <a:rPr lang="zh-CN" altLang="en-US">
                <a:latin typeface="Times" panose="02020603050405020304" pitchFamily="18" charset="0"/>
                <a:ea typeface="黑体" panose="02010609060101010101" pitchFamily="49" charset="-122"/>
                <a:cs typeface="Times" panose="02020603050405020304" pitchFamily="18" charset="0"/>
              </a:rPr>
              <a:t>位指令，存放在两个字节单元</a:t>
            </a:r>
            <a:endParaRPr lang="en-US" altLang="zh-CN">
              <a:latin typeface="Times" panose="02020603050405020304" pitchFamily="18" charset="0"/>
              <a:ea typeface="黑体" panose="02010609060101010101" pitchFamily="49" charset="-122"/>
              <a:cs typeface="Times"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4" presetClass="path" presetSubtype="0" accel="50000" decel="50000" fill="hold" grpId="1" nodeType="clickEffect">
                                  <p:stCondLst>
                                    <p:cond delay="0"/>
                                  </p:stCondLst>
                                  <p:childTnLst>
                                    <p:animMotion origin="layout" path="M 3.05556E-6 1.84971E-6 L -0.00382 -0.13179 " pathEditMode="relative" rAng="0" ptsTypes="AA">
                                      <p:cBhvr>
                                        <p:cTn id="10" dur="2000" fill="hold"/>
                                        <p:tgtEl>
                                          <p:spTgt spid="6"/>
                                        </p:tgtEl>
                                        <p:attrNameLst>
                                          <p:attrName>ppt_x</p:attrName>
                                          <p:attrName>ppt_y</p:attrName>
                                        </p:attrNameLst>
                                      </p:cBhvr>
                                      <p:rCtr x="-191" y="-6590"/>
                                    </p:animMotion>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par>
                          <p:cTn id="11" fill="hold" nodeType="afterGroup">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9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B522858-7EC2-4D31-8D10-B5203C0CE133}"/>
              </a:ext>
            </a:extLst>
          </p:cNvPr>
          <p:cNvSpPr txBox="1">
            <a:spLocks noChangeArrowheads="1"/>
          </p:cNvSpPr>
          <p:nvPr/>
        </p:nvSpPr>
        <p:spPr bwMode="auto">
          <a:xfrm>
            <a:off x="4214813" y="3375025"/>
            <a:ext cx="642937" cy="369888"/>
          </a:xfrm>
          <a:prstGeom prst="rect">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02H</a:t>
            </a:r>
            <a:endParaRPr lang="zh-CN" altLang="en-US" b="1" dirty="0">
              <a:solidFill>
                <a:srgbClr val="FFFFFF"/>
              </a:solidFill>
              <a:ea typeface="华文中宋" charset="0"/>
              <a:cs typeface="华文中宋" charset="0"/>
            </a:endParaRPr>
          </a:p>
        </p:txBody>
      </p:sp>
      <p:sp>
        <p:nvSpPr>
          <p:cNvPr id="8" name="TextBox 7">
            <a:extLst>
              <a:ext uri="{FF2B5EF4-FFF2-40B4-BE49-F238E27FC236}">
                <a16:creationId xmlns:a16="http://schemas.microsoft.com/office/drawing/2014/main" id="{08D4A4B2-1BEA-49C0-B21D-5F2B9E6C3821}"/>
              </a:ext>
            </a:extLst>
          </p:cNvPr>
          <p:cNvSpPr txBox="1">
            <a:spLocks noChangeArrowheads="1"/>
          </p:cNvSpPr>
          <p:nvPr/>
        </p:nvSpPr>
        <p:spPr bwMode="auto">
          <a:xfrm>
            <a:off x="4198938" y="2700338"/>
            <a:ext cx="642937" cy="368300"/>
          </a:xfrm>
          <a:prstGeom prst="rect">
            <a:avLst/>
          </a:prstGeom>
          <a:solidFill>
            <a:schemeClr val="accent1"/>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00H</a:t>
            </a:r>
            <a:endParaRPr lang="zh-CN" altLang="en-US" b="1" dirty="0">
              <a:solidFill>
                <a:srgbClr val="FFFFFF"/>
              </a:solidFill>
              <a:ea typeface="华文中宋" charset="0"/>
              <a:cs typeface="华文中宋" charset="0"/>
            </a:endParaRPr>
          </a:p>
        </p:txBody>
      </p:sp>
      <p:sp>
        <p:nvSpPr>
          <p:cNvPr id="12" name="椭圆 11">
            <a:extLst>
              <a:ext uri="{FF2B5EF4-FFF2-40B4-BE49-F238E27FC236}">
                <a16:creationId xmlns:a16="http://schemas.microsoft.com/office/drawing/2014/main" id="{8DB4A974-864F-473C-8262-1DC20DCE42BC}"/>
              </a:ext>
            </a:extLst>
          </p:cNvPr>
          <p:cNvSpPr>
            <a:spLocks noChangeArrowheads="1"/>
          </p:cNvSpPr>
          <p:nvPr/>
        </p:nvSpPr>
        <p:spPr bwMode="auto">
          <a:xfrm>
            <a:off x="4857750" y="4554538"/>
            <a:ext cx="2143125" cy="374650"/>
          </a:xfrm>
          <a:prstGeom prst="ellipse">
            <a:avLst/>
          </a:prstGeom>
          <a:noFill/>
          <a:ln w="19050">
            <a:solidFill>
              <a:srgbClr val="BE4B48"/>
            </a:solidFill>
            <a:round/>
            <a:headEnd/>
            <a:tailEnd/>
          </a:ln>
          <a:effectLst>
            <a:outerShdw blurRad="63500" dist="20000" dir="5400000" rotWithShape="0">
              <a:srgbClr val="000000">
                <a:alpha val="37999"/>
              </a:srgbClr>
            </a:outerShdw>
          </a:effectLst>
          <a:extLst>
            <a:ext uri="{909E8E84-426E-40dd-AFC4-6F175D3DCCD1}"/>
          </a:extLst>
        </p:spPr>
        <p:txBody>
          <a:bodyPr anchor="ctr"/>
          <a:lstStyle/>
          <a:p>
            <a:pPr algn="ctr">
              <a:defRPr/>
            </a:pPr>
            <a:endParaRPr lang="zh-CN" altLang="en-US">
              <a:solidFill>
                <a:schemeClr val="dk1"/>
              </a:solidFill>
              <a:latin typeface="+mn-lt"/>
              <a:ea typeface="+mn-ea"/>
            </a:endParaRPr>
          </a:p>
        </p:txBody>
      </p:sp>
      <p:sp>
        <p:nvSpPr>
          <p:cNvPr id="119814" name="标题 1"/>
          <p:cNvSpPr>
            <a:spLocks noGrp="1"/>
          </p:cNvSpPr>
          <p:nvPr>
            <p:ph type="title"/>
          </p:nvPr>
        </p:nvSpPr>
        <p:spPr bwMode="auto">
          <a:xfrm>
            <a:off x="395288" y="115888"/>
            <a:ext cx="72548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r>
              <a:rPr lang="en-US" altLang="zh-CN" dirty="0">
                <a:solidFill>
                  <a:srgbClr val="A50021"/>
                </a:solidFill>
                <a:latin typeface="Arial" panose="020B0604020202020204" pitchFamily="34" charset="0"/>
                <a:cs typeface="+mn-cs"/>
              </a:rPr>
              <a:t>——</a:t>
            </a:r>
            <a:r>
              <a:rPr lang="zh-CN" altLang="en-US" dirty="0">
                <a:solidFill>
                  <a:srgbClr val="A50021"/>
                </a:solidFill>
                <a:latin typeface="Arial" panose="020B0604020202020204" pitchFamily="34" charset="0"/>
                <a:cs typeface="+mn-cs"/>
              </a:rPr>
              <a:t>取指过程</a:t>
            </a:r>
          </a:p>
        </p:txBody>
      </p:sp>
      <p:grpSp>
        <p:nvGrpSpPr>
          <p:cNvPr id="119815" name="组 9"/>
          <p:cNvGrpSpPr>
            <a:grpSpLocks/>
          </p:cNvGrpSpPr>
          <p:nvPr/>
        </p:nvGrpSpPr>
        <p:grpSpPr bwMode="auto">
          <a:xfrm>
            <a:off x="3843338" y="4022725"/>
            <a:ext cx="134937" cy="188913"/>
            <a:chOff x="5123098" y="4221088"/>
            <a:chExt cx="180020" cy="252028"/>
          </a:xfrm>
        </p:grpSpPr>
        <p:cxnSp>
          <p:nvCxnSpPr>
            <p:cNvPr id="11" name="直线连接符 10">
              <a:extLst>
                <a:ext uri="{FF2B5EF4-FFF2-40B4-BE49-F238E27FC236}">
                  <a16:creationId xmlns:a16="http://schemas.microsoft.com/office/drawing/2014/main" id="{2FCA85FB-D104-4DEE-BCC4-89E50287E39D}"/>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箭头连接符 12">
              <a:extLst>
                <a:ext uri="{FF2B5EF4-FFF2-40B4-BE49-F238E27FC236}">
                  <a16:creationId xmlns:a16="http://schemas.microsoft.com/office/drawing/2014/main" id="{264AAB30-9528-4FCB-848A-F4231A8E9733}"/>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9816" name="矩形 14"/>
          <p:cNvSpPr>
            <a:spLocks noChangeArrowheads="1"/>
          </p:cNvSpPr>
          <p:nvPr/>
        </p:nvSpPr>
        <p:spPr bwMode="auto">
          <a:xfrm>
            <a:off x="4329113" y="5254625"/>
            <a:ext cx="33210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a:latin typeface="Times" panose="02020603050405020304" pitchFamily="18" charset="0"/>
                <a:ea typeface="黑体" panose="02010609060101010101" pitchFamily="49" charset="-122"/>
                <a:cs typeface="Times" panose="02020603050405020304" pitchFamily="18" charset="0"/>
              </a:rPr>
              <a:t>例：</a:t>
            </a:r>
            <a:r>
              <a:rPr lang="en-US" altLang="zh-CN" sz="1500">
                <a:latin typeface="Times" panose="02020603050405020304" pitchFamily="18" charset="0"/>
                <a:ea typeface="黑体" panose="02010609060101010101" pitchFamily="49" charset="-122"/>
                <a:cs typeface="Times" panose="02020603050405020304" pitchFamily="18" charset="0"/>
              </a:rPr>
              <a:t>16</a:t>
            </a:r>
            <a:r>
              <a:rPr lang="zh-CN" altLang="en-US" sz="1500">
                <a:latin typeface="Times" panose="02020603050405020304" pitchFamily="18" charset="0"/>
                <a:ea typeface="黑体" panose="02010609060101010101" pitchFamily="49" charset="-122"/>
                <a:cs typeface="Times" panose="02020603050405020304" pitchFamily="18" charset="0"/>
              </a:rPr>
              <a:t>位指令，存放在两个字节单元</a:t>
            </a:r>
            <a:endParaRPr lang="en-US" altLang="zh-CN" sz="1500">
              <a:latin typeface="Times" panose="02020603050405020304" pitchFamily="18" charset="0"/>
              <a:ea typeface="黑体" panose="02010609060101010101" pitchFamily="49" charset="-122"/>
              <a:cs typeface="Times"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grpId="0" nodeType="clickEffect">
                                  <p:stCondLst>
                                    <p:cond delay="0"/>
                                  </p:stCondLst>
                                  <p:childTnLst>
                                    <p:animMotion origin="layout" path="M -0.00173 -0.01318 C -0.01302 -0.07399 -0.0243 -0.13479 -0.00312 -0.15907 C 0.01806 -0.18335 0.1 -0.18011 0.1257 -0.15907 C 0.15122 -0.13803 0.13855 -0.05479 0.15087 -0.03237 C 0.1632 -0.00994 0.1908 -0.01248 0.19966 -0.02381 C 0.20869 -0.03514 0.20348 -0.08716 0.20417 -0.09988 " pathEditMode="relative" rAng="0" ptsTypes="aaaaaA">
                                      <p:cBhvr>
                                        <p:cTn id="13" dur="2000" fill="hold"/>
                                        <p:tgtEl>
                                          <p:spTgt spid="8"/>
                                        </p:tgtEl>
                                        <p:attrNameLst>
                                          <p:attrName>ppt_x</p:attrName>
                                          <p:attrName>ppt_y</p:attrName>
                                        </p:attrNameLst>
                                      </p:cBhvr>
                                      <p:rCtr x="9392" y="-8347"/>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9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79E01EC-0BCE-46F3-96D6-2F39C528AA92}"/>
              </a:ext>
            </a:extLst>
          </p:cNvPr>
          <p:cNvSpPr txBox="1">
            <a:spLocks noChangeArrowheads="1"/>
          </p:cNvSpPr>
          <p:nvPr/>
        </p:nvSpPr>
        <p:spPr bwMode="auto">
          <a:xfrm>
            <a:off x="4214813" y="3375025"/>
            <a:ext cx="642937" cy="369888"/>
          </a:xfrm>
          <a:prstGeom prst="rect">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02H</a:t>
            </a:r>
            <a:endParaRPr lang="zh-CN" altLang="en-US" b="1" dirty="0">
              <a:solidFill>
                <a:srgbClr val="FFFFFF"/>
              </a:solidFill>
              <a:ea typeface="华文中宋" charset="0"/>
              <a:cs typeface="华文中宋" charset="0"/>
            </a:endParaRPr>
          </a:p>
        </p:txBody>
      </p:sp>
      <p:sp>
        <p:nvSpPr>
          <p:cNvPr id="12" name="椭圆 11">
            <a:extLst>
              <a:ext uri="{FF2B5EF4-FFF2-40B4-BE49-F238E27FC236}">
                <a16:creationId xmlns:a16="http://schemas.microsoft.com/office/drawing/2014/main" id="{62C65AE0-E776-4A4F-A493-16154DF21678}"/>
              </a:ext>
            </a:extLst>
          </p:cNvPr>
          <p:cNvSpPr>
            <a:spLocks noChangeArrowheads="1"/>
          </p:cNvSpPr>
          <p:nvPr/>
        </p:nvSpPr>
        <p:spPr bwMode="auto">
          <a:xfrm>
            <a:off x="4857750" y="4783138"/>
            <a:ext cx="2143125" cy="374650"/>
          </a:xfrm>
          <a:prstGeom prst="ellipse">
            <a:avLst/>
          </a:prstGeom>
          <a:noFill/>
          <a:ln w="19050">
            <a:solidFill>
              <a:srgbClr val="BE4B48"/>
            </a:solidFill>
            <a:round/>
            <a:headEnd/>
            <a:tailEnd/>
          </a:ln>
          <a:effectLst>
            <a:outerShdw blurRad="63500" dist="20000" dir="5400000" rotWithShape="0">
              <a:srgbClr val="000000">
                <a:alpha val="37999"/>
              </a:srgbClr>
            </a:outerShdw>
          </a:effectLst>
          <a:extLst>
            <a:ext uri="{909E8E84-426E-40dd-AFC4-6F175D3DCCD1}"/>
          </a:extLst>
        </p:spPr>
        <p:txBody>
          <a:bodyPr anchor="ctr"/>
          <a:lstStyle/>
          <a:p>
            <a:pPr algn="ctr">
              <a:defRPr/>
            </a:pPr>
            <a:endParaRPr lang="zh-CN" altLang="en-US">
              <a:solidFill>
                <a:schemeClr val="dk1"/>
              </a:solidFill>
              <a:latin typeface="+mn-lt"/>
              <a:ea typeface="+mn-ea"/>
            </a:endParaRPr>
          </a:p>
        </p:txBody>
      </p:sp>
      <p:sp>
        <p:nvSpPr>
          <p:cNvPr id="121861" name="标题 1"/>
          <p:cNvSpPr>
            <a:spLocks noGrp="1"/>
          </p:cNvSpPr>
          <p:nvPr>
            <p:ph type="title"/>
          </p:nvPr>
        </p:nvSpPr>
        <p:spPr bwMode="auto">
          <a:xfrm>
            <a:off x="232859" y="1"/>
            <a:ext cx="7473950" cy="536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r>
              <a:rPr lang="en-US" altLang="zh-CN" dirty="0">
                <a:solidFill>
                  <a:srgbClr val="A50021"/>
                </a:solidFill>
                <a:latin typeface="Arial" panose="020B0604020202020204" pitchFamily="34" charset="0"/>
                <a:cs typeface="+mn-cs"/>
              </a:rPr>
              <a:t>——</a:t>
            </a:r>
            <a:r>
              <a:rPr lang="zh-CN" altLang="en-US" dirty="0">
                <a:solidFill>
                  <a:srgbClr val="A50021"/>
                </a:solidFill>
                <a:latin typeface="Arial" panose="020B0604020202020204" pitchFamily="34" charset="0"/>
                <a:cs typeface="+mn-cs"/>
              </a:rPr>
              <a:t>取指过程</a:t>
            </a:r>
          </a:p>
        </p:txBody>
      </p:sp>
      <p:grpSp>
        <p:nvGrpSpPr>
          <p:cNvPr id="121862" name="组 6"/>
          <p:cNvGrpSpPr>
            <a:grpSpLocks/>
          </p:cNvGrpSpPr>
          <p:nvPr/>
        </p:nvGrpSpPr>
        <p:grpSpPr bwMode="auto">
          <a:xfrm>
            <a:off x="3843338" y="4022725"/>
            <a:ext cx="134937" cy="188913"/>
            <a:chOff x="5123098" y="4221088"/>
            <a:chExt cx="180020" cy="252028"/>
          </a:xfrm>
        </p:grpSpPr>
        <p:cxnSp>
          <p:nvCxnSpPr>
            <p:cNvPr id="10" name="直线连接符 9">
              <a:extLst>
                <a:ext uri="{FF2B5EF4-FFF2-40B4-BE49-F238E27FC236}">
                  <a16:creationId xmlns:a16="http://schemas.microsoft.com/office/drawing/2014/main" id="{A546E8C0-3FE7-40C2-8CF3-F7E258B42CDB}"/>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a:extLst>
                <a:ext uri="{FF2B5EF4-FFF2-40B4-BE49-F238E27FC236}">
                  <a16:creationId xmlns:a16="http://schemas.microsoft.com/office/drawing/2014/main" id="{4E21F674-041B-471C-AF8C-1043A3FE883C}"/>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 name="组 1"/>
          <p:cNvGrpSpPr>
            <a:grpSpLocks/>
          </p:cNvGrpSpPr>
          <p:nvPr/>
        </p:nvGrpSpPr>
        <p:grpSpPr bwMode="auto">
          <a:xfrm>
            <a:off x="5788025" y="2190750"/>
            <a:ext cx="1268413" cy="369888"/>
            <a:chOff x="7312385" y="1772816"/>
            <a:chExt cx="1692188" cy="492379"/>
          </a:xfrm>
        </p:grpSpPr>
        <p:sp>
          <p:nvSpPr>
            <p:cNvPr id="13" name="TextBox 7">
              <a:extLst>
                <a:ext uri="{FF2B5EF4-FFF2-40B4-BE49-F238E27FC236}">
                  <a16:creationId xmlns:a16="http://schemas.microsoft.com/office/drawing/2014/main" id="{5A6FF763-42C3-44E1-BA24-B6A71A795036}"/>
                </a:ext>
              </a:extLst>
            </p:cNvPr>
            <p:cNvSpPr txBox="1">
              <a:spLocks noChangeArrowheads="1"/>
            </p:cNvSpPr>
            <p:nvPr/>
          </p:nvSpPr>
          <p:spPr bwMode="auto">
            <a:xfrm>
              <a:off x="7312385" y="1772816"/>
              <a:ext cx="857743" cy="492379"/>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B8H</a:t>
              </a:r>
              <a:endParaRPr lang="zh-CN" altLang="en-US" b="1" dirty="0">
                <a:solidFill>
                  <a:srgbClr val="FFFFFF"/>
                </a:solidFill>
                <a:ea typeface="华文中宋" charset="0"/>
                <a:cs typeface="华文中宋" charset="0"/>
              </a:endParaRPr>
            </a:p>
          </p:txBody>
        </p:sp>
        <p:sp>
          <p:nvSpPr>
            <p:cNvPr id="14" name="TextBox 6">
              <a:extLst>
                <a:ext uri="{FF2B5EF4-FFF2-40B4-BE49-F238E27FC236}">
                  <a16:creationId xmlns:a16="http://schemas.microsoft.com/office/drawing/2014/main" id="{F1663FC8-1AD7-42A0-A71C-ED8F2D566014}"/>
                </a:ext>
              </a:extLst>
            </p:cNvPr>
            <p:cNvSpPr txBox="1">
              <a:spLocks noChangeArrowheads="1"/>
            </p:cNvSpPr>
            <p:nvPr/>
          </p:nvSpPr>
          <p:spPr bwMode="auto">
            <a:xfrm>
              <a:off x="8146830" y="1772816"/>
              <a:ext cx="857743" cy="492379"/>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12H</a:t>
              </a:r>
              <a:endParaRPr lang="zh-CN" altLang="en-US" b="1" dirty="0">
                <a:solidFill>
                  <a:srgbClr val="FFFFFF"/>
                </a:solidFill>
                <a:ea typeface="华文中宋" charset="0"/>
                <a:cs typeface="华文中宋" charset="0"/>
              </a:endParaRPr>
            </a:p>
          </p:txBody>
        </p:sp>
      </p:grpSp>
      <p:sp>
        <p:nvSpPr>
          <p:cNvPr id="121864" name="矩形 14"/>
          <p:cNvSpPr>
            <a:spLocks noChangeArrowheads="1"/>
          </p:cNvSpPr>
          <p:nvPr/>
        </p:nvSpPr>
        <p:spPr bwMode="auto">
          <a:xfrm>
            <a:off x="4664075" y="5622925"/>
            <a:ext cx="3940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panose="02020603050405020304" pitchFamily="18" charset="0"/>
                <a:ea typeface="黑体" panose="02010609060101010101" pitchFamily="49" charset="-122"/>
                <a:cs typeface="Times" panose="02020603050405020304" pitchFamily="18" charset="0"/>
              </a:rPr>
              <a:t>例：</a:t>
            </a:r>
            <a:r>
              <a:rPr lang="en-US" altLang="zh-CN">
                <a:latin typeface="Times" panose="02020603050405020304" pitchFamily="18" charset="0"/>
                <a:ea typeface="黑体" panose="02010609060101010101" pitchFamily="49" charset="-122"/>
                <a:cs typeface="Times" panose="02020603050405020304" pitchFamily="18" charset="0"/>
              </a:rPr>
              <a:t>16</a:t>
            </a:r>
            <a:r>
              <a:rPr lang="zh-CN" altLang="en-US">
                <a:latin typeface="Times" panose="02020603050405020304" pitchFamily="18" charset="0"/>
                <a:ea typeface="黑体" panose="02010609060101010101" pitchFamily="49" charset="-122"/>
                <a:cs typeface="Times" panose="02020603050405020304" pitchFamily="18" charset="0"/>
              </a:rPr>
              <a:t>位指令，存放在两个字节</a:t>
            </a:r>
            <a:endParaRPr lang="en-US" altLang="zh-CN">
              <a:latin typeface="Times" panose="02020603050405020304" pitchFamily="18" charset="0"/>
              <a:ea typeface="黑体" panose="02010609060101010101" pitchFamily="49" charset="-122"/>
              <a:cs typeface="Times"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052 3.7037E-6 C 0.00694 0.03842 0.01371 0.07731 0.00052 0.0949 C -0.01268 0.11296 -0.06354 0.06805 -0.07882 0.10764 C -0.0941 0.14699 -0.06858 0.29236 -0.09063 0.33125 C -0.11268 0.37037 -0.19132 0.33981 -0.21146 0.3412 " pathEditMode="relative" rAng="0" ptsTypes="AAAAA">
                                      <p:cBhvr>
                                        <p:cTn id="6" dur="5000" fill="hold"/>
                                        <p:tgtEl>
                                          <p:spTgt spid="2"/>
                                        </p:tgtEl>
                                        <p:attrNameLst>
                                          <p:attrName>ppt_x</p:attrName>
                                          <p:attrName>ppt_y</p:attrName>
                                        </p:attrNameLst>
                                      </p:cBhvr>
                                      <p:rCtr x="-10226" y="1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9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843088"/>
            <a:ext cx="86439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4403F76-C619-4AD3-A33A-8C753FA8018A}"/>
              </a:ext>
            </a:extLst>
          </p:cNvPr>
          <p:cNvSpPr txBox="1">
            <a:spLocks noChangeArrowheads="1"/>
          </p:cNvSpPr>
          <p:nvPr/>
        </p:nvSpPr>
        <p:spPr bwMode="auto">
          <a:xfrm>
            <a:off x="3978275" y="4157663"/>
            <a:ext cx="642938" cy="369887"/>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B8H</a:t>
            </a:r>
            <a:endParaRPr lang="zh-CN" altLang="en-US" b="1" dirty="0">
              <a:solidFill>
                <a:srgbClr val="FFFFFF"/>
              </a:solidFill>
              <a:ea typeface="华文中宋" charset="0"/>
              <a:cs typeface="华文中宋" charset="0"/>
            </a:endParaRPr>
          </a:p>
        </p:txBody>
      </p:sp>
      <p:sp>
        <p:nvSpPr>
          <p:cNvPr id="123908" name="标题 1"/>
          <p:cNvSpPr>
            <a:spLocks noGrp="1"/>
          </p:cNvSpPr>
          <p:nvPr>
            <p:ph type="title"/>
          </p:nvPr>
        </p:nvSpPr>
        <p:spPr bwMode="auto">
          <a:xfrm>
            <a:off x="225425" y="130611"/>
            <a:ext cx="79787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计算机系统基本执行结构——执行过程</a:t>
            </a:r>
          </a:p>
        </p:txBody>
      </p:sp>
      <p:grpSp>
        <p:nvGrpSpPr>
          <p:cNvPr id="123909" name="组 9"/>
          <p:cNvGrpSpPr>
            <a:grpSpLocks/>
          </p:cNvGrpSpPr>
          <p:nvPr/>
        </p:nvGrpSpPr>
        <p:grpSpPr bwMode="auto">
          <a:xfrm>
            <a:off x="3843338" y="4022725"/>
            <a:ext cx="134937" cy="188913"/>
            <a:chOff x="5123098" y="4221088"/>
            <a:chExt cx="180020" cy="252028"/>
          </a:xfrm>
        </p:grpSpPr>
        <p:cxnSp>
          <p:nvCxnSpPr>
            <p:cNvPr id="11" name="直线连接符 10">
              <a:extLst>
                <a:ext uri="{FF2B5EF4-FFF2-40B4-BE49-F238E27FC236}">
                  <a16:creationId xmlns:a16="http://schemas.microsoft.com/office/drawing/2014/main" id="{BFDF1AC5-DDB7-45A0-B573-1EE822A75F53}"/>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箭头连接符 11">
              <a:extLst>
                <a:ext uri="{FF2B5EF4-FFF2-40B4-BE49-F238E27FC236}">
                  <a16:creationId xmlns:a16="http://schemas.microsoft.com/office/drawing/2014/main" id="{27615F2F-2AAE-4BE9-B87F-34CAED9BE78E}"/>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3" name="TextBox 5">
            <a:extLst>
              <a:ext uri="{FF2B5EF4-FFF2-40B4-BE49-F238E27FC236}">
                <a16:creationId xmlns:a16="http://schemas.microsoft.com/office/drawing/2014/main" id="{037C49EC-961F-4AF7-839E-57958958C036}"/>
              </a:ext>
            </a:extLst>
          </p:cNvPr>
          <p:cNvSpPr txBox="1">
            <a:spLocks noChangeArrowheads="1"/>
          </p:cNvSpPr>
          <p:nvPr/>
        </p:nvSpPr>
        <p:spPr bwMode="auto">
          <a:xfrm>
            <a:off x="4214813" y="3267075"/>
            <a:ext cx="642937" cy="369888"/>
          </a:xfrm>
          <a:prstGeom prst="rect">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02H</a:t>
            </a:r>
            <a:endParaRPr lang="zh-CN" altLang="en-US" b="1" dirty="0">
              <a:solidFill>
                <a:srgbClr val="FFFFFF"/>
              </a:solidFill>
              <a:ea typeface="华文中宋" charset="0"/>
              <a:cs typeface="华文中宋" charset="0"/>
            </a:endParaRPr>
          </a:p>
        </p:txBody>
      </p:sp>
      <p:sp>
        <p:nvSpPr>
          <p:cNvPr id="14" name="TextBox 6">
            <a:extLst>
              <a:ext uri="{FF2B5EF4-FFF2-40B4-BE49-F238E27FC236}">
                <a16:creationId xmlns:a16="http://schemas.microsoft.com/office/drawing/2014/main" id="{6693A7CD-645D-4575-A241-83BB448E9360}"/>
              </a:ext>
            </a:extLst>
          </p:cNvPr>
          <p:cNvSpPr txBox="1">
            <a:spLocks noChangeArrowheads="1"/>
          </p:cNvSpPr>
          <p:nvPr/>
        </p:nvSpPr>
        <p:spPr bwMode="auto">
          <a:xfrm>
            <a:off x="4603750" y="4157663"/>
            <a:ext cx="642938" cy="369887"/>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12H</a:t>
            </a:r>
            <a:endParaRPr lang="zh-CN" altLang="en-US" b="1" dirty="0">
              <a:solidFill>
                <a:srgbClr val="FFFFFF"/>
              </a:solidFill>
              <a:ea typeface="华文中宋" charset="0"/>
              <a:cs typeface="华文中宋"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94194E-7 -7.18091E-7 L -0.12666 0.00324 " pathEditMode="relative" rAng="0" ptsTypes="AA">
                                      <p:cBhvr>
                                        <p:cTn id="6" dur="2000" fill="hold"/>
                                        <p:tgtEl>
                                          <p:spTgt spid="8"/>
                                        </p:tgtEl>
                                        <p:attrNameLst>
                                          <p:attrName>ppt_x</p:attrName>
                                          <p:attrName>ppt_y</p:attrName>
                                        </p:attrNameLst>
                                      </p:cBhvr>
                                      <p:rCtr x="-6339" y="162"/>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0" nodeType="clickEffect">
                                  <p:stCondLst>
                                    <p:cond delay="0"/>
                                  </p:stCondLst>
                                  <p:childTnLst>
                                    <p:animMotion origin="layout" path="M -1.45795E-6 -7.18091E-7 C -0.04152 0.00533 -0.08266 0.01112 -0.10062 -0.00255 C -0.11833 -0.01575 -0.10648 -0.06718 -0.10765 -0.08084 " pathEditMode="relative" rAng="0" ptsTypes="aaA">
                                      <p:cBhvr>
                                        <p:cTn id="10" dur="3100" fill="hold"/>
                                        <p:tgtEl>
                                          <p:spTgt spid="14"/>
                                        </p:tgtEl>
                                        <p:attrNameLst>
                                          <p:attrName>ppt_x</p:attrName>
                                          <p:attrName>ppt_y</p:attrName>
                                        </p:attrNameLst>
                                      </p:cBhvr>
                                      <p:rCtr x="-5923" y="-34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9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 y="1412875"/>
            <a:ext cx="864393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06EDC40-D246-442D-ACDB-7F589F08D8AC}"/>
              </a:ext>
            </a:extLst>
          </p:cNvPr>
          <p:cNvSpPr txBox="1">
            <a:spLocks noChangeArrowheads="1"/>
          </p:cNvSpPr>
          <p:nvPr/>
        </p:nvSpPr>
        <p:spPr bwMode="auto">
          <a:xfrm>
            <a:off x="2928938" y="4211638"/>
            <a:ext cx="642937" cy="369887"/>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a:solidFill>
                  <a:srgbClr val="FFFFFF"/>
                </a:solidFill>
                <a:ea typeface="华文中宋" charset="0"/>
                <a:cs typeface="华文中宋" charset="0"/>
              </a:rPr>
              <a:t>B8H</a:t>
            </a:r>
            <a:endParaRPr lang="zh-CN" altLang="en-US" b="1">
              <a:solidFill>
                <a:srgbClr val="FFFFFF"/>
              </a:solidFill>
              <a:ea typeface="华文中宋" charset="0"/>
              <a:cs typeface="华文中宋" charset="0"/>
            </a:endParaRPr>
          </a:p>
        </p:txBody>
      </p:sp>
      <p:sp>
        <p:nvSpPr>
          <p:cNvPr id="7" name="TextBox 6">
            <a:extLst>
              <a:ext uri="{FF2B5EF4-FFF2-40B4-BE49-F238E27FC236}">
                <a16:creationId xmlns:a16="http://schemas.microsoft.com/office/drawing/2014/main" id="{4BF7E245-6462-454D-B3AB-EAD87C757743}"/>
              </a:ext>
            </a:extLst>
          </p:cNvPr>
          <p:cNvSpPr txBox="1">
            <a:spLocks noChangeArrowheads="1"/>
          </p:cNvSpPr>
          <p:nvPr/>
        </p:nvSpPr>
        <p:spPr bwMode="auto">
          <a:xfrm>
            <a:off x="3924300" y="3725863"/>
            <a:ext cx="642938" cy="369887"/>
          </a:xfrm>
          <a:prstGeom prst="rect">
            <a:avLst/>
          </a:prstGeom>
          <a:solidFill>
            <a:srgbClr val="9BBB59"/>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12H</a:t>
            </a:r>
            <a:endParaRPr lang="zh-CN" altLang="en-US" b="1" dirty="0">
              <a:solidFill>
                <a:srgbClr val="FFFFFF"/>
              </a:solidFill>
              <a:ea typeface="华文中宋" charset="0"/>
              <a:cs typeface="华文中宋" charset="0"/>
            </a:endParaRPr>
          </a:p>
        </p:txBody>
      </p:sp>
      <p:sp>
        <p:nvSpPr>
          <p:cNvPr id="125957" name="标题 1"/>
          <p:cNvSpPr>
            <a:spLocks noGrp="1"/>
          </p:cNvSpPr>
          <p:nvPr>
            <p:ph type="title"/>
          </p:nvPr>
        </p:nvSpPr>
        <p:spPr bwMode="auto">
          <a:xfrm>
            <a:off x="285750" y="34926"/>
            <a:ext cx="7473950" cy="5143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计算机系统基本执行结构</a:t>
            </a:r>
            <a:r>
              <a:rPr lang="en-US" altLang="zh-CN" dirty="0">
                <a:solidFill>
                  <a:srgbClr val="A50021"/>
                </a:solidFill>
                <a:latin typeface="Arial" panose="020B0604020202020204" pitchFamily="34" charset="0"/>
                <a:cs typeface="+mn-cs"/>
              </a:rPr>
              <a:t>——</a:t>
            </a:r>
            <a:r>
              <a:rPr lang="zh-CN" altLang="en-US" dirty="0">
                <a:solidFill>
                  <a:srgbClr val="A50021"/>
                </a:solidFill>
                <a:latin typeface="Arial" panose="020B0604020202020204" pitchFamily="34" charset="0"/>
                <a:cs typeface="+mn-cs"/>
              </a:rPr>
              <a:t>执行过程</a:t>
            </a:r>
          </a:p>
        </p:txBody>
      </p:sp>
      <p:sp>
        <p:nvSpPr>
          <p:cNvPr id="11" name="TextBox 5">
            <a:extLst>
              <a:ext uri="{FF2B5EF4-FFF2-40B4-BE49-F238E27FC236}">
                <a16:creationId xmlns:a16="http://schemas.microsoft.com/office/drawing/2014/main" id="{524F8A66-1E20-4D1D-AC00-E9FC633BDAEC}"/>
              </a:ext>
            </a:extLst>
          </p:cNvPr>
          <p:cNvSpPr txBox="1">
            <a:spLocks noChangeArrowheads="1"/>
          </p:cNvSpPr>
          <p:nvPr/>
        </p:nvSpPr>
        <p:spPr bwMode="auto">
          <a:xfrm>
            <a:off x="4214813" y="3141663"/>
            <a:ext cx="642937" cy="369887"/>
          </a:xfrm>
          <a:prstGeom prst="rect">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FFFF"/>
                </a:solidFill>
                <a:ea typeface="华文中宋" charset="0"/>
                <a:cs typeface="华文中宋" charset="0"/>
              </a:rPr>
              <a:t>02H</a:t>
            </a:r>
            <a:endParaRPr lang="zh-CN" altLang="en-US" b="1" dirty="0">
              <a:solidFill>
                <a:srgbClr val="FFFFFF"/>
              </a:solidFill>
              <a:ea typeface="华文中宋" charset="0"/>
              <a:cs typeface="华文中宋" charset="0"/>
            </a:endParaRPr>
          </a:p>
        </p:txBody>
      </p:sp>
      <p:grpSp>
        <p:nvGrpSpPr>
          <p:cNvPr id="125959" name="组 8"/>
          <p:cNvGrpSpPr>
            <a:grpSpLocks/>
          </p:cNvGrpSpPr>
          <p:nvPr/>
        </p:nvGrpSpPr>
        <p:grpSpPr bwMode="auto">
          <a:xfrm>
            <a:off x="3843338" y="4022725"/>
            <a:ext cx="134937" cy="188913"/>
            <a:chOff x="5123098" y="4221088"/>
            <a:chExt cx="180020" cy="252028"/>
          </a:xfrm>
        </p:grpSpPr>
        <p:cxnSp>
          <p:nvCxnSpPr>
            <p:cNvPr id="12" name="直线连接符 11">
              <a:extLst>
                <a:ext uri="{FF2B5EF4-FFF2-40B4-BE49-F238E27FC236}">
                  <a16:creationId xmlns:a16="http://schemas.microsoft.com/office/drawing/2014/main" id="{A29E51AA-C0F3-4AC9-B58F-C8B5BB9C27A0}"/>
                </a:ext>
              </a:extLst>
            </p:cNvPr>
            <p:cNvCxnSpPr>
              <a:cxnSpLocks noChangeShapeType="1"/>
            </p:cNvCxnSpPr>
            <p:nvPr/>
          </p:nvCxnSpPr>
          <p:spPr bwMode="auto">
            <a:xfrm flipH="1">
              <a:off x="5123098" y="4473116"/>
              <a:ext cx="180020"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箭头连接符 12">
              <a:extLst>
                <a:ext uri="{FF2B5EF4-FFF2-40B4-BE49-F238E27FC236}">
                  <a16:creationId xmlns:a16="http://schemas.microsoft.com/office/drawing/2014/main" id="{0B17179E-4050-4A99-BD5B-03481C3AA7C1}"/>
                </a:ext>
              </a:extLst>
            </p:cNvPr>
            <p:cNvCxnSpPr>
              <a:cxnSpLocks noChangeShapeType="1"/>
            </p:cNvCxnSpPr>
            <p:nvPr/>
          </p:nvCxnSpPr>
          <p:spPr bwMode="auto">
            <a:xfrm flipV="1">
              <a:off x="5123098" y="4221088"/>
              <a:ext cx="0" cy="25202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5629E-6 -0.00208 C -0.01744 0.01043 -0.03475 0.02317 -0.04244 -0.00463 C -0.05025 -0.03243 -0.02135 -0.14037 -0.04673 -0.16933 C -0.07211 -0.19805 -0.16896 -0.16423 -0.19513 -0.17743 C -0.22116 -0.19087 -0.20203 -0.23673 -0.20346 -0.24878 " pathEditMode="relative" rAng="0" ptsTypes="aaaaA">
                                      <p:cBhvr>
                                        <p:cTn id="6" dur="5000" fill="hold"/>
                                        <p:tgtEl>
                                          <p:spTgt spid="7"/>
                                        </p:tgtEl>
                                        <p:attrNameLst>
                                          <p:attrName>ppt_x</p:attrName>
                                          <p:attrName>ppt_y</p:attrName>
                                        </p:attrNameLst>
                                      </p:cBhvr>
                                      <p:rCtr x="-11065" y="-110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CC120D0-DCA3-425C-8A49-C17D6F2123B1}"/>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47459" name="文本框 10"/>
          <p:cNvSpPr txBox="1">
            <a:spLocks noChangeArrowheads="1"/>
          </p:cNvSpPr>
          <p:nvPr/>
        </p:nvSpPr>
        <p:spPr bwMode="auto">
          <a:xfrm>
            <a:off x="0" y="1995488"/>
            <a:ext cx="91440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4800" dirty="0">
                <a:solidFill>
                  <a:schemeClr val="bg1"/>
                </a:solidFill>
                <a:latin typeface="微软雅黑" panose="020B0503020204020204" pitchFamily="34" charset="-122"/>
                <a:ea typeface="微软雅黑" panose="020B0503020204020204" pitchFamily="34" charset="-122"/>
              </a:rPr>
              <a:t>1.3  </a:t>
            </a:r>
            <a:r>
              <a:rPr lang="zh-CN" altLang="en-US" sz="4800" dirty="0">
                <a:solidFill>
                  <a:schemeClr val="bg1"/>
                </a:solidFill>
                <a:latin typeface="微软雅黑" panose="020B0503020204020204" pitchFamily="34" charset="-122"/>
                <a:ea typeface="微软雅黑" panose="020B0503020204020204" pitchFamily="34" charset="-122"/>
              </a:rPr>
              <a:t>打开计算机的机箱</a:t>
            </a:r>
            <a:br>
              <a:rPr lang="en-US" altLang="zh-CN" sz="4800" dirty="0">
                <a:solidFill>
                  <a:schemeClr val="bg1"/>
                </a:solidFill>
                <a:latin typeface="微软雅黑" panose="020B0503020204020204" pitchFamily="34" charset="-122"/>
                <a:ea typeface="微软雅黑" panose="020B0503020204020204" pitchFamily="34" charset="-122"/>
              </a:rPr>
            </a:br>
            <a:endParaRPr lang="en-US" altLang="zh-CN" sz="4800" dirty="0">
              <a:solidFill>
                <a:schemeClr val="bg1"/>
              </a:solidFill>
              <a:latin typeface="微软雅黑" panose="020B0503020204020204" pitchFamily="34" charset="-122"/>
              <a:ea typeface="微软雅黑" panose="020B0503020204020204" pitchFamily="34" charset="-122"/>
            </a:endParaRPr>
          </a:p>
        </p:txBody>
      </p:sp>
      <p:sp>
        <p:nvSpPr>
          <p:cNvPr id="147460" name="TextBox 2"/>
          <p:cNvSpPr txBox="1">
            <a:spLocks noChangeArrowheads="1"/>
          </p:cNvSpPr>
          <p:nvPr/>
        </p:nvSpPr>
        <p:spPr bwMode="auto">
          <a:xfrm>
            <a:off x="-396875" y="3068638"/>
            <a:ext cx="9432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2000" i="1">
                <a:solidFill>
                  <a:schemeClr val="bg1"/>
                </a:solidFill>
                <a:latin typeface="微软雅黑" panose="020B0503020204020204" pitchFamily="34" charset="-122"/>
                <a:ea typeface="微软雅黑" panose="020B0503020204020204" pitchFamily="34" charset="-122"/>
              </a:rPr>
              <a:t>“</a:t>
            </a:r>
            <a:r>
              <a:rPr lang="en-US" altLang="zh-CN" sz="1900" i="1">
                <a:solidFill>
                  <a:schemeClr val="bg1"/>
                </a:solidFill>
              </a:rPr>
              <a:t>The cheapest, fastest, and most reliable components are those that aren’t there.”</a:t>
            </a:r>
            <a:r>
              <a:rPr lang="zh-CN" altLang="en-US" sz="1900" i="1">
                <a:solidFill>
                  <a:schemeClr val="bg1"/>
                </a:solidFill>
              </a:rPr>
              <a:t>                                                 </a:t>
            </a:r>
            <a:r>
              <a:rPr lang="en-US" altLang="zh-CN" i="1">
                <a:solidFill>
                  <a:schemeClr val="bg1"/>
                </a:solidFill>
              </a:rPr>
              <a:t>——Gordon Bell</a:t>
            </a:r>
            <a:r>
              <a:rPr lang="en-US" altLang="zh-CN" i="1">
                <a:solidFill>
                  <a:schemeClr val="bg1"/>
                </a:solidFill>
                <a:latin typeface="微软雅黑" panose="020B0503020204020204" pitchFamily="34" charset="-122"/>
                <a:ea typeface="微软雅黑" panose="020B0503020204020204" pitchFamily="34" charset="-122"/>
              </a:rPr>
              <a:t>	</a:t>
            </a: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36613"/>
            <a:ext cx="6780213"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bwMode="auto">
          <a:xfrm>
            <a:off x="250825" y="6300788"/>
            <a:ext cx="8229600" cy="58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100">
                <a:latin typeface="Times" panose="02020603050405020304" pitchFamily="18" charset="0"/>
                <a:ea typeface="Heiti TC Light"/>
                <a:cs typeface="Times" panose="02020603050405020304" pitchFamily="18" charset="0"/>
              </a:rPr>
              <a:t>电子数字计算机</a:t>
            </a:r>
            <a:r>
              <a:rPr lang="en-US" altLang="zh-CN" sz="2100">
                <a:latin typeface="Times" panose="02020603050405020304" pitchFamily="18" charset="0"/>
                <a:ea typeface="Heiti TC Light"/>
                <a:cs typeface="Times" panose="02020603050405020304" pitchFamily="18" charset="0"/>
              </a:rPr>
              <a:t>ENIAC, 1946</a:t>
            </a:r>
            <a:endParaRPr lang="zh-CN" altLang="en-US" sz="2100">
              <a:latin typeface="Times" panose="02020603050405020304" pitchFamily="18" charset="0"/>
              <a:ea typeface="Heiti TC Light"/>
              <a:cs typeface="Times" panose="02020603050405020304" pitchFamily="18" charset="0"/>
            </a:endParaRPr>
          </a:p>
        </p:txBody>
      </p:sp>
      <p:sp>
        <p:nvSpPr>
          <p:cNvPr id="14340" name="Rectangle 2"/>
          <p:cNvSpPr txBox="1">
            <a:spLocks noChangeArrowheads="1"/>
          </p:cNvSpPr>
          <p:nvPr/>
        </p:nvSpPr>
        <p:spPr bwMode="auto">
          <a:xfrm>
            <a:off x="177006" y="0"/>
            <a:ext cx="83772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a:t>
            </a:r>
            <a:r>
              <a:rPr lang="en-US" altLang="zh-CN" sz="3200" b="1" dirty="0">
                <a:solidFill>
                  <a:srgbClr val="A50021"/>
                </a:solidFill>
                <a:ea typeface="微软雅黑" panose="020B0503020204020204" pitchFamily="34" charset="-122"/>
              </a:rPr>
              <a:t>(Under the Covers)</a:t>
            </a:r>
            <a:endParaRPr lang="zh-CN" altLang="en-US" sz="3200" b="1" dirty="0">
              <a:solidFill>
                <a:srgbClr val="A50021"/>
              </a:solidFill>
              <a:ea typeface="微软雅黑" panose="020B0503020204020204" pitchFamily="34" charset="-122"/>
            </a:endParaRPr>
          </a:p>
        </p:txBody>
      </p:sp>
    </p:spTree>
    <p:extLst>
      <p:ext uri="{BB962C8B-B14F-4D97-AF65-F5344CB8AC3E}">
        <p14:creationId xmlns:p14="http://schemas.microsoft.com/office/powerpoint/2010/main" val="24454731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6" descr="点击图片查看下一页">
            <a:hlinkClick r:id="rId3" tooltip="点击图片查看下一页"/>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2872011"/>
            <a:ext cx="47847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563" y="2465611"/>
            <a:ext cx="476250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
        <p:nvSpPr>
          <p:cNvPr id="16389" name="矩形 3"/>
          <p:cNvSpPr>
            <a:spLocks noChangeArrowheads="1"/>
          </p:cNvSpPr>
          <p:nvPr/>
        </p:nvSpPr>
        <p:spPr bwMode="auto">
          <a:xfrm>
            <a:off x="774700" y="5724525"/>
            <a:ext cx="726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latin typeface="Times" panose="02020603050405020304" pitchFamily="18" charset="0"/>
                <a:ea typeface="Heiti TC Light"/>
                <a:cs typeface="Times" panose="02020603050405020304" pitchFamily="18" charset="0"/>
              </a:rPr>
              <a:t>电子数字计算机</a:t>
            </a:r>
            <a:r>
              <a:rPr lang="en-US" altLang="zh-CN" sz="2400">
                <a:latin typeface="Times" panose="02020603050405020304" pitchFamily="18" charset="0"/>
                <a:ea typeface="Heiti TC Light"/>
                <a:cs typeface="Times" panose="02020603050405020304" pitchFamily="18" charset="0"/>
              </a:rPr>
              <a:t>ENIAC, 1946</a:t>
            </a:r>
            <a:endParaRPr lang="zh-CN" altLang="en-US" sz="2400">
              <a:latin typeface="Times" panose="02020603050405020304" pitchFamily="18" charset="0"/>
              <a:ea typeface="Heiti TC Light"/>
              <a:cs typeface="Times" panose="02020603050405020304" pitchFamily="18" charset="0"/>
            </a:endParaRPr>
          </a:p>
        </p:txBody>
      </p:sp>
      <p:sp>
        <p:nvSpPr>
          <p:cNvPr id="16390" name="文本框 8"/>
          <p:cNvSpPr txBox="1">
            <a:spLocks noChangeArrowheads="1"/>
          </p:cNvSpPr>
          <p:nvPr/>
        </p:nvSpPr>
        <p:spPr bwMode="auto">
          <a:xfrm>
            <a:off x="10148888" y="42830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en-US"/>
          </a:p>
        </p:txBody>
      </p:sp>
      <p:graphicFrame>
        <p:nvGraphicFramePr>
          <p:cNvPr id="5" name="表格 4">
            <a:extLst>
              <a:ext uri="{FF2B5EF4-FFF2-40B4-BE49-F238E27FC236}">
                <a16:creationId xmlns:a16="http://schemas.microsoft.com/office/drawing/2014/main" id="{9CB289EB-E5DC-4DD0-A900-EC8547AAB817}"/>
              </a:ext>
            </a:extLst>
          </p:cNvPr>
          <p:cNvGraphicFramePr>
            <a:graphicFrameLocks noGrp="1"/>
          </p:cNvGraphicFramePr>
          <p:nvPr>
            <p:extLst>
              <p:ext uri="{D42A27DB-BD31-4B8C-83A1-F6EECF244321}">
                <p14:modId xmlns:p14="http://schemas.microsoft.com/office/powerpoint/2010/main" val="3621662379"/>
              </p:ext>
            </p:extLst>
          </p:nvPr>
        </p:nvGraphicFramePr>
        <p:xfrm>
          <a:off x="179388" y="969789"/>
          <a:ext cx="8785225" cy="1235075"/>
        </p:xfrm>
        <a:graphic>
          <a:graphicData uri="http://schemas.openxmlformats.org/drawingml/2006/table">
            <a:tbl>
              <a:tblPr/>
              <a:tblGrid>
                <a:gridCol w="1368191">
                  <a:extLst>
                    <a:ext uri="{9D8B030D-6E8A-4147-A177-3AD203B41FA5}">
                      <a16:colId xmlns:a16="http://schemas.microsoft.com/office/drawing/2014/main" val="20000"/>
                    </a:ext>
                  </a:extLst>
                </a:gridCol>
                <a:gridCol w="1296181">
                  <a:extLst>
                    <a:ext uri="{9D8B030D-6E8A-4147-A177-3AD203B41FA5}">
                      <a16:colId xmlns:a16="http://schemas.microsoft.com/office/drawing/2014/main" val="20001"/>
                    </a:ext>
                  </a:extLst>
                </a:gridCol>
                <a:gridCol w="2088291">
                  <a:extLst>
                    <a:ext uri="{9D8B030D-6E8A-4147-A177-3AD203B41FA5}">
                      <a16:colId xmlns:a16="http://schemas.microsoft.com/office/drawing/2014/main" val="20002"/>
                    </a:ext>
                  </a:extLst>
                </a:gridCol>
                <a:gridCol w="2160301">
                  <a:extLst>
                    <a:ext uri="{9D8B030D-6E8A-4147-A177-3AD203B41FA5}">
                      <a16:colId xmlns:a16="http://schemas.microsoft.com/office/drawing/2014/main" val="20003"/>
                    </a:ext>
                  </a:extLst>
                </a:gridCol>
                <a:gridCol w="1872261">
                  <a:extLst>
                    <a:ext uri="{9D8B030D-6E8A-4147-A177-3AD203B41FA5}">
                      <a16:colId xmlns:a16="http://schemas.microsoft.com/office/drawing/2014/main" val="20004"/>
                    </a:ext>
                  </a:extLst>
                </a:gridCol>
              </a:tblGrid>
              <a:tr h="434550">
                <a:tc>
                  <a:txBody>
                    <a:bodyPr/>
                    <a:lstStyle/>
                    <a:p>
                      <a:pPr marL="0" marR="0" lvl="0" indent="0" algn="ctr" defTabSz="914400" rtl="0" eaLnBrk="1" fontAlgn="base" latinLnBrk="0" hangingPunct="1">
                        <a:lnSpc>
                          <a:spcPct val="100000"/>
                        </a:lnSpc>
                        <a:spcBef>
                          <a:spcPts val="180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机器</a:t>
                      </a:r>
                    </a:p>
                  </a:txBody>
                  <a:tcPr marL="91443" marR="91443"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器件</a:t>
                      </a:r>
                    </a:p>
                  </a:txBody>
                  <a:tcPr marL="91443" marR="91443"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FFFFFF"/>
                          </a:solidFill>
                          <a:effectLst/>
                          <a:latin typeface="微软雅黑" charset="0"/>
                          <a:ea typeface="微软雅黑" charset="0"/>
                          <a:cs typeface="微软雅黑" charset="0"/>
                        </a:rPr>
                        <a:t>加法运算速度</a:t>
                      </a:r>
                    </a:p>
                  </a:txBody>
                  <a:tcPr marL="0" marR="0"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程序指令</a:t>
                      </a:r>
                    </a:p>
                  </a:txBody>
                  <a:tcPr marL="91443" marR="91443"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FFFFFF"/>
                          </a:solidFill>
                          <a:effectLst/>
                          <a:latin typeface="微软雅黑" charset="0"/>
                          <a:ea typeface="微软雅黑" charset="0"/>
                          <a:cs typeface="微软雅黑" charset="0"/>
                        </a:rPr>
                        <a:t>用途</a:t>
                      </a:r>
                    </a:p>
                  </a:txBody>
                  <a:tcPr marL="91443" marR="91443"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80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微软雅黑" charset="0"/>
                          <a:ea typeface="微软雅黑" charset="0"/>
                          <a:cs typeface="微软雅黑" charset="0"/>
                        </a:rPr>
                        <a:t>ENIAC</a:t>
                      </a:r>
                      <a:endParaRPr kumimoji="0" lang="zh-CN" altLang="en-US" sz="2400" b="0" i="0" u="none" strike="noStrike" cap="none" normalizeH="0" baseline="0" dirty="0">
                        <a:ln>
                          <a:noFill/>
                        </a:ln>
                        <a:solidFill>
                          <a:srgbClr val="000000"/>
                        </a:solidFill>
                        <a:effectLst/>
                        <a:latin typeface="微软雅黑" charset="0"/>
                        <a:ea typeface="微软雅黑" charset="0"/>
                        <a:cs typeface="微软雅黑" charset="0"/>
                      </a:endParaRPr>
                    </a:p>
                  </a:txBody>
                  <a:tcPr marL="91443" marR="91443" marT="134991"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微软雅黑" charset="0"/>
                          <a:ea typeface="微软雅黑" charset="0"/>
                          <a:cs typeface="微软雅黑" charset="0"/>
                        </a:rPr>
                        <a:t>电子管</a:t>
                      </a:r>
                    </a:p>
                  </a:txBody>
                  <a:tcPr marL="91443" marR="91443" marT="134991"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5000</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次</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秒</a:t>
                      </a:r>
                    </a:p>
                  </a:txBody>
                  <a:tcPr marL="91443" marR="91443" marT="134991"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硬件互连</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连接线</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编制程序</a:t>
                      </a:r>
                    </a:p>
                  </a:txBody>
                  <a:tcPr marL="0" marR="0"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微软雅黑" charset="0"/>
                          <a:ea typeface="微软雅黑" charset="0"/>
                          <a:cs typeface="微软雅黑" charset="0"/>
                        </a:rPr>
                        <a:t>专用（生产火炮射表）</a:t>
                      </a:r>
                    </a:p>
                  </a:txBody>
                  <a:tcPr marL="91443" marR="91443" marT="34287" marB="34287"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32828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41777B54-61C0-436B-87E9-D127C3585789}"/>
              </a:ext>
            </a:extLst>
          </p:cNvPr>
          <p:cNvGraphicFramePr>
            <a:graphicFrameLocks noGrp="1"/>
          </p:cNvGraphicFramePr>
          <p:nvPr/>
        </p:nvGraphicFramePr>
        <p:xfrm>
          <a:off x="250825" y="1268413"/>
          <a:ext cx="8455026" cy="1235075"/>
        </p:xfrm>
        <a:graphic>
          <a:graphicData uri="http://schemas.openxmlformats.org/drawingml/2006/table">
            <a:tbl>
              <a:tblPr/>
              <a:tblGrid>
                <a:gridCol w="1487187">
                  <a:extLst>
                    <a:ext uri="{9D8B030D-6E8A-4147-A177-3AD203B41FA5}">
                      <a16:colId xmlns:a16="http://schemas.microsoft.com/office/drawing/2014/main" val="20000"/>
                    </a:ext>
                  </a:extLst>
                </a:gridCol>
                <a:gridCol w="1323349">
                  <a:extLst>
                    <a:ext uri="{9D8B030D-6E8A-4147-A177-3AD203B41FA5}">
                      <a16:colId xmlns:a16="http://schemas.microsoft.com/office/drawing/2014/main" val="20001"/>
                    </a:ext>
                  </a:extLst>
                </a:gridCol>
                <a:gridCol w="1942100">
                  <a:extLst>
                    <a:ext uri="{9D8B030D-6E8A-4147-A177-3AD203B41FA5}">
                      <a16:colId xmlns:a16="http://schemas.microsoft.com/office/drawing/2014/main" val="20002"/>
                    </a:ext>
                  </a:extLst>
                </a:gridCol>
                <a:gridCol w="1973934">
                  <a:extLst>
                    <a:ext uri="{9D8B030D-6E8A-4147-A177-3AD203B41FA5}">
                      <a16:colId xmlns:a16="http://schemas.microsoft.com/office/drawing/2014/main" val="20003"/>
                    </a:ext>
                  </a:extLst>
                </a:gridCol>
                <a:gridCol w="1728456">
                  <a:extLst>
                    <a:ext uri="{9D8B030D-6E8A-4147-A177-3AD203B41FA5}">
                      <a16:colId xmlns:a16="http://schemas.microsoft.com/office/drawing/2014/main" val="20004"/>
                    </a:ext>
                  </a:extLst>
                </a:gridCol>
              </a:tblGrid>
              <a:tr h="434566">
                <a:tc>
                  <a:txBody>
                    <a:bodyPr/>
                    <a:lstStyle/>
                    <a:p>
                      <a:pPr marL="0" marR="0" lvl="0" indent="0" algn="ctr" defTabSz="914400" rtl="0" eaLnBrk="1" fontAlgn="base" latinLnBrk="0" hangingPunct="1">
                        <a:lnSpc>
                          <a:spcPct val="100000"/>
                        </a:lnSpc>
                        <a:spcBef>
                          <a:spcPts val="180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机器</a:t>
                      </a:r>
                    </a:p>
                  </a:txBody>
                  <a:tcPr marL="91442" marR="91442"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器件</a:t>
                      </a:r>
                    </a:p>
                  </a:txBody>
                  <a:tcPr marL="91442" marR="91442"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FFFFFF"/>
                          </a:solidFill>
                          <a:effectLst/>
                          <a:latin typeface="微软雅黑" charset="0"/>
                          <a:ea typeface="微软雅黑" charset="0"/>
                          <a:cs typeface="微软雅黑" charset="0"/>
                        </a:rPr>
                        <a:t>加法运算速度</a:t>
                      </a:r>
                    </a:p>
                  </a:txBody>
                  <a:tcPr marL="0" marR="0"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FFFFFF"/>
                          </a:solidFill>
                          <a:effectLst/>
                          <a:latin typeface="微软雅黑" charset="0"/>
                          <a:ea typeface="微软雅黑" charset="0"/>
                          <a:cs typeface="微软雅黑" charset="0"/>
                        </a:rPr>
                        <a:t>程序指令</a:t>
                      </a:r>
                    </a:p>
                  </a:txBody>
                  <a:tcPr marL="91442" marR="91442"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FFFFFF"/>
                          </a:solidFill>
                          <a:effectLst/>
                          <a:latin typeface="微软雅黑" charset="0"/>
                          <a:ea typeface="微软雅黑" charset="0"/>
                          <a:cs typeface="微软雅黑" charset="0"/>
                        </a:rPr>
                        <a:t>用途</a:t>
                      </a:r>
                    </a:p>
                  </a:txBody>
                  <a:tcPr marL="91442" marR="91442"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8005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微软雅黑" charset="0"/>
                          <a:ea typeface="微软雅黑" charset="0"/>
                          <a:cs typeface="微软雅黑" charset="0"/>
                        </a:rPr>
                        <a:t>ENIAC</a:t>
                      </a:r>
                      <a:endParaRPr kumimoji="0" lang="zh-CN" altLang="en-US" sz="2400" b="0" i="0" u="none" strike="noStrike" cap="none" normalizeH="0" baseline="0" dirty="0">
                        <a:ln>
                          <a:noFill/>
                        </a:ln>
                        <a:solidFill>
                          <a:srgbClr val="000000"/>
                        </a:solidFill>
                        <a:effectLst/>
                        <a:latin typeface="微软雅黑" charset="0"/>
                        <a:ea typeface="微软雅黑" charset="0"/>
                        <a:cs typeface="微软雅黑" charset="0"/>
                      </a:endParaRPr>
                    </a:p>
                  </a:txBody>
                  <a:tcPr marL="91442" marR="91442" marT="135086"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电子管</a:t>
                      </a:r>
                    </a:p>
                  </a:txBody>
                  <a:tcPr marL="91442" marR="91442" marT="135086"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5000</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次</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秒</a:t>
                      </a:r>
                    </a:p>
                  </a:txBody>
                  <a:tcPr marL="91442" marR="91442" marT="135086"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硬件互连</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连接线</a:t>
                      </a:r>
                      <a:r>
                        <a:rPr kumimoji="0" lang="en-US" altLang="zh-CN" sz="2400" b="0" i="0" u="none" strike="noStrike" cap="none" normalizeH="0" baseline="0">
                          <a:ln>
                            <a:noFill/>
                          </a:ln>
                          <a:solidFill>
                            <a:srgbClr val="000000"/>
                          </a:solidFill>
                          <a:effectLst/>
                          <a:latin typeface="微软雅黑" charset="0"/>
                          <a:ea typeface="微软雅黑" charset="0"/>
                          <a:cs typeface="微软雅黑" charset="0"/>
                        </a:rPr>
                        <a:t>)</a:t>
                      </a:r>
                      <a:r>
                        <a:rPr kumimoji="0" lang="zh-CN" altLang="en-US" sz="2400" b="0" i="0" u="none" strike="noStrike" cap="none" normalizeH="0" baseline="0">
                          <a:ln>
                            <a:noFill/>
                          </a:ln>
                          <a:solidFill>
                            <a:srgbClr val="000000"/>
                          </a:solidFill>
                          <a:effectLst/>
                          <a:latin typeface="微软雅黑" charset="0"/>
                          <a:ea typeface="微软雅黑" charset="0"/>
                          <a:cs typeface="微软雅黑" charset="0"/>
                        </a:rPr>
                        <a:t>编制程序</a:t>
                      </a:r>
                    </a:p>
                  </a:txBody>
                  <a:tcPr marL="0" marR="0"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微软雅黑" charset="0"/>
                          <a:ea typeface="微软雅黑" charset="0"/>
                          <a:cs typeface="微软雅黑" charset="0"/>
                        </a:rPr>
                        <a:t>专用（生产火炮射表）</a:t>
                      </a:r>
                    </a:p>
                  </a:txBody>
                  <a:tcPr marL="91442" marR="91442" marT="34311" marB="34311" horzOverflow="overflow">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a:noFill/>
                    </a:lnTlToBr>
                    <a:lnBlToTr>
                      <a:noFill/>
                    </a:lnBlToTr>
                    <a:solidFill>
                      <a:srgbClr val="F4E9E9"/>
                    </a:solidFill>
                  </a:tcPr>
                </a:tc>
                <a:extLst>
                  <a:ext uri="{0D108BD9-81ED-4DB2-BD59-A6C34878D82A}">
                    <a16:rowId xmlns:a16="http://schemas.microsoft.com/office/drawing/2014/main" val="10001"/>
                  </a:ext>
                </a:extLst>
              </a:tr>
            </a:tbl>
          </a:graphicData>
        </a:graphic>
      </p:graphicFrame>
      <p:sp>
        <p:nvSpPr>
          <p:cNvPr id="10" name="Rectangle 3">
            <a:extLst>
              <a:ext uri="{FF2B5EF4-FFF2-40B4-BE49-F238E27FC236}">
                <a16:creationId xmlns:a16="http://schemas.microsoft.com/office/drawing/2014/main" id="{95D5E84C-6995-4F9B-9241-DC8E0831C8B3}"/>
              </a:ext>
            </a:extLst>
          </p:cNvPr>
          <p:cNvSpPr>
            <a:spLocks noGrp="1" noChangeArrowheads="1"/>
          </p:cNvSpPr>
          <p:nvPr>
            <p:ph idx="1"/>
          </p:nvPr>
        </p:nvSpPr>
        <p:spPr>
          <a:xfrm>
            <a:off x="241300" y="3055938"/>
            <a:ext cx="8723313" cy="2676525"/>
          </a:xfrm>
        </p:spPr>
        <p:txBody>
          <a:bodyPr/>
          <a:lstStyle/>
          <a:p>
            <a:pPr eaLnBrk="1" hangingPunct="1">
              <a:lnSpc>
                <a:spcPct val="140000"/>
              </a:lnSpc>
              <a:spcBef>
                <a:spcPct val="0"/>
              </a:spcBef>
              <a:defRPr/>
            </a:pPr>
            <a:r>
              <a:rPr lang="en-US" altLang="zh-CN" sz="2800" dirty="0">
                <a:latin typeface="华文新魏" panose="02010800040101010101" pitchFamily="2" charset="-122"/>
                <a:ea typeface="华文新魏" panose="02010800040101010101" pitchFamily="2" charset="-122"/>
                <a:cs typeface="微软雅黑" charset="0"/>
              </a:rPr>
              <a:t>ENIAC</a:t>
            </a:r>
            <a:r>
              <a:rPr lang="zh-CN" altLang="en-US" sz="2800" dirty="0">
                <a:latin typeface="华文新魏" panose="02010800040101010101" pitchFamily="2" charset="-122"/>
                <a:ea typeface="华文新魏" panose="02010800040101010101" pitchFamily="2" charset="-122"/>
                <a:cs typeface="微软雅黑" charset="0"/>
              </a:rPr>
              <a:t>的主要缺点之一：</a:t>
            </a:r>
          </a:p>
          <a:p>
            <a:pPr lvl="1" eaLnBrk="1" hangingPunct="1">
              <a:lnSpc>
                <a:spcPct val="140000"/>
              </a:lnSpc>
              <a:spcBef>
                <a:spcPct val="0"/>
              </a:spcBef>
              <a:defRPr/>
            </a:pPr>
            <a:r>
              <a:rPr lang="zh-CN" altLang="en-US" sz="2400" dirty="0">
                <a:latin typeface="华文新魏" panose="02010800040101010101" pitchFamily="2" charset="-122"/>
                <a:ea typeface="华文新魏" panose="02010800040101010101" pitchFamily="2" charset="-122"/>
                <a:cs typeface="微软雅黑" charset="0"/>
              </a:rPr>
              <a:t>利用开关和连接线来设置程序指令，程序设计麻烦，低效</a:t>
            </a:r>
          </a:p>
          <a:p>
            <a:pPr>
              <a:lnSpc>
                <a:spcPct val="140000"/>
              </a:lnSpc>
              <a:spcBef>
                <a:spcPts val="450"/>
              </a:spcBef>
              <a:defRPr/>
            </a:pPr>
            <a:r>
              <a:rPr lang="en-US" altLang="zh-CN" sz="2800" dirty="0">
                <a:latin typeface="华文新魏" panose="02010800040101010101" pitchFamily="2" charset="-122"/>
                <a:ea typeface="华文新魏" panose="02010800040101010101" pitchFamily="2" charset="-122"/>
                <a:cs typeface="微软雅黑" charset="0"/>
              </a:rPr>
              <a:t>ENIAC</a:t>
            </a:r>
            <a:r>
              <a:rPr lang="zh-CN" altLang="en-US" sz="2800" dirty="0">
                <a:latin typeface="华文新魏" panose="02010800040101010101" pitchFamily="2" charset="-122"/>
                <a:ea typeface="华文新魏" panose="02010800040101010101" pitchFamily="2" charset="-122"/>
                <a:cs typeface="微软雅黑" charset="0"/>
              </a:rPr>
              <a:t>设计者的思考：</a:t>
            </a:r>
            <a:endParaRPr lang="en-US" altLang="zh-CN" sz="2800" dirty="0">
              <a:latin typeface="华文新魏" panose="02010800040101010101" pitchFamily="2" charset="-122"/>
              <a:ea typeface="华文新魏" panose="02010800040101010101" pitchFamily="2" charset="-122"/>
              <a:cs typeface="微软雅黑" charset="0"/>
            </a:endParaRPr>
          </a:p>
          <a:p>
            <a:pPr lvl="1" eaLnBrk="1" hangingPunct="1">
              <a:lnSpc>
                <a:spcPct val="140000"/>
              </a:lnSpc>
              <a:spcBef>
                <a:spcPct val="0"/>
              </a:spcBef>
              <a:defRPr/>
            </a:pPr>
            <a:r>
              <a:rPr lang="zh-CN" altLang="en-US" sz="2400" dirty="0">
                <a:latin typeface="华文新魏" panose="02010800040101010101" pitchFamily="2" charset="-122"/>
                <a:ea typeface="华文新魏" panose="02010800040101010101" pitchFamily="2" charset="-122"/>
                <a:cs typeface="微软雅黑" charset="0"/>
              </a:rPr>
              <a:t>将程序指令存储在机器中，由它控制机器的操作？</a:t>
            </a:r>
            <a:endParaRPr lang="en-US" altLang="zh-CN" sz="2400" dirty="0">
              <a:latin typeface="华文新魏" panose="02010800040101010101" pitchFamily="2" charset="-122"/>
              <a:ea typeface="华文新魏" panose="02010800040101010101" pitchFamily="2" charset="-122"/>
              <a:cs typeface="微软雅黑" charset="0"/>
            </a:endParaRPr>
          </a:p>
        </p:txBody>
      </p:sp>
      <p:sp>
        <p:nvSpPr>
          <p:cNvPr id="6"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extLst>
      <p:ext uri="{BB962C8B-B14F-4D97-AF65-F5344CB8AC3E}">
        <p14:creationId xmlns:p14="http://schemas.microsoft.com/office/powerpoint/2010/main" val="422959088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96138C-C968-4B45-A4E8-4B6CBD1BA4FD}"/>
              </a:ext>
            </a:extLst>
          </p:cNvPr>
          <p:cNvSpPr/>
          <p:nvPr/>
        </p:nvSpPr>
        <p:spPr>
          <a:xfrm>
            <a:off x="979488" y="1484313"/>
            <a:ext cx="7185025" cy="2677656"/>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lnSpc>
                <a:spcPct val="150000"/>
              </a:lnSpc>
              <a:defRPr/>
            </a:pPr>
            <a:r>
              <a:rPr lang="zh-CN" altLang="en-US" sz="2800" b="1" dirty="0">
                <a:ea typeface="华文中宋" panose="02010600040101010101" pitchFamily="2" charset="-122"/>
              </a:rPr>
              <a:t>成绩组成：</a:t>
            </a:r>
            <a:endParaRPr lang="en-US" altLang="zh-CN" sz="2800" b="1" dirty="0">
              <a:ea typeface="华文中宋" panose="02010600040101010101" pitchFamily="2" charset="-122"/>
            </a:endParaRPr>
          </a:p>
          <a:p>
            <a:pPr marL="800100" lvl="1" indent="-342900" eaLnBrk="1" hangingPunct="1">
              <a:lnSpc>
                <a:spcPct val="150000"/>
              </a:lnSpc>
              <a:buFont typeface="Arial" panose="020B0604020202020204" pitchFamily="34" charset="0"/>
              <a:buChar char="•"/>
              <a:defRPr/>
            </a:pPr>
            <a:r>
              <a:rPr lang="zh-CN" altLang="en-US" sz="2800" b="1" dirty="0">
                <a:ea typeface="华文中宋" panose="02010600040101010101" pitchFamily="2" charset="-122"/>
              </a:rPr>
              <a:t>平时作业 ：</a:t>
            </a:r>
            <a:r>
              <a:rPr lang="en-US" altLang="zh-CN" sz="2800" b="1" dirty="0">
                <a:ea typeface="华文中宋" panose="02010600040101010101" pitchFamily="2" charset="-122"/>
              </a:rPr>
              <a:t>40%</a:t>
            </a:r>
          </a:p>
          <a:p>
            <a:pPr marL="800100" lvl="1" indent="-342900" eaLnBrk="1" hangingPunct="1">
              <a:lnSpc>
                <a:spcPct val="150000"/>
              </a:lnSpc>
              <a:buFont typeface="Arial" panose="020B0604020202020204" pitchFamily="34" charset="0"/>
              <a:buChar char="•"/>
              <a:defRPr/>
            </a:pPr>
            <a:r>
              <a:rPr lang="zh-CN" altLang="en-US" sz="2800" b="1" dirty="0">
                <a:ea typeface="华文中宋" panose="02010600040101010101" pitchFamily="2" charset="-122"/>
              </a:rPr>
              <a:t>期末考试：</a:t>
            </a:r>
            <a:r>
              <a:rPr lang="en-US" altLang="zh-CN" sz="2800" b="1" dirty="0">
                <a:ea typeface="华文中宋" panose="02010600040101010101" pitchFamily="2" charset="-122"/>
              </a:rPr>
              <a:t>60%</a:t>
            </a:r>
          </a:p>
          <a:p>
            <a:pPr marL="800100" lvl="1" indent="-342900" eaLnBrk="1" hangingPunct="1">
              <a:lnSpc>
                <a:spcPct val="150000"/>
              </a:lnSpc>
              <a:buFont typeface="Arial" panose="020B0604020202020204" pitchFamily="34" charset="0"/>
              <a:buChar char="•"/>
              <a:defRPr/>
            </a:pPr>
            <a:r>
              <a:rPr lang="zh-CN" altLang="en-US" sz="2800" b="1">
                <a:ea typeface="华文中宋" panose="02010600040101010101" pitchFamily="2" charset="-122"/>
              </a:rPr>
              <a:t>期中考试？</a:t>
            </a:r>
            <a:endParaRPr lang="zh-CN" altLang="en-US" sz="2800" b="1" dirty="0">
              <a:ea typeface="华文中宋" panose="02010600040101010101" pitchFamily="2" charset="-122"/>
            </a:endParaRPr>
          </a:p>
        </p:txBody>
      </p:sp>
      <p:sp>
        <p:nvSpPr>
          <p:cNvPr id="28675" name="标题 9"/>
          <p:cNvSpPr txBox="1">
            <a:spLocks noChangeArrowheads="1"/>
          </p:cNvSpPr>
          <p:nvPr/>
        </p:nvSpPr>
        <p:spPr bwMode="auto">
          <a:xfrm>
            <a:off x="395536" y="0"/>
            <a:ext cx="5210175" cy="62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eaLnBrk="1" hangingPunct="1">
              <a:defRPr sz="3200" b="1">
                <a:solidFill>
                  <a:srgbClr val="A50021"/>
                </a:solidFill>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如何考核？</a:t>
            </a:r>
            <a:r>
              <a:rPr lang="en-US" altLang="zh-CN" dirty="0"/>
              <a:t>——</a:t>
            </a:r>
            <a:r>
              <a:rPr lang="zh-CN" altLang="en-US" dirty="0"/>
              <a:t>过程性评价</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ABC62E8-D678-4B8D-8EC9-F6176995AE05}"/>
              </a:ext>
            </a:extLst>
          </p:cNvPr>
          <p:cNvSpPr>
            <a:spLocks noChangeArrowheads="1"/>
          </p:cNvSpPr>
          <p:nvPr/>
        </p:nvSpPr>
        <p:spPr bwMode="auto">
          <a:xfrm>
            <a:off x="-1588" y="2967038"/>
            <a:ext cx="9144001" cy="1751012"/>
          </a:xfrm>
          <a:prstGeom prst="rect">
            <a:avLst/>
          </a:prstGeom>
          <a:solidFill>
            <a:srgbClr val="800000"/>
          </a:solidFill>
          <a:ln w="9525">
            <a:solidFill>
              <a:srgbClr val="BE4B48"/>
            </a:solidFill>
            <a:miter lim="800000"/>
            <a:headEnd/>
            <a:tailEnd/>
          </a:ln>
          <a:effectLst>
            <a:outerShdw blurRad="63500" dist="23000" dir="5400000" rotWithShape="0">
              <a:srgbClr val="000000">
                <a:alpha val="34998"/>
              </a:srgbClr>
            </a:outerShdw>
          </a:effectLst>
        </p:spPr>
        <p:txBody>
          <a:bodyPr lIns="396000" tIns="137178" rIns="396000" bIns="137178">
            <a:spAutoFit/>
          </a:bodyPr>
          <a:lstStyle/>
          <a:p>
            <a:pPr lvl="1">
              <a:lnSpc>
                <a:spcPct val="130000"/>
              </a:lnSpc>
              <a:defRPr/>
            </a:pPr>
            <a:r>
              <a:rPr lang="zh-CN" altLang="en-US" sz="2800" dirty="0">
                <a:solidFill>
                  <a:schemeClr val="bg1"/>
                </a:solidFill>
                <a:latin typeface="微软雅黑" charset="0"/>
                <a:ea typeface="微软雅黑" charset="0"/>
                <a:cs typeface="微软雅黑" charset="0"/>
              </a:rPr>
              <a:t>存储程序原理</a:t>
            </a:r>
            <a:r>
              <a:rPr lang="zh-CN" altLang="en-US" sz="21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将事先设计好，用以描述计算机解题过程的</a:t>
            </a:r>
            <a:r>
              <a:rPr lang="zh-CN" altLang="en-US" sz="2400" u="sng" dirty="0">
                <a:solidFill>
                  <a:srgbClr val="FFFF00"/>
                </a:solidFill>
                <a:latin typeface="微软雅黑" charset="0"/>
                <a:ea typeface="微软雅黑" charset="0"/>
                <a:cs typeface="微软雅黑" charset="0"/>
              </a:rPr>
              <a:t>程序如同数据一样</a:t>
            </a:r>
            <a:r>
              <a:rPr lang="zh-CN" altLang="en-US" sz="2400" dirty="0">
                <a:solidFill>
                  <a:schemeClr val="bg1"/>
                </a:solidFill>
                <a:latin typeface="微软雅黑" charset="0"/>
                <a:ea typeface="微软雅黑" charset="0"/>
                <a:cs typeface="微软雅黑" charset="0"/>
              </a:rPr>
              <a:t>，采用</a:t>
            </a:r>
            <a:r>
              <a:rPr lang="zh-CN" altLang="en-US" sz="2400" u="sng" dirty="0">
                <a:solidFill>
                  <a:srgbClr val="FFFF00"/>
                </a:solidFill>
                <a:latin typeface="微软雅黑" charset="0"/>
                <a:ea typeface="微软雅黑" charset="0"/>
                <a:cs typeface="微软雅黑" charset="0"/>
              </a:rPr>
              <a:t>二进制形式存储</a:t>
            </a:r>
            <a:r>
              <a:rPr lang="zh-CN" altLang="en-US" sz="2400" dirty="0">
                <a:solidFill>
                  <a:schemeClr val="bg1"/>
                </a:solidFill>
                <a:latin typeface="微软雅黑" charset="0"/>
                <a:ea typeface="微软雅黑" charset="0"/>
                <a:cs typeface="微软雅黑" charset="0"/>
              </a:rPr>
              <a:t>在机器中，计算机在工作时</a:t>
            </a:r>
            <a:r>
              <a:rPr lang="zh-CN" altLang="en-US" sz="2400" u="sng" dirty="0">
                <a:solidFill>
                  <a:srgbClr val="FFFF00"/>
                </a:solidFill>
                <a:latin typeface="微软雅黑" charset="0"/>
                <a:ea typeface="微软雅黑" charset="0"/>
                <a:cs typeface="微软雅黑" charset="0"/>
              </a:rPr>
              <a:t>自动</a:t>
            </a:r>
            <a:r>
              <a:rPr lang="zh-CN" altLang="en-US" sz="2400" dirty="0">
                <a:solidFill>
                  <a:schemeClr val="bg1"/>
                </a:solidFill>
                <a:latin typeface="微软雅黑" charset="0"/>
                <a:ea typeface="微软雅黑" charset="0"/>
                <a:cs typeface="微软雅黑" charset="0"/>
              </a:rPr>
              <a:t>高速地从机器中</a:t>
            </a:r>
            <a:r>
              <a:rPr lang="zh-CN" altLang="en-US" sz="2400" u="sng" dirty="0">
                <a:solidFill>
                  <a:srgbClr val="FFFF00"/>
                </a:solidFill>
                <a:latin typeface="微软雅黑" charset="0"/>
                <a:ea typeface="微软雅黑" charset="0"/>
                <a:cs typeface="微软雅黑" charset="0"/>
              </a:rPr>
              <a:t>逐条取出指令加以执行</a:t>
            </a:r>
            <a:r>
              <a:rPr lang="zh-CN" altLang="en-US" sz="2100" dirty="0">
                <a:solidFill>
                  <a:schemeClr val="bg1"/>
                </a:solidFill>
                <a:latin typeface="微软雅黑" charset="0"/>
                <a:ea typeface="微软雅黑" charset="0"/>
                <a:cs typeface="微软雅黑" charset="0"/>
              </a:rPr>
              <a:t>。</a:t>
            </a:r>
          </a:p>
        </p:txBody>
      </p:sp>
      <p:sp>
        <p:nvSpPr>
          <p:cNvPr id="10" name="Rectangle 3">
            <a:extLst>
              <a:ext uri="{FF2B5EF4-FFF2-40B4-BE49-F238E27FC236}">
                <a16:creationId xmlns:a16="http://schemas.microsoft.com/office/drawing/2014/main" id="{895B8F83-E711-4784-8791-5D698C32245A}"/>
              </a:ext>
            </a:extLst>
          </p:cNvPr>
          <p:cNvSpPr>
            <a:spLocks noGrp="1" noChangeArrowheads="1"/>
          </p:cNvSpPr>
          <p:nvPr>
            <p:ph idx="1"/>
          </p:nvPr>
        </p:nvSpPr>
        <p:spPr>
          <a:xfrm>
            <a:off x="241300" y="836613"/>
            <a:ext cx="7067550" cy="4702175"/>
          </a:xfrm>
        </p:spPr>
        <p:txBody>
          <a:bodyPr/>
          <a:lstStyle/>
          <a:p>
            <a:pPr eaLnBrk="1" hangingPunct="1">
              <a:lnSpc>
                <a:spcPct val="125000"/>
              </a:lnSpc>
              <a:spcBef>
                <a:spcPct val="0"/>
              </a:spcBef>
              <a:defRPr/>
            </a:pPr>
            <a:r>
              <a:rPr lang="zh-CN" altLang="en-US" sz="2800" dirty="0">
                <a:latin typeface="华文新魏" panose="02010800040101010101" pitchFamily="2" charset="-122"/>
                <a:ea typeface="华文新魏" panose="02010800040101010101" pitchFamily="2" charset="-122"/>
                <a:cs typeface="微软雅黑" charset="0"/>
              </a:rPr>
              <a:t>存储程序原理</a:t>
            </a:r>
          </a:p>
          <a:p>
            <a:pPr lvl="1" eaLnBrk="1" hangingPunct="1">
              <a:lnSpc>
                <a:spcPct val="125000"/>
              </a:lnSpc>
              <a:spcBef>
                <a:spcPct val="0"/>
              </a:spcBef>
              <a:defRPr/>
            </a:pPr>
            <a:r>
              <a:rPr lang="zh-CN" altLang="en-US" sz="2400" dirty="0">
                <a:latin typeface="华文新魏" panose="02010800040101010101" pitchFamily="2" charset="-122"/>
                <a:ea typeface="华文新魏" panose="02010800040101010101" pitchFamily="2" charset="-122"/>
                <a:cs typeface="微软雅黑" charset="0"/>
              </a:rPr>
              <a:t>冯</a:t>
            </a:r>
            <a:r>
              <a:rPr lang="en-US" altLang="zh-CN" sz="2400" dirty="0">
                <a:latin typeface="华文新魏" panose="02010800040101010101" pitchFamily="2" charset="-122"/>
                <a:ea typeface="华文新魏" panose="02010800040101010101" pitchFamily="2" charset="-122"/>
                <a:cs typeface="微软雅黑" charset="0"/>
              </a:rPr>
              <a:t>·</a:t>
            </a:r>
            <a:r>
              <a:rPr lang="zh-CN" altLang="en-US" sz="2400" dirty="0">
                <a:latin typeface="华文新魏" panose="02010800040101010101" pitchFamily="2" charset="-122"/>
                <a:ea typeface="华文新魏" panose="02010800040101010101" pitchFamily="2" charset="-122"/>
                <a:cs typeface="微软雅黑" charset="0"/>
              </a:rPr>
              <a:t>诺依曼第一次书面提出了存储程序原理和存储程序数字计算机</a:t>
            </a:r>
            <a:endParaRPr lang="en-US" altLang="zh-CN" sz="2400" dirty="0">
              <a:latin typeface="华文新魏" panose="02010800040101010101" pitchFamily="2" charset="-122"/>
              <a:ea typeface="华文新魏" panose="02010800040101010101" pitchFamily="2" charset="-122"/>
              <a:cs typeface="微软雅黑" charset="0"/>
            </a:endParaRPr>
          </a:p>
          <a:p>
            <a:pPr lvl="1" eaLnBrk="1" hangingPunct="1">
              <a:lnSpc>
                <a:spcPct val="125000"/>
              </a:lnSpc>
              <a:spcBef>
                <a:spcPct val="0"/>
              </a:spcBef>
              <a:buFont typeface="Wingdings" charset="0"/>
              <a:buNone/>
              <a:defRPr/>
            </a:pPr>
            <a:endParaRPr lang="en-US" altLang="zh-CN" sz="2400" dirty="0">
              <a:latin typeface="华文新魏" panose="02010800040101010101" pitchFamily="2" charset="-122"/>
              <a:ea typeface="华文新魏" panose="02010800040101010101" pitchFamily="2" charset="-122"/>
              <a:cs typeface="微软雅黑" charset="0"/>
            </a:endParaRPr>
          </a:p>
        </p:txBody>
      </p:sp>
      <p:sp>
        <p:nvSpPr>
          <p:cNvPr id="6" name="AutoShape 14">
            <a:extLst>
              <a:ext uri="{FF2B5EF4-FFF2-40B4-BE49-F238E27FC236}">
                <a16:creationId xmlns:a16="http://schemas.microsoft.com/office/drawing/2014/main" id="{DBEC122A-DBA0-4AD7-9AF2-19A8FD22A877}"/>
              </a:ext>
            </a:extLst>
          </p:cNvPr>
          <p:cNvSpPr>
            <a:spLocks noChangeArrowheads="1"/>
          </p:cNvSpPr>
          <p:nvPr/>
        </p:nvSpPr>
        <p:spPr bwMode="gray">
          <a:xfrm>
            <a:off x="857250" y="5010150"/>
            <a:ext cx="7334250" cy="731838"/>
          </a:xfrm>
          <a:prstGeom prst="roundRect">
            <a:avLst>
              <a:gd name="adj" fmla="val 9106"/>
            </a:avLst>
          </a:prstGeom>
          <a:gradFill rotWithShape="1">
            <a:gsLst>
              <a:gs pos="0">
                <a:schemeClr val="bg2"/>
              </a:gs>
              <a:gs pos="50000">
                <a:srgbClr val="FFFFFF"/>
              </a:gs>
              <a:gs pos="100000">
                <a:schemeClr val="bg2"/>
              </a:gs>
            </a:gsLst>
            <a:lin ang="0" scaled="1"/>
          </a:gradFill>
          <a:ln w="25400">
            <a:solidFill>
              <a:schemeClr val="tx1"/>
            </a:solidFill>
            <a:round/>
            <a:headEnd/>
            <a:tailEnd/>
          </a:ln>
          <a:effectLst>
            <a:outerShdw blurRad="63500" dist="107763" dir="2700000" algn="ctr" rotWithShape="0">
              <a:srgbClr val="000000">
                <a:alpha val="50000"/>
              </a:srgbClr>
            </a:outerShdw>
          </a:effectLst>
        </p:spPr>
        <p:txBody>
          <a:bodyPr anchor="ctr"/>
          <a:lstStyle/>
          <a:p>
            <a:pPr algn="ctr">
              <a:defRPr/>
            </a:pPr>
            <a:r>
              <a:rPr lang="zh-CN" altLang="en-US" sz="2800" dirty="0">
                <a:solidFill>
                  <a:srgbClr val="000000"/>
                </a:solidFill>
                <a:latin typeface="黑体"/>
                <a:ea typeface="黑体"/>
                <a:cs typeface="黑体"/>
              </a:rPr>
              <a:t>关键思想：存储程序</a:t>
            </a:r>
            <a:endParaRPr lang="en-US" altLang="zh-CN" sz="2800" dirty="0">
              <a:solidFill>
                <a:srgbClr val="000000"/>
              </a:solidFill>
              <a:latin typeface="黑体"/>
              <a:ea typeface="黑体"/>
              <a:cs typeface="黑体"/>
            </a:endParaRPr>
          </a:p>
        </p:txBody>
      </p:sp>
      <p:pic>
        <p:nvPicPr>
          <p:cNvPr id="26630" name="Picture 15" descr="1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5413" y="5191125"/>
            <a:ext cx="8270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5" descr="冯诺依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975" y="657225"/>
            <a:ext cx="17272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extLst>
      <p:ext uri="{BB962C8B-B14F-4D97-AF65-F5344CB8AC3E}">
        <p14:creationId xmlns:p14="http://schemas.microsoft.com/office/powerpoint/2010/main" val="260268983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3"/>
          <p:cNvSpPr>
            <a:spLocks noGrp="1" noChangeArrowheads="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SzTx/>
            </a:pPr>
            <a:r>
              <a:rPr kumimoji="1" lang="zh-CN" altLang="en-US" sz="2800" dirty="0">
                <a:latin typeface="华文新魏" panose="02010800040101010101" pitchFamily="2" charset="-122"/>
                <a:ea typeface="华文新魏" panose="02010800040101010101" pitchFamily="2" charset="-122"/>
              </a:rPr>
              <a:t>如果不存储程序？</a:t>
            </a:r>
          </a:p>
        </p:txBody>
      </p:sp>
      <p:sp>
        <p:nvSpPr>
          <p:cNvPr id="30724" name="Rectangle 197"/>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25" name="Rectangle 16"/>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26" name="Rectangle 38"/>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27" name="Rectangle 53"/>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28" name="Rectangle 4"/>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29" name="Rectangle 197"/>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30" name="Rectangle 16"/>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31" name="Rectangle 38"/>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32" name="Rectangle 53"/>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33" name="Rectangle 4"/>
          <p:cNvSpPr>
            <a:spLocks noChangeArrowheads="1"/>
          </p:cNvSpPr>
          <p:nvPr/>
        </p:nvSpPr>
        <p:spPr bwMode="auto">
          <a:xfrm>
            <a:off x="22225" y="857250"/>
            <a:ext cx="139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5" tIns="34293" rIns="68585" bIns="34293"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38" name="Picture 6" descr="点击图片查看下一页">
            <a:hlinkClick r:id="rId3" tooltip="点击图片查看下一页"/>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2" y="2814564"/>
            <a:ext cx="58197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extLst>
      <p:ext uri="{BB962C8B-B14F-4D97-AF65-F5344CB8AC3E}">
        <p14:creationId xmlns:p14="http://schemas.microsoft.com/office/powerpoint/2010/main" val="168247665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bwMode="auto">
          <a:xfrm>
            <a:off x="107950" y="836613"/>
            <a:ext cx="8069263" cy="4176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58775" indent="-358775" eaLnBrk="1" hangingPunct="1">
              <a:lnSpc>
                <a:spcPct val="100000"/>
              </a:lnSpc>
              <a:spcBef>
                <a:spcPct val="10000"/>
              </a:spcBef>
              <a:buSzTx/>
            </a:pPr>
            <a:r>
              <a:rPr lang="zh-CN" altLang="en-US" sz="2800" dirty="0">
                <a:ea typeface="华文新魏" panose="02010800040101010101" pitchFamily="2" charset="-122"/>
              </a:rPr>
              <a:t>存储程序思想</a:t>
            </a:r>
          </a:p>
          <a:p>
            <a:pPr marL="625475" lvl="1" indent="-266700">
              <a:lnSpc>
                <a:spcPct val="100000"/>
              </a:lnSpc>
              <a:spcBef>
                <a:spcPct val="10000"/>
              </a:spcBef>
              <a:buClr>
                <a:srgbClr val="F79646"/>
              </a:buClr>
            </a:pPr>
            <a:r>
              <a:rPr lang="zh-CN" altLang="en-US" sz="2400" dirty="0">
                <a:ea typeface="华文新魏" panose="02010800040101010101" pitchFamily="2" charset="-122"/>
              </a:rPr>
              <a:t>存储程序思想，</a:t>
            </a:r>
            <a:r>
              <a:rPr lang="zh-CN" altLang="en-US" sz="2400" dirty="0">
                <a:solidFill>
                  <a:srgbClr val="FF0000"/>
                </a:solidFill>
                <a:ea typeface="华文新魏" panose="02010800040101010101" pitchFamily="2" charset="-122"/>
              </a:rPr>
              <a:t>奠定</a:t>
            </a:r>
            <a:r>
              <a:rPr lang="zh-CN" altLang="en-US" sz="2400" dirty="0">
                <a:solidFill>
                  <a:srgbClr val="CC0000"/>
                </a:solidFill>
                <a:ea typeface="华文新魏" panose="02010800040101010101" pitchFamily="2" charset="-122"/>
              </a:rPr>
              <a:t>了</a:t>
            </a:r>
            <a:r>
              <a:rPr lang="zh-CN" altLang="en-US" sz="2400" dirty="0">
                <a:solidFill>
                  <a:srgbClr val="FF0000"/>
                </a:solidFill>
                <a:ea typeface="华文新魏" panose="02010800040101010101" pitchFamily="2" charset="-122"/>
              </a:rPr>
              <a:t>计算机自动计算的基础</a:t>
            </a:r>
          </a:p>
          <a:p>
            <a:pPr marL="625475" lvl="1" indent="-266700" eaLnBrk="1" hangingPunct="1">
              <a:lnSpc>
                <a:spcPct val="100000"/>
              </a:lnSpc>
              <a:spcBef>
                <a:spcPct val="10000"/>
              </a:spcBef>
              <a:buClr>
                <a:srgbClr val="F79646"/>
              </a:buClr>
            </a:pPr>
            <a:r>
              <a:rPr lang="zh-CN" altLang="en-US" sz="2400" dirty="0">
                <a:ea typeface="华文新魏" panose="02010800040101010101" pitchFamily="2" charset="-122"/>
              </a:rPr>
              <a:t>诸如“</a:t>
            </a:r>
            <a:r>
              <a:rPr lang="en-US" altLang="zh-CN" sz="2400" dirty="0">
                <a:ea typeface="华文新魏" panose="02010800040101010101" pitchFamily="2" charset="-122"/>
              </a:rPr>
              <a:t>+”</a:t>
            </a:r>
            <a:r>
              <a:rPr lang="zh-CN" altLang="en-US" sz="2400" dirty="0">
                <a:ea typeface="华文新魏" panose="02010800040101010101" pitchFamily="2" charset="-122"/>
              </a:rPr>
              <a:t>，“</a:t>
            </a:r>
            <a:r>
              <a:rPr lang="en-US" altLang="zh-CN" sz="2400" dirty="0">
                <a:ea typeface="华文新魏" panose="02010800040101010101" pitchFamily="2" charset="-122"/>
              </a:rPr>
              <a:t>=”</a:t>
            </a:r>
            <a:r>
              <a:rPr lang="zh-CN" altLang="en-US" sz="2400" dirty="0">
                <a:ea typeface="华文新魏" panose="02010800040101010101" pitchFamily="2" charset="-122"/>
              </a:rPr>
              <a:t>这些操作就是指令</a:t>
            </a:r>
          </a:p>
          <a:p>
            <a:pPr marL="625475" lvl="1" indent="-266700" eaLnBrk="1" hangingPunct="1">
              <a:lnSpc>
                <a:spcPct val="100000"/>
              </a:lnSpc>
              <a:spcBef>
                <a:spcPct val="10000"/>
              </a:spcBef>
              <a:buClr>
                <a:srgbClr val="F79646"/>
              </a:buClr>
            </a:pPr>
            <a:r>
              <a:rPr lang="zh-CN" altLang="en-US" sz="2400" dirty="0">
                <a:ea typeface="华文新魏" panose="02010800040101010101" pitchFamily="2" charset="-122"/>
              </a:rPr>
              <a:t>计算机控制器根据指令控制其他部件执行</a:t>
            </a:r>
          </a:p>
          <a:p>
            <a:pPr marL="625475" lvl="1" indent="-266700" eaLnBrk="1" hangingPunct="1">
              <a:lnSpc>
                <a:spcPct val="100000"/>
              </a:lnSpc>
              <a:spcBef>
                <a:spcPct val="10000"/>
              </a:spcBef>
              <a:buClr>
                <a:srgbClr val="F79646"/>
              </a:buClr>
            </a:pPr>
            <a:r>
              <a:rPr lang="zh-CN" altLang="en-US" sz="2400" dirty="0">
                <a:ea typeface="华文新魏" panose="02010800040101010101" pitchFamily="2" charset="-122"/>
              </a:rPr>
              <a:t>程序是一个指令的有序集合</a:t>
            </a:r>
          </a:p>
          <a:p>
            <a:pPr marL="625475" lvl="1" indent="-266700" eaLnBrk="1" hangingPunct="1">
              <a:lnSpc>
                <a:spcPct val="100000"/>
              </a:lnSpc>
              <a:spcBef>
                <a:spcPct val="10000"/>
              </a:spcBef>
              <a:buClr>
                <a:srgbClr val="F79646"/>
              </a:buClr>
            </a:pPr>
            <a:r>
              <a:rPr lang="zh-CN" altLang="en-US" sz="2400" dirty="0">
                <a:ea typeface="华文新魏" panose="02010800040101010101" pitchFamily="2" charset="-122"/>
              </a:rPr>
              <a:t>程序和数据以二进制形式存放在存储器中</a:t>
            </a:r>
          </a:p>
          <a:p>
            <a:pPr marL="625475" lvl="1" indent="-266700" eaLnBrk="1" hangingPunct="1">
              <a:lnSpc>
                <a:spcPct val="100000"/>
              </a:lnSpc>
              <a:spcBef>
                <a:spcPct val="10000"/>
              </a:spcBef>
              <a:buClr>
                <a:srgbClr val="F79646"/>
              </a:buClr>
            </a:pPr>
            <a:r>
              <a:rPr lang="zh-CN" altLang="en-US" sz="2400" dirty="0">
                <a:ea typeface="华文新魏" panose="02010800040101010101" pitchFamily="2" charset="-122"/>
              </a:rPr>
              <a:t>运算器</a:t>
            </a:r>
            <a:r>
              <a:rPr lang="en-US" altLang="zh-CN" sz="2400" dirty="0">
                <a:ea typeface="华文新魏" panose="02010800040101010101" pitchFamily="2" charset="-122"/>
              </a:rPr>
              <a:t>(ALU)</a:t>
            </a:r>
            <a:r>
              <a:rPr lang="zh-CN" altLang="en-US" sz="2400" dirty="0">
                <a:ea typeface="华文新魏" panose="02010800040101010101" pitchFamily="2" charset="-122"/>
              </a:rPr>
              <a:t>执行指令，数据从存储器取出，</a:t>
            </a:r>
          </a:p>
          <a:p>
            <a:pPr marL="625475" lvl="1" indent="-266700" eaLnBrk="1" hangingPunct="1">
              <a:lnSpc>
                <a:spcPct val="100000"/>
              </a:lnSpc>
              <a:spcBef>
                <a:spcPct val="10000"/>
              </a:spcBef>
              <a:buClr>
                <a:srgbClr val="F79646"/>
              </a:buClr>
              <a:buFont typeface="Wingdings" panose="05000000000000000000" pitchFamily="2" charset="2"/>
              <a:buNone/>
            </a:pPr>
            <a:r>
              <a:rPr lang="zh-CN" altLang="en-US" sz="2400" dirty="0">
                <a:ea typeface="华文新魏" panose="02010800040101010101" pitchFamily="2" charset="-122"/>
              </a:rPr>
              <a:t>   执行结果  再存入存储器</a:t>
            </a:r>
          </a:p>
        </p:txBody>
      </p:sp>
      <p:sp>
        <p:nvSpPr>
          <p:cNvPr id="149507" name="Text Box 3"/>
          <p:cNvSpPr txBox="1">
            <a:spLocks noChangeArrowheads="1"/>
          </p:cNvSpPr>
          <p:nvPr/>
        </p:nvSpPr>
        <p:spPr bwMode="auto">
          <a:xfrm>
            <a:off x="1498600" y="472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rgbClr val="FF0000"/>
                </a:solidFill>
                <a:latin typeface="Times New Roman" panose="02020603050405020304" pitchFamily="18" charset="0"/>
                <a:ea typeface="华文新魏" panose="02010800040101010101" pitchFamily="2" charset="-122"/>
              </a:rPr>
              <a:t>计算机</a:t>
            </a:r>
          </a:p>
        </p:txBody>
      </p:sp>
      <p:pic>
        <p:nvPicPr>
          <p:cNvPr id="149508" name="Picture 4" descr="u=1036088722,2579435683&amp;gp=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3038" y="4652963"/>
            <a:ext cx="13335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Line 5"/>
          <p:cNvSpPr>
            <a:spLocks noChangeShapeType="1"/>
          </p:cNvSpPr>
          <p:nvPr/>
        </p:nvSpPr>
        <p:spPr bwMode="auto">
          <a:xfrm>
            <a:off x="2362200" y="5307013"/>
            <a:ext cx="1585913"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10" name="Line 6"/>
          <p:cNvSpPr>
            <a:spLocks noChangeShapeType="1"/>
          </p:cNvSpPr>
          <p:nvPr/>
        </p:nvSpPr>
        <p:spPr bwMode="auto">
          <a:xfrm>
            <a:off x="5351463" y="5281613"/>
            <a:ext cx="15113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0103" name="Document">
            <a:extLst>
              <a:ext uri="{FF2B5EF4-FFF2-40B4-BE49-F238E27FC236}">
                <a16:creationId xmlns:a16="http://schemas.microsoft.com/office/drawing/2014/main" id="{79ED595A-30C2-4803-9F59-DAB7D6DFE332}"/>
              </a:ext>
            </a:extLst>
          </p:cNvPr>
          <p:cNvSpPr>
            <a:spLocks noEditPoints="1" noChangeArrowheads="1"/>
          </p:cNvSpPr>
          <p:nvPr/>
        </p:nvSpPr>
        <p:spPr bwMode="auto">
          <a:xfrm>
            <a:off x="3995738" y="5084763"/>
            <a:ext cx="1152525" cy="431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hlink">
              <a:alpha val="43137"/>
            </a:schemeClr>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kumimoji="1" lang="zh-CN" altLang="en-US" sz="2400">
                <a:solidFill>
                  <a:srgbClr val="FFFF00"/>
                </a:solidFill>
                <a:latin typeface="Times New Roman" charset="0"/>
                <a:ea typeface="华文新魏" charset="-122"/>
              </a:rPr>
              <a:t>程序</a:t>
            </a:r>
          </a:p>
        </p:txBody>
      </p:sp>
      <p:sp>
        <p:nvSpPr>
          <p:cNvPr id="260104" name="Freeform 8"/>
          <p:cNvSpPr>
            <a:spLocks/>
          </p:cNvSpPr>
          <p:nvPr/>
        </p:nvSpPr>
        <p:spPr bwMode="auto">
          <a:xfrm>
            <a:off x="3603625" y="4713288"/>
            <a:ext cx="1824038" cy="1141412"/>
          </a:xfrm>
          <a:custGeom>
            <a:avLst/>
            <a:gdLst>
              <a:gd name="T0" fmla="*/ 2147483646 w 1149"/>
              <a:gd name="T1" fmla="*/ 2147483646 h 719"/>
              <a:gd name="T2" fmla="*/ 2147483646 w 1149"/>
              <a:gd name="T3" fmla="*/ 2147483646 h 719"/>
              <a:gd name="T4" fmla="*/ 2147483646 w 1149"/>
              <a:gd name="T5" fmla="*/ 2147483646 h 719"/>
              <a:gd name="T6" fmla="*/ 2147483646 w 1149"/>
              <a:gd name="T7" fmla="*/ 2147483646 h 719"/>
              <a:gd name="T8" fmla="*/ 2147483646 w 1149"/>
              <a:gd name="T9" fmla="*/ 2147483646 h 719"/>
              <a:gd name="T10" fmla="*/ 2147483646 w 1149"/>
              <a:gd name="T11" fmla="*/ 2147483646 h 719"/>
              <a:gd name="T12" fmla="*/ 2147483646 w 1149"/>
              <a:gd name="T13" fmla="*/ 2147483646 h 719"/>
              <a:gd name="T14" fmla="*/ 2147483646 w 1149"/>
              <a:gd name="T15" fmla="*/ 2147483646 h 719"/>
              <a:gd name="T16" fmla="*/ 2147483646 w 1149"/>
              <a:gd name="T17" fmla="*/ 2147483646 h 719"/>
              <a:gd name="T18" fmla="*/ 2147483646 w 1149"/>
              <a:gd name="T19" fmla="*/ 2147483646 h 719"/>
              <a:gd name="T20" fmla="*/ 2147483646 w 1149"/>
              <a:gd name="T21" fmla="*/ 2147483646 h 719"/>
              <a:gd name="T22" fmla="*/ 2147483646 w 1149"/>
              <a:gd name="T23" fmla="*/ 2147483646 h 719"/>
              <a:gd name="T24" fmla="*/ 2147483646 w 1149"/>
              <a:gd name="T25" fmla="*/ 2147483646 h 719"/>
              <a:gd name="T26" fmla="*/ 2147483646 w 1149"/>
              <a:gd name="T27" fmla="*/ 2147483646 h 719"/>
              <a:gd name="T28" fmla="*/ 2147483646 w 1149"/>
              <a:gd name="T29" fmla="*/ 2147483646 h 719"/>
              <a:gd name="T30" fmla="*/ 2147483646 w 1149"/>
              <a:gd name="T31" fmla="*/ 2147483646 h 719"/>
              <a:gd name="T32" fmla="*/ 2147483646 w 1149"/>
              <a:gd name="T33" fmla="*/ 2147483646 h 719"/>
              <a:gd name="T34" fmla="*/ 2147483646 w 1149"/>
              <a:gd name="T35" fmla="*/ 2147483646 h 719"/>
              <a:gd name="T36" fmla="*/ 2147483646 w 1149"/>
              <a:gd name="T37" fmla="*/ 2147483646 h 719"/>
              <a:gd name="T38" fmla="*/ 2147483646 w 1149"/>
              <a:gd name="T39" fmla="*/ 2147483646 h 719"/>
              <a:gd name="T40" fmla="*/ 2147483646 w 1149"/>
              <a:gd name="T41" fmla="*/ 2147483646 h 719"/>
              <a:gd name="T42" fmla="*/ 2147483646 w 1149"/>
              <a:gd name="T43" fmla="*/ 2147483646 h 719"/>
              <a:gd name="T44" fmla="*/ 2147483646 w 1149"/>
              <a:gd name="T45" fmla="*/ 2147483646 h 719"/>
              <a:gd name="T46" fmla="*/ 2147483646 w 1149"/>
              <a:gd name="T47" fmla="*/ 2147483646 h 719"/>
              <a:gd name="T48" fmla="*/ 2147483646 w 1149"/>
              <a:gd name="T49" fmla="*/ 2147483646 h 719"/>
              <a:gd name="T50" fmla="*/ 2147483646 w 1149"/>
              <a:gd name="T51" fmla="*/ 2147483646 h 719"/>
              <a:gd name="T52" fmla="*/ 2147483646 w 1149"/>
              <a:gd name="T53" fmla="*/ 2147483646 h 719"/>
              <a:gd name="T54" fmla="*/ 0 w 1149"/>
              <a:gd name="T55" fmla="*/ 2147483646 h 719"/>
              <a:gd name="T56" fmla="*/ 2147483646 w 1149"/>
              <a:gd name="T57" fmla="*/ 2147483646 h 719"/>
              <a:gd name="T58" fmla="*/ 2147483646 w 1149"/>
              <a:gd name="T59" fmla="*/ 2147483646 h 719"/>
              <a:gd name="T60" fmla="*/ 2147483646 w 1149"/>
              <a:gd name="T61" fmla="*/ 2147483646 h 719"/>
              <a:gd name="T62" fmla="*/ 2147483646 w 1149"/>
              <a:gd name="T63" fmla="*/ 2147483646 h 719"/>
              <a:gd name="T64" fmla="*/ 2147483646 w 1149"/>
              <a:gd name="T65" fmla="*/ 2147483646 h 719"/>
              <a:gd name="T66" fmla="*/ 2147483646 w 1149"/>
              <a:gd name="T67" fmla="*/ 2147483646 h 719"/>
              <a:gd name="T68" fmla="*/ 2147483646 w 1149"/>
              <a:gd name="T69" fmla="*/ 2147483646 h 719"/>
              <a:gd name="T70" fmla="*/ 2147483646 w 1149"/>
              <a:gd name="T71" fmla="*/ 2147483646 h 719"/>
              <a:gd name="T72" fmla="*/ 2147483646 w 1149"/>
              <a:gd name="T73" fmla="*/ 2147483646 h 719"/>
              <a:gd name="T74" fmla="*/ 2147483646 w 1149"/>
              <a:gd name="T75" fmla="*/ 2147483646 h 719"/>
              <a:gd name="T76" fmla="*/ 2147483646 w 1149"/>
              <a:gd name="T77" fmla="*/ 2147483646 h 719"/>
              <a:gd name="T78" fmla="*/ 2147483646 w 1149"/>
              <a:gd name="T79" fmla="*/ 2147483646 h 719"/>
              <a:gd name="T80" fmla="*/ 2147483646 w 1149"/>
              <a:gd name="T81" fmla="*/ 2147483646 h 719"/>
              <a:gd name="T82" fmla="*/ 2147483646 w 1149"/>
              <a:gd name="T83" fmla="*/ 2147483646 h 719"/>
              <a:gd name="T84" fmla="*/ 2147483646 w 1149"/>
              <a:gd name="T85" fmla="*/ 2147483646 h 719"/>
              <a:gd name="T86" fmla="*/ 2147483646 w 1149"/>
              <a:gd name="T87" fmla="*/ 2147483646 h 719"/>
              <a:gd name="T88" fmla="*/ 2147483646 w 1149"/>
              <a:gd name="T89" fmla="*/ 2147483646 h 719"/>
              <a:gd name="T90" fmla="*/ 2147483646 w 1149"/>
              <a:gd name="T91" fmla="*/ 2147483646 h 719"/>
              <a:gd name="T92" fmla="*/ 2147483646 w 1149"/>
              <a:gd name="T93" fmla="*/ 2147483646 h 719"/>
              <a:gd name="T94" fmla="*/ 2147483646 w 1149"/>
              <a:gd name="T95" fmla="*/ 2147483646 h 719"/>
              <a:gd name="T96" fmla="*/ 2147483646 w 1149"/>
              <a:gd name="T97" fmla="*/ 2147483646 h 719"/>
              <a:gd name="T98" fmla="*/ 2147483646 w 1149"/>
              <a:gd name="T99" fmla="*/ 2147483646 h 719"/>
              <a:gd name="T100" fmla="*/ 2147483646 w 1149"/>
              <a:gd name="T101" fmla="*/ 2147483646 h 719"/>
              <a:gd name="T102" fmla="*/ 2147483646 w 1149"/>
              <a:gd name="T103" fmla="*/ 2147483646 h 719"/>
              <a:gd name="T104" fmla="*/ 2147483646 w 1149"/>
              <a:gd name="T105" fmla="*/ 2147483646 h 719"/>
              <a:gd name="T106" fmla="*/ 2147483646 w 1149"/>
              <a:gd name="T107" fmla="*/ 2147483646 h 719"/>
              <a:gd name="T108" fmla="*/ 2147483646 w 1149"/>
              <a:gd name="T109" fmla="*/ 2147483646 h 719"/>
              <a:gd name="T110" fmla="*/ 2147483646 w 1149"/>
              <a:gd name="T111" fmla="*/ 2147483646 h 719"/>
              <a:gd name="T112" fmla="*/ 2147483646 w 1149"/>
              <a:gd name="T113" fmla="*/ 2147483646 h 719"/>
              <a:gd name="T114" fmla="*/ 2147483646 w 1149"/>
              <a:gd name="T115" fmla="*/ 2147483646 h 719"/>
              <a:gd name="T116" fmla="*/ 2147483646 w 1149"/>
              <a:gd name="T117" fmla="*/ 2147483646 h 719"/>
              <a:gd name="T118" fmla="*/ 2147483646 w 1149"/>
              <a:gd name="T119" fmla="*/ 2147483646 h 719"/>
              <a:gd name="T120" fmla="*/ 2147483646 w 1149"/>
              <a:gd name="T121" fmla="*/ 2147483646 h 719"/>
              <a:gd name="T122" fmla="*/ 2147483646 w 1149"/>
              <a:gd name="T123" fmla="*/ 2147483646 h 7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9"/>
              <a:gd name="T187" fmla="*/ 0 h 719"/>
              <a:gd name="T188" fmla="*/ 1149 w 1149"/>
              <a:gd name="T189" fmla="*/ 719 h 7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9" h="719">
                <a:moveTo>
                  <a:pt x="1099" y="268"/>
                </a:moveTo>
                <a:lnTo>
                  <a:pt x="1096" y="265"/>
                </a:lnTo>
                <a:lnTo>
                  <a:pt x="1094" y="262"/>
                </a:lnTo>
                <a:lnTo>
                  <a:pt x="1091" y="259"/>
                </a:lnTo>
                <a:lnTo>
                  <a:pt x="1088" y="255"/>
                </a:lnTo>
                <a:lnTo>
                  <a:pt x="1085" y="252"/>
                </a:lnTo>
                <a:lnTo>
                  <a:pt x="1083" y="247"/>
                </a:lnTo>
                <a:lnTo>
                  <a:pt x="1080" y="243"/>
                </a:lnTo>
                <a:lnTo>
                  <a:pt x="1077" y="238"/>
                </a:lnTo>
                <a:lnTo>
                  <a:pt x="1075" y="233"/>
                </a:lnTo>
                <a:lnTo>
                  <a:pt x="1072" y="227"/>
                </a:lnTo>
                <a:lnTo>
                  <a:pt x="1069" y="222"/>
                </a:lnTo>
                <a:lnTo>
                  <a:pt x="1066" y="216"/>
                </a:lnTo>
                <a:lnTo>
                  <a:pt x="1064" y="209"/>
                </a:lnTo>
                <a:lnTo>
                  <a:pt x="1061" y="203"/>
                </a:lnTo>
                <a:lnTo>
                  <a:pt x="1058" y="196"/>
                </a:lnTo>
                <a:lnTo>
                  <a:pt x="1055" y="188"/>
                </a:lnTo>
                <a:lnTo>
                  <a:pt x="1052" y="181"/>
                </a:lnTo>
                <a:lnTo>
                  <a:pt x="1049" y="174"/>
                </a:lnTo>
                <a:lnTo>
                  <a:pt x="1046" y="167"/>
                </a:lnTo>
                <a:lnTo>
                  <a:pt x="1043" y="160"/>
                </a:lnTo>
                <a:lnTo>
                  <a:pt x="1040" y="154"/>
                </a:lnTo>
                <a:lnTo>
                  <a:pt x="1037" y="148"/>
                </a:lnTo>
                <a:lnTo>
                  <a:pt x="1034" y="142"/>
                </a:lnTo>
                <a:lnTo>
                  <a:pt x="1030" y="136"/>
                </a:lnTo>
                <a:lnTo>
                  <a:pt x="1027" y="130"/>
                </a:lnTo>
                <a:lnTo>
                  <a:pt x="1023" y="125"/>
                </a:lnTo>
                <a:lnTo>
                  <a:pt x="1020" y="120"/>
                </a:lnTo>
                <a:lnTo>
                  <a:pt x="1016" y="115"/>
                </a:lnTo>
                <a:lnTo>
                  <a:pt x="1012" y="110"/>
                </a:lnTo>
                <a:lnTo>
                  <a:pt x="1008" y="106"/>
                </a:lnTo>
                <a:lnTo>
                  <a:pt x="1005" y="102"/>
                </a:lnTo>
                <a:lnTo>
                  <a:pt x="1001" y="98"/>
                </a:lnTo>
                <a:lnTo>
                  <a:pt x="997" y="94"/>
                </a:lnTo>
                <a:lnTo>
                  <a:pt x="993" y="91"/>
                </a:lnTo>
                <a:lnTo>
                  <a:pt x="989" y="88"/>
                </a:lnTo>
                <a:lnTo>
                  <a:pt x="985" y="85"/>
                </a:lnTo>
                <a:lnTo>
                  <a:pt x="981" y="82"/>
                </a:lnTo>
                <a:lnTo>
                  <a:pt x="977" y="79"/>
                </a:lnTo>
                <a:lnTo>
                  <a:pt x="973" y="77"/>
                </a:lnTo>
                <a:lnTo>
                  <a:pt x="969" y="74"/>
                </a:lnTo>
                <a:lnTo>
                  <a:pt x="965" y="72"/>
                </a:lnTo>
                <a:lnTo>
                  <a:pt x="962" y="71"/>
                </a:lnTo>
                <a:lnTo>
                  <a:pt x="958" y="69"/>
                </a:lnTo>
                <a:lnTo>
                  <a:pt x="954" y="68"/>
                </a:lnTo>
                <a:lnTo>
                  <a:pt x="950" y="66"/>
                </a:lnTo>
                <a:lnTo>
                  <a:pt x="946" y="65"/>
                </a:lnTo>
                <a:lnTo>
                  <a:pt x="943" y="65"/>
                </a:lnTo>
                <a:lnTo>
                  <a:pt x="939" y="64"/>
                </a:lnTo>
                <a:lnTo>
                  <a:pt x="935" y="64"/>
                </a:lnTo>
                <a:lnTo>
                  <a:pt x="932" y="64"/>
                </a:lnTo>
                <a:lnTo>
                  <a:pt x="928" y="63"/>
                </a:lnTo>
                <a:lnTo>
                  <a:pt x="924" y="64"/>
                </a:lnTo>
                <a:lnTo>
                  <a:pt x="921" y="64"/>
                </a:lnTo>
                <a:lnTo>
                  <a:pt x="917" y="64"/>
                </a:lnTo>
                <a:lnTo>
                  <a:pt x="914" y="65"/>
                </a:lnTo>
                <a:lnTo>
                  <a:pt x="910" y="65"/>
                </a:lnTo>
                <a:lnTo>
                  <a:pt x="907" y="66"/>
                </a:lnTo>
                <a:lnTo>
                  <a:pt x="903" y="67"/>
                </a:lnTo>
                <a:lnTo>
                  <a:pt x="900" y="68"/>
                </a:lnTo>
                <a:lnTo>
                  <a:pt x="896" y="70"/>
                </a:lnTo>
                <a:lnTo>
                  <a:pt x="893" y="71"/>
                </a:lnTo>
                <a:lnTo>
                  <a:pt x="890" y="73"/>
                </a:lnTo>
                <a:lnTo>
                  <a:pt x="886" y="75"/>
                </a:lnTo>
                <a:lnTo>
                  <a:pt x="883" y="77"/>
                </a:lnTo>
                <a:lnTo>
                  <a:pt x="880" y="79"/>
                </a:lnTo>
                <a:lnTo>
                  <a:pt x="877" y="81"/>
                </a:lnTo>
                <a:lnTo>
                  <a:pt x="874" y="83"/>
                </a:lnTo>
                <a:lnTo>
                  <a:pt x="871" y="85"/>
                </a:lnTo>
                <a:lnTo>
                  <a:pt x="869" y="87"/>
                </a:lnTo>
                <a:lnTo>
                  <a:pt x="867" y="89"/>
                </a:lnTo>
                <a:lnTo>
                  <a:pt x="865" y="92"/>
                </a:lnTo>
                <a:lnTo>
                  <a:pt x="863" y="94"/>
                </a:lnTo>
                <a:lnTo>
                  <a:pt x="861" y="96"/>
                </a:lnTo>
                <a:lnTo>
                  <a:pt x="860" y="98"/>
                </a:lnTo>
                <a:lnTo>
                  <a:pt x="859" y="101"/>
                </a:lnTo>
                <a:lnTo>
                  <a:pt x="858" y="103"/>
                </a:lnTo>
                <a:lnTo>
                  <a:pt x="857" y="106"/>
                </a:lnTo>
                <a:lnTo>
                  <a:pt x="857" y="108"/>
                </a:lnTo>
                <a:lnTo>
                  <a:pt x="857" y="111"/>
                </a:lnTo>
                <a:lnTo>
                  <a:pt x="856" y="113"/>
                </a:lnTo>
                <a:lnTo>
                  <a:pt x="856" y="116"/>
                </a:lnTo>
                <a:lnTo>
                  <a:pt x="856" y="118"/>
                </a:lnTo>
                <a:lnTo>
                  <a:pt x="856" y="119"/>
                </a:lnTo>
                <a:lnTo>
                  <a:pt x="856" y="121"/>
                </a:lnTo>
                <a:lnTo>
                  <a:pt x="856" y="122"/>
                </a:lnTo>
                <a:lnTo>
                  <a:pt x="856" y="123"/>
                </a:lnTo>
                <a:lnTo>
                  <a:pt x="856" y="122"/>
                </a:lnTo>
                <a:lnTo>
                  <a:pt x="856" y="121"/>
                </a:lnTo>
                <a:lnTo>
                  <a:pt x="856" y="119"/>
                </a:lnTo>
                <a:lnTo>
                  <a:pt x="856" y="118"/>
                </a:lnTo>
                <a:lnTo>
                  <a:pt x="856" y="116"/>
                </a:lnTo>
                <a:lnTo>
                  <a:pt x="856" y="113"/>
                </a:lnTo>
                <a:lnTo>
                  <a:pt x="856" y="111"/>
                </a:lnTo>
                <a:lnTo>
                  <a:pt x="856" y="108"/>
                </a:lnTo>
                <a:lnTo>
                  <a:pt x="856" y="105"/>
                </a:lnTo>
                <a:lnTo>
                  <a:pt x="855" y="102"/>
                </a:lnTo>
                <a:lnTo>
                  <a:pt x="854" y="100"/>
                </a:lnTo>
                <a:lnTo>
                  <a:pt x="853" y="97"/>
                </a:lnTo>
                <a:lnTo>
                  <a:pt x="852" y="94"/>
                </a:lnTo>
                <a:lnTo>
                  <a:pt x="851" y="91"/>
                </a:lnTo>
                <a:lnTo>
                  <a:pt x="849" y="88"/>
                </a:lnTo>
                <a:lnTo>
                  <a:pt x="848" y="84"/>
                </a:lnTo>
                <a:lnTo>
                  <a:pt x="846" y="81"/>
                </a:lnTo>
                <a:lnTo>
                  <a:pt x="844" y="78"/>
                </a:lnTo>
                <a:lnTo>
                  <a:pt x="842" y="75"/>
                </a:lnTo>
                <a:lnTo>
                  <a:pt x="840" y="71"/>
                </a:lnTo>
                <a:lnTo>
                  <a:pt x="837" y="68"/>
                </a:lnTo>
                <a:lnTo>
                  <a:pt x="835" y="64"/>
                </a:lnTo>
                <a:lnTo>
                  <a:pt x="832" y="61"/>
                </a:lnTo>
                <a:lnTo>
                  <a:pt x="829" y="57"/>
                </a:lnTo>
                <a:lnTo>
                  <a:pt x="826" y="54"/>
                </a:lnTo>
                <a:lnTo>
                  <a:pt x="823" y="51"/>
                </a:lnTo>
                <a:lnTo>
                  <a:pt x="820" y="48"/>
                </a:lnTo>
                <a:lnTo>
                  <a:pt x="817" y="45"/>
                </a:lnTo>
                <a:lnTo>
                  <a:pt x="814" y="42"/>
                </a:lnTo>
                <a:lnTo>
                  <a:pt x="810" y="39"/>
                </a:lnTo>
                <a:lnTo>
                  <a:pt x="807" y="36"/>
                </a:lnTo>
                <a:lnTo>
                  <a:pt x="803" y="34"/>
                </a:lnTo>
                <a:lnTo>
                  <a:pt x="800" y="31"/>
                </a:lnTo>
                <a:lnTo>
                  <a:pt x="796" y="29"/>
                </a:lnTo>
                <a:lnTo>
                  <a:pt x="792" y="26"/>
                </a:lnTo>
                <a:lnTo>
                  <a:pt x="789" y="24"/>
                </a:lnTo>
                <a:lnTo>
                  <a:pt x="785" y="22"/>
                </a:lnTo>
                <a:lnTo>
                  <a:pt x="781" y="20"/>
                </a:lnTo>
                <a:lnTo>
                  <a:pt x="777" y="18"/>
                </a:lnTo>
                <a:lnTo>
                  <a:pt x="773" y="17"/>
                </a:lnTo>
                <a:lnTo>
                  <a:pt x="769" y="15"/>
                </a:lnTo>
                <a:lnTo>
                  <a:pt x="764" y="13"/>
                </a:lnTo>
                <a:lnTo>
                  <a:pt x="760" y="12"/>
                </a:lnTo>
                <a:lnTo>
                  <a:pt x="756" y="11"/>
                </a:lnTo>
                <a:lnTo>
                  <a:pt x="751" y="9"/>
                </a:lnTo>
                <a:lnTo>
                  <a:pt x="747" y="8"/>
                </a:lnTo>
                <a:lnTo>
                  <a:pt x="742" y="7"/>
                </a:lnTo>
                <a:lnTo>
                  <a:pt x="738" y="6"/>
                </a:lnTo>
                <a:lnTo>
                  <a:pt x="733" y="5"/>
                </a:lnTo>
                <a:lnTo>
                  <a:pt x="728" y="4"/>
                </a:lnTo>
                <a:lnTo>
                  <a:pt x="724" y="3"/>
                </a:lnTo>
                <a:lnTo>
                  <a:pt x="719" y="3"/>
                </a:lnTo>
                <a:lnTo>
                  <a:pt x="714" y="2"/>
                </a:lnTo>
                <a:lnTo>
                  <a:pt x="709" y="2"/>
                </a:lnTo>
                <a:lnTo>
                  <a:pt x="704" y="1"/>
                </a:lnTo>
                <a:lnTo>
                  <a:pt x="699" y="1"/>
                </a:lnTo>
                <a:lnTo>
                  <a:pt x="695" y="1"/>
                </a:lnTo>
                <a:lnTo>
                  <a:pt x="690" y="0"/>
                </a:lnTo>
                <a:lnTo>
                  <a:pt x="685" y="0"/>
                </a:lnTo>
                <a:lnTo>
                  <a:pt x="681" y="0"/>
                </a:lnTo>
                <a:lnTo>
                  <a:pt x="676" y="0"/>
                </a:lnTo>
                <a:lnTo>
                  <a:pt x="672" y="0"/>
                </a:lnTo>
                <a:lnTo>
                  <a:pt x="667" y="1"/>
                </a:lnTo>
                <a:lnTo>
                  <a:pt x="663" y="1"/>
                </a:lnTo>
                <a:lnTo>
                  <a:pt x="659" y="1"/>
                </a:lnTo>
                <a:lnTo>
                  <a:pt x="655" y="2"/>
                </a:lnTo>
                <a:lnTo>
                  <a:pt x="651" y="2"/>
                </a:lnTo>
                <a:lnTo>
                  <a:pt x="647" y="3"/>
                </a:lnTo>
                <a:lnTo>
                  <a:pt x="643" y="3"/>
                </a:lnTo>
                <a:lnTo>
                  <a:pt x="639" y="4"/>
                </a:lnTo>
                <a:lnTo>
                  <a:pt x="635" y="5"/>
                </a:lnTo>
                <a:lnTo>
                  <a:pt x="631" y="6"/>
                </a:lnTo>
                <a:lnTo>
                  <a:pt x="628" y="7"/>
                </a:lnTo>
                <a:lnTo>
                  <a:pt x="624" y="8"/>
                </a:lnTo>
                <a:lnTo>
                  <a:pt x="621" y="9"/>
                </a:lnTo>
                <a:lnTo>
                  <a:pt x="617" y="10"/>
                </a:lnTo>
                <a:lnTo>
                  <a:pt x="614" y="11"/>
                </a:lnTo>
                <a:lnTo>
                  <a:pt x="611" y="12"/>
                </a:lnTo>
                <a:lnTo>
                  <a:pt x="608" y="13"/>
                </a:lnTo>
                <a:lnTo>
                  <a:pt x="605" y="14"/>
                </a:lnTo>
                <a:lnTo>
                  <a:pt x="602" y="15"/>
                </a:lnTo>
                <a:lnTo>
                  <a:pt x="599" y="16"/>
                </a:lnTo>
                <a:lnTo>
                  <a:pt x="596" y="17"/>
                </a:lnTo>
                <a:lnTo>
                  <a:pt x="593" y="19"/>
                </a:lnTo>
                <a:lnTo>
                  <a:pt x="590" y="20"/>
                </a:lnTo>
                <a:lnTo>
                  <a:pt x="587" y="21"/>
                </a:lnTo>
                <a:lnTo>
                  <a:pt x="585" y="23"/>
                </a:lnTo>
                <a:lnTo>
                  <a:pt x="582" y="24"/>
                </a:lnTo>
                <a:lnTo>
                  <a:pt x="580" y="25"/>
                </a:lnTo>
                <a:lnTo>
                  <a:pt x="578" y="27"/>
                </a:lnTo>
                <a:lnTo>
                  <a:pt x="575" y="29"/>
                </a:lnTo>
                <a:lnTo>
                  <a:pt x="573" y="30"/>
                </a:lnTo>
                <a:lnTo>
                  <a:pt x="571" y="32"/>
                </a:lnTo>
                <a:lnTo>
                  <a:pt x="569" y="34"/>
                </a:lnTo>
                <a:lnTo>
                  <a:pt x="567" y="36"/>
                </a:lnTo>
                <a:lnTo>
                  <a:pt x="565" y="37"/>
                </a:lnTo>
                <a:lnTo>
                  <a:pt x="563" y="39"/>
                </a:lnTo>
                <a:lnTo>
                  <a:pt x="561" y="41"/>
                </a:lnTo>
                <a:lnTo>
                  <a:pt x="559" y="43"/>
                </a:lnTo>
                <a:lnTo>
                  <a:pt x="557" y="45"/>
                </a:lnTo>
                <a:lnTo>
                  <a:pt x="556" y="48"/>
                </a:lnTo>
                <a:lnTo>
                  <a:pt x="554" y="50"/>
                </a:lnTo>
                <a:lnTo>
                  <a:pt x="553" y="52"/>
                </a:lnTo>
                <a:lnTo>
                  <a:pt x="551" y="54"/>
                </a:lnTo>
                <a:lnTo>
                  <a:pt x="551" y="56"/>
                </a:lnTo>
                <a:lnTo>
                  <a:pt x="550" y="58"/>
                </a:lnTo>
                <a:lnTo>
                  <a:pt x="550" y="59"/>
                </a:lnTo>
                <a:lnTo>
                  <a:pt x="550" y="61"/>
                </a:lnTo>
                <a:lnTo>
                  <a:pt x="551" y="63"/>
                </a:lnTo>
                <a:lnTo>
                  <a:pt x="552" y="64"/>
                </a:lnTo>
                <a:lnTo>
                  <a:pt x="553" y="65"/>
                </a:lnTo>
                <a:lnTo>
                  <a:pt x="554" y="66"/>
                </a:lnTo>
                <a:lnTo>
                  <a:pt x="556" y="67"/>
                </a:lnTo>
                <a:lnTo>
                  <a:pt x="558" y="68"/>
                </a:lnTo>
                <a:lnTo>
                  <a:pt x="560" y="69"/>
                </a:lnTo>
                <a:lnTo>
                  <a:pt x="563" y="69"/>
                </a:lnTo>
                <a:lnTo>
                  <a:pt x="566" y="70"/>
                </a:lnTo>
                <a:lnTo>
                  <a:pt x="570" y="70"/>
                </a:lnTo>
                <a:lnTo>
                  <a:pt x="573" y="71"/>
                </a:lnTo>
                <a:lnTo>
                  <a:pt x="576" y="71"/>
                </a:lnTo>
                <a:lnTo>
                  <a:pt x="580" y="72"/>
                </a:lnTo>
                <a:lnTo>
                  <a:pt x="583" y="72"/>
                </a:lnTo>
                <a:lnTo>
                  <a:pt x="586" y="73"/>
                </a:lnTo>
                <a:lnTo>
                  <a:pt x="589" y="74"/>
                </a:lnTo>
                <a:lnTo>
                  <a:pt x="592" y="75"/>
                </a:lnTo>
                <a:lnTo>
                  <a:pt x="595" y="76"/>
                </a:lnTo>
                <a:lnTo>
                  <a:pt x="598" y="77"/>
                </a:lnTo>
                <a:lnTo>
                  <a:pt x="600" y="78"/>
                </a:lnTo>
                <a:lnTo>
                  <a:pt x="603" y="80"/>
                </a:lnTo>
                <a:lnTo>
                  <a:pt x="606" y="81"/>
                </a:lnTo>
                <a:lnTo>
                  <a:pt x="608" y="82"/>
                </a:lnTo>
                <a:lnTo>
                  <a:pt x="610" y="84"/>
                </a:lnTo>
                <a:lnTo>
                  <a:pt x="613" y="86"/>
                </a:lnTo>
                <a:lnTo>
                  <a:pt x="615" y="87"/>
                </a:lnTo>
                <a:lnTo>
                  <a:pt x="617" y="89"/>
                </a:lnTo>
                <a:lnTo>
                  <a:pt x="619" y="91"/>
                </a:lnTo>
                <a:lnTo>
                  <a:pt x="621" y="93"/>
                </a:lnTo>
                <a:lnTo>
                  <a:pt x="623" y="94"/>
                </a:lnTo>
                <a:lnTo>
                  <a:pt x="625" y="96"/>
                </a:lnTo>
                <a:lnTo>
                  <a:pt x="626" y="98"/>
                </a:lnTo>
                <a:lnTo>
                  <a:pt x="628" y="100"/>
                </a:lnTo>
                <a:lnTo>
                  <a:pt x="629" y="101"/>
                </a:lnTo>
                <a:lnTo>
                  <a:pt x="631" y="103"/>
                </a:lnTo>
                <a:lnTo>
                  <a:pt x="632" y="105"/>
                </a:lnTo>
                <a:lnTo>
                  <a:pt x="634" y="107"/>
                </a:lnTo>
                <a:lnTo>
                  <a:pt x="635" y="108"/>
                </a:lnTo>
                <a:lnTo>
                  <a:pt x="636" y="110"/>
                </a:lnTo>
                <a:lnTo>
                  <a:pt x="637" y="112"/>
                </a:lnTo>
                <a:lnTo>
                  <a:pt x="638" y="113"/>
                </a:lnTo>
                <a:lnTo>
                  <a:pt x="639" y="115"/>
                </a:lnTo>
                <a:lnTo>
                  <a:pt x="640" y="117"/>
                </a:lnTo>
                <a:lnTo>
                  <a:pt x="640" y="118"/>
                </a:lnTo>
                <a:lnTo>
                  <a:pt x="641" y="119"/>
                </a:lnTo>
                <a:lnTo>
                  <a:pt x="642" y="120"/>
                </a:lnTo>
                <a:lnTo>
                  <a:pt x="642" y="121"/>
                </a:lnTo>
                <a:lnTo>
                  <a:pt x="642" y="122"/>
                </a:lnTo>
                <a:lnTo>
                  <a:pt x="642" y="121"/>
                </a:lnTo>
                <a:lnTo>
                  <a:pt x="642" y="120"/>
                </a:lnTo>
                <a:lnTo>
                  <a:pt x="641" y="119"/>
                </a:lnTo>
                <a:lnTo>
                  <a:pt x="640" y="118"/>
                </a:lnTo>
                <a:lnTo>
                  <a:pt x="640" y="117"/>
                </a:lnTo>
                <a:lnTo>
                  <a:pt x="639" y="115"/>
                </a:lnTo>
                <a:lnTo>
                  <a:pt x="638" y="113"/>
                </a:lnTo>
                <a:lnTo>
                  <a:pt x="637" y="112"/>
                </a:lnTo>
                <a:lnTo>
                  <a:pt x="636" y="110"/>
                </a:lnTo>
                <a:lnTo>
                  <a:pt x="635" y="108"/>
                </a:lnTo>
                <a:lnTo>
                  <a:pt x="634" y="107"/>
                </a:lnTo>
                <a:lnTo>
                  <a:pt x="632" y="105"/>
                </a:lnTo>
                <a:lnTo>
                  <a:pt x="631" y="103"/>
                </a:lnTo>
                <a:lnTo>
                  <a:pt x="629" y="101"/>
                </a:lnTo>
                <a:lnTo>
                  <a:pt x="628" y="100"/>
                </a:lnTo>
                <a:lnTo>
                  <a:pt x="626" y="98"/>
                </a:lnTo>
                <a:lnTo>
                  <a:pt x="625" y="96"/>
                </a:lnTo>
                <a:lnTo>
                  <a:pt x="623" y="94"/>
                </a:lnTo>
                <a:lnTo>
                  <a:pt x="621" y="93"/>
                </a:lnTo>
                <a:lnTo>
                  <a:pt x="619" y="91"/>
                </a:lnTo>
                <a:lnTo>
                  <a:pt x="617" y="89"/>
                </a:lnTo>
                <a:lnTo>
                  <a:pt x="615" y="87"/>
                </a:lnTo>
                <a:lnTo>
                  <a:pt x="613" y="86"/>
                </a:lnTo>
                <a:lnTo>
                  <a:pt x="610" y="84"/>
                </a:lnTo>
                <a:lnTo>
                  <a:pt x="608" y="82"/>
                </a:lnTo>
                <a:lnTo>
                  <a:pt x="606" y="81"/>
                </a:lnTo>
                <a:lnTo>
                  <a:pt x="603" y="80"/>
                </a:lnTo>
                <a:lnTo>
                  <a:pt x="600" y="78"/>
                </a:lnTo>
                <a:lnTo>
                  <a:pt x="598" y="77"/>
                </a:lnTo>
                <a:lnTo>
                  <a:pt x="595" y="76"/>
                </a:lnTo>
                <a:lnTo>
                  <a:pt x="592" y="75"/>
                </a:lnTo>
                <a:lnTo>
                  <a:pt x="589" y="74"/>
                </a:lnTo>
                <a:lnTo>
                  <a:pt x="586" y="73"/>
                </a:lnTo>
                <a:lnTo>
                  <a:pt x="583" y="72"/>
                </a:lnTo>
                <a:lnTo>
                  <a:pt x="580" y="72"/>
                </a:lnTo>
                <a:lnTo>
                  <a:pt x="576" y="71"/>
                </a:lnTo>
                <a:lnTo>
                  <a:pt x="573" y="71"/>
                </a:lnTo>
                <a:lnTo>
                  <a:pt x="570" y="70"/>
                </a:lnTo>
                <a:lnTo>
                  <a:pt x="566" y="70"/>
                </a:lnTo>
                <a:lnTo>
                  <a:pt x="563" y="70"/>
                </a:lnTo>
                <a:lnTo>
                  <a:pt x="559" y="69"/>
                </a:lnTo>
                <a:lnTo>
                  <a:pt x="556" y="69"/>
                </a:lnTo>
                <a:lnTo>
                  <a:pt x="552" y="69"/>
                </a:lnTo>
                <a:lnTo>
                  <a:pt x="549" y="69"/>
                </a:lnTo>
                <a:lnTo>
                  <a:pt x="545" y="69"/>
                </a:lnTo>
                <a:lnTo>
                  <a:pt x="542" y="69"/>
                </a:lnTo>
                <a:lnTo>
                  <a:pt x="538" y="68"/>
                </a:lnTo>
                <a:lnTo>
                  <a:pt x="535" y="68"/>
                </a:lnTo>
                <a:lnTo>
                  <a:pt x="531" y="68"/>
                </a:lnTo>
                <a:lnTo>
                  <a:pt x="528" y="68"/>
                </a:lnTo>
                <a:lnTo>
                  <a:pt x="524" y="68"/>
                </a:lnTo>
                <a:lnTo>
                  <a:pt x="521" y="68"/>
                </a:lnTo>
                <a:lnTo>
                  <a:pt x="518" y="68"/>
                </a:lnTo>
                <a:lnTo>
                  <a:pt x="514" y="69"/>
                </a:lnTo>
                <a:lnTo>
                  <a:pt x="511" y="69"/>
                </a:lnTo>
                <a:lnTo>
                  <a:pt x="508" y="69"/>
                </a:lnTo>
                <a:lnTo>
                  <a:pt x="504" y="69"/>
                </a:lnTo>
                <a:lnTo>
                  <a:pt x="501" y="70"/>
                </a:lnTo>
                <a:lnTo>
                  <a:pt x="498" y="70"/>
                </a:lnTo>
                <a:lnTo>
                  <a:pt x="495" y="70"/>
                </a:lnTo>
                <a:lnTo>
                  <a:pt x="492" y="71"/>
                </a:lnTo>
                <a:lnTo>
                  <a:pt x="489" y="71"/>
                </a:lnTo>
                <a:lnTo>
                  <a:pt x="486" y="72"/>
                </a:lnTo>
                <a:lnTo>
                  <a:pt x="483" y="73"/>
                </a:lnTo>
                <a:lnTo>
                  <a:pt x="480" y="74"/>
                </a:lnTo>
                <a:lnTo>
                  <a:pt x="477" y="74"/>
                </a:lnTo>
                <a:lnTo>
                  <a:pt x="474" y="75"/>
                </a:lnTo>
                <a:lnTo>
                  <a:pt x="471" y="76"/>
                </a:lnTo>
                <a:lnTo>
                  <a:pt x="469" y="77"/>
                </a:lnTo>
                <a:lnTo>
                  <a:pt x="466" y="78"/>
                </a:lnTo>
                <a:lnTo>
                  <a:pt x="463" y="80"/>
                </a:lnTo>
                <a:lnTo>
                  <a:pt x="461" y="81"/>
                </a:lnTo>
                <a:lnTo>
                  <a:pt x="459" y="82"/>
                </a:lnTo>
                <a:lnTo>
                  <a:pt x="458" y="83"/>
                </a:lnTo>
                <a:lnTo>
                  <a:pt x="456" y="85"/>
                </a:lnTo>
                <a:lnTo>
                  <a:pt x="455" y="86"/>
                </a:lnTo>
                <a:lnTo>
                  <a:pt x="455" y="88"/>
                </a:lnTo>
                <a:lnTo>
                  <a:pt x="454" y="90"/>
                </a:lnTo>
                <a:lnTo>
                  <a:pt x="454" y="92"/>
                </a:lnTo>
                <a:lnTo>
                  <a:pt x="454" y="93"/>
                </a:lnTo>
                <a:lnTo>
                  <a:pt x="455" y="95"/>
                </a:lnTo>
                <a:lnTo>
                  <a:pt x="455" y="97"/>
                </a:lnTo>
                <a:lnTo>
                  <a:pt x="456" y="99"/>
                </a:lnTo>
                <a:lnTo>
                  <a:pt x="458" y="102"/>
                </a:lnTo>
                <a:lnTo>
                  <a:pt x="459" y="104"/>
                </a:lnTo>
                <a:lnTo>
                  <a:pt x="461" y="106"/>
                </a:lnTo>
                <a:lnTo>
                  <a:pt x="463" y="108"/>
                </a:lnTo>
                <a:lnTo>
                  <a:pt x="465" y="110"/>
                </a:lnTo>
                <a:lnTo>
                  <a:pt x="466" y="112"/>
                </a:lnTo>
                <a:lnTo>
                  <a:pt x="467" y="113"/>
                </a:lnTo>
                <a:lnTo>
                  <a:pt x="468" y="114"/>
                </a:lnTo>
                <a:lnTo>
                  <a:pt x="469" y="115"/>
                </a:lnTo>
                <a:lnTo>
                  <a:pt x="468" y="114"/>
                </a:lnTo>
                <a:lnTo>
                  <a:pt x="468" y="113"/>
                </a:lnTo>
                <a:lnTo>
                  <a:pt x="466" y="112"/>
                </a:lnTo>
                <a:lnTo>
                  <a:pt x="465" y="111"/>
                </a:lnTo>
                <a:lnTo>
                  <a:pt x="464" y="109"/>
                </a:lnTo>
                <a:lnTo>
                  <a:pt x="462" y="107"/>
                </a:lnTo>
                <a:lnTo>
                  <a:pt x="460" y="104"/>
                </a:lnTo>
                <a:lnTo>
                  <a:pt x="457" y="102"/>
                </a:lnTo>
                <a:lnTo>
                  <a:pt x="455" y="99"/>
                </a:lnTo>
                <a:lnTo>
                  <a:pt x="453" y="97"/>
                </a:lnTo>
                <a:lnTo>
                  <a:pt x="450" y="95"/>
                </a:lnTo>
                <a:lnTo>
                  <a:pt x="447" y="92"/>
                </a:lnTo>
                <a:lnTo>
                  <a:pt x="444" y="90"/>
                </a:lnTo>
                <a:lnTo>
                  <a:pt x="442" y="88"/>
                </a:lnTo>
                <a:lnTo>
                  <a:pt x="439" y="86"/>
                </a:lnTo>
                <a:lnTo>
                  <a:pt x="436" y="84"/>
                </a:lnTo>
                <a:lnTo>
                  <a:pt x="432" y="82"/>
                </a:lnTo>
                <a:lnTo>
                  <a:pt x="429" y="81"/>
                </a:lnTo>
                <a:lnTo>
                  <a:pt x="426" y="79"/>
                </a:lnTo>
                <a:lnTo>
                  <a:pt x="422" y="77"/>
                </a:lnTo>
                <a:lnTo>
                  <a:pt x="419" y="76"/>
                </a:lnTo>
                <a:lnTo>
                  <a:pt x="415" y="74"/>
                </a:lnTo>
                <a:lnTo>
                  <a:pt x="411" y="73"/>
                </a:lnTo>
                <a:lnTo>
                  <a:pt x="408" y="72"/>
                </a:lnTo>
                <a:lnTo>
                  <a:pt x="404" y="71"/>
                </a:lnTo>
                <a:lnTo>
                  <a:pt x="400" y="70"/>
                </a:lnTo>
                <a:lnTo>
                  <a:pt x="396" y="69"/>
                </a:lnTo>
                <a:lnTo>
                  <a:pt x="392" y="68"/>
                </a:lnTo>
                <a:lnTo>
                  <a:pt x="388" y="68"/>
                </a:lnTo>
                <a:lnTo>
                  <a:pt x="385" y="67"/>
                </a:lnTo>
                <a:lnTo>
                  <a:pt x="381" y="67"/>
                </a:lnTo>
                <a:lnTo>
                  <a:pt x="377" y="67"/>
                </a:lnTo>
                <a:lnTo>
                  <a:pt x="373" y="67"/>
                </a:lnTo>
                <a:lnTo>
                  <a:pt x="369" y="67"/>
                </a:lnTo>
                <a:lnTo>
                  <a:pt x="365" y="67"/>
                </a:lnTo>
                <a:lnTo>
                  <a:pt x="361" y="68"/>
                </a:lnTo>
                <a:lnTo>
                  <a:pt x="358" y="69"/>
                </a:lnTo>
                <a:lnTo>
                  <a:pt x="354" y="69"/>
                </a:lnTo>
                <a:lnTo>
                  <a:pt x="350" y="70"/>
                </a:lnTo>
                <a:lnTo>
                  <a:pt x="346" y="71"/>
                </a:lnTo>
                <a:lnTo>
                  <a:pt x="342" y="73"/>
                </a:lnTo>
                <a:lnTo>
                  <a:pt x="339" y="74"/>
                </a:lnTo>
                <a:lnTo>
                  <a:pt x="335" y="75"/>
                </a:lnTo>
                <a:lnTo>
                  <a:pt x="332" y="76"/>
                </a:lnTo>
                <a:lnTo>
                  <a:pt x="329" y="78"/>
                </a:lnTo>
                <a:lnTo>
                  <a:pt x="326" y="79"/>
                </a:lnTo>
                <a:lnTo>
                  <a:pt x="323" y="81"/>
                </a:lnTo>
                <a:lnTo>
                  <a:pt x="320" y="82"/>
                </a:lnTo>
                <a:lnTo>
                  <a:pt x="317" y="84"/>
                </a:lnTo>
                <a:lnTo>
                  <a:pt x="315" y="86"/>
                </a:lnTo>
                <a:lnTo>
                  <a:pt x="312" y="88"/>
                </a:lnTo>
                <a:lnTo>
                  <a:pt x="310" y="90"/>
                </a:lnTo>
                <a:lnTo>
                  <a:pt x="308" y="92"/>
                </a:lnTo>
                <a:lnTo>
                  <a:pt x="306" y="94"/>
                </a:lnTo>
                <a:lnTo>
                  <a:pt x="304" y="96"/>
                </a:lnTo>
                <a:lnTo>
                  <a:pt x="302" y="98"/>
                </a:lnTo>
                <a:lnTo>
                  <a:pt x="300" y="101"/>
                </a:lnTo>
                <a:lnTo>
                  <a:pt x="298" y="103"/>
                </a:lnTo>
                <a:lnTo>
                  <a:pt x="297" y="105"/>
                </a:lnTo>
                <a:lnTo>
                  <a:pt x="295" y="107"/>
                </a:lnTo>
                <a:lnTo>
                  <a:pt x="293" y="109"/>
                </a:lnTo>
                <a:lnTo>
                  <a:pt x="292" y="112"/>
                </a:lnTo>
                <a:lnTo>
                  <a:pt x="290" y="114"/>
                </a:lnTo>
                <a:lnTo>
                  <a:pt x="289" y="116"/>
                </a:lnTo>
                <a:lnTo>
                  <a:pt x="287" y="118"/>
                </a:lnTo>
                <a:lnTo>
                  <a:pt x="286" y="120"/>
                </a:lnTo>
                <a:lnTo>
                  <a:pt x="284" y="122"/>
                </a:lnTo>
                <a:lnTo>
                  <a:pt x="283" y="124"/>
                </a:lnTo>
                <a:lnTo>
                  <a:pt x="281" y="126"/>
                </a:lnTo>
                <a:lnTo>
                  <a:pt x="280" y="128"/>
                </a:lnTo>
                <a:lnTo>
                  <a:pt x="279" y="130"/>
                </a:lnTo>
                <a:lnTo>
                  <a:pt x="278" y="132"/>
                </a:lnTo>
                <a:lnTo>
                  <a:pt x="276" y="134"/>
                </a:lnTo>
                <a:lnTo>
                  <a:pt x="275" y="136"/>
                </a:lnTo>
                <a:lnTo>
                  <a:pt x="274" y="139"/>
                </a:lnTo>
                <a:lnTo>
                  <a:pt x="273" y="141"/>
                </a:lnTo>
                <a:lnTo>
                  <a:pt x="271" y="143"/>
                </a:lnTo>
                <a:lnTo>
                  <a:pt x="270" y="145"/>
                </a:lnTo>
                <a:lnTo>
                  <a:pt x="269" y="147"/>
                </a:lnTo>
                <a:lnTo>
                  <a:pt x="267" y="150"/>
                </a:lnTo>
                <a:lnTo>
                  <a:pt x="266" y="152"/>
                </a:lnTo>
                <a:lnTo>
                  <a:pt x="265" y="154"/>
                </a:lnTo>
                <a:lnTo>
                  <a:pt x="264" y="157"/>
                </a:lnTo>
                <a:lnTo>
                  <a:pt x="262" y="159"/>
                </a:lnTo>
                <a:lnTo>
                  <a:pt x="261" y="162"/>
                </a:lnTo>
                <a:lnTo>
                  <a:pt x="260" y="164"/>
                </a:lnTo>
                <a:lnTo>
                  <a:pt x="259" y="167"/>
                </a:lnTo>
                <a:lnTo>
                  <a:pt x="257" y="169"/>
                </a:lnTo>
                <a:lnTo>
                  <a:pt x="256" y="171"/>
                </a:lnTo>
                <a:lnTo>
                  <a:pt x="255" y="173"/>
                </a:lnTo>
                <a:lnTo>
                  <a:pt x="255" y="175"/>
                </a:lnTo>
                <a:lnTo>
                  <a:pt x="254" y="176"/>
                </a:lnTo>
                <a:lnTo>
                  <a:pt x="254" y="177"/>
                </a:lnTo>
                <a:lnTo>
                  <a:pt x="254" y="176"/>
                </a:lnTo>
                <a:lnTo>
                  <a:pt x="255" y="175"/>
                </a:lnTo>
                <a:lnTo>
                  <a:pt x="255" y="173"/>
                </a:lnTo>
                <a:lnTo>
                  <a:pt x="256" y="171"/>
                </a:lnTo>
                <a:lnTo>
                  <a:pt x="257" y="169"/>
                </a:lnTo>
                <a:lnTo>
                  <a:pt x="259" y="167"/>
                </a:lnTo>
                <a:lnTo>
                  <a:pt x="260" y="164"/>
                </a:lnTo>
                <a:lnTo>
                  <a:pt x="261" y="162"/>
                </a:lnTo>
                <a:lnTo>
                  <a:pt x="261" y="159"/>
                </a:lnTo>
                <a:lnTo>
                  <a:pt x="262" y="157"/>
                </a:lnTo>
                <a:lnTo>
                  <a:pt x="262" y="154"/>
                </a:lnTo>
                <a:lnTo>
                  <a:pt x="262" y="152"/>
                </a:lnTo>
                <a:lnTo>
                  <a:pt x="262" y="149"/>
                </a:lnTo>
                <a:lnTo>
                  <a:pt x="262" y="147"/>
                </a:lnTo>
                <a:lnTo>
                  <a:pt x="262" y="144"/>
                </a:lnTo>
                <a:lnTo>
                  <a:pt x="261" y="142"/>
                </a:lnTo>
                <a:lnTo>
                  <a:pt x="260" y="139"/>
                </a:lnTo>
                <a:lnTo>
                  <a:pt x="259" y="137"/>
                </a:lnTo>
                <a:lnTo>
                  <a:pt x="258" y="135"/>
                </a:lnTo>
                <a:lnTo>
                  <a:pt x="256" y="132"/>
                </a:lnTo>
                <a:lnTo>
                  <a:pt x="254" y="130"/>
                </a:lnTo>
                <a:lnTo>
                  <a:pt x="252" y="128"/>
                </a:lnTo>
                <a:lnTo>
                  <a:pt x="250" y="125"/>
                </a:lnTo>
                <a:lnTo>
                  <a:pt x="248" y="123"/>
                </a:lnTo>
                <a:lnTo>
                  <a:pt x="246" y="121"/>
                </a:lnTo>
                <a:lnTo>
                  <a:pt x="243" y="119"/>
                </a:lnTo>
                <a:lnTo>
                  <a:pt x="241" y="117"/>
                </a:lnTo>
                <a:lnTo>
                  <a:pt x="238" y="115"/>
                </a:lnTo>
                <a:lnTo>
                  <a:pt x="236" y="113"/>
                </a:lnTo>
                <a:lnTo>
                  <a:pt x="233" y="112"/>
                </a:lnTo>
                <a:lnTo>
                  <a:pt x="230" y="110"/>
                </a:lnTo>
                <a:lnTo>
                  <a:pt x="227" y="109"/>
                </a:lnTo>
                <a:lnTo>
                  <a:pt x="224" y="107"/>
                </a:lnTo>
                <a:lnTo>
                  <a:pt x="221" y="106"/>
                </a:lnTo>
                <a:lnTo>
                  <a:pt x="218" y="105"/>
                </a:lnTo>
                <a:lnTo>
                  <a:pt x="214" y="104"/>
                </a:lnTo>
                <a:lnTo>
                  <a:pt x="211" y="103"/>
                </a:lnTo>
                <a:lnTo>
                  <a:pt x="207" y="102"/>
                </a:lnTo>
                <a:lnTo>
                  <a:pt x="204" y="101"/>
                </a:lnTo>
                <a:lnTo>
                  <a:pt x="200" y="100"/>
                </a:lnTo>
                <a:lnTo>
                  <a:pt x="196" y="99"/>
                </a:lnTo>
                <a:lnTo>
                  <a:pt x="193" y="99"/>
                </a:lnTo>
                <a:lnTo>
                  <a:pt x="189" y="99"/>
                </a:lnTo>
                <a:lnTo>
                  <a:pt x="185" y="98"/>
                </a:lnTo>
                <a:lnTo>
                  <a:pt x="181" y="98"/>
                </a:lnTo>
                <a:lnTo>
                  <a:pt x="178" y="98"/>
                </a:lnTo>
                <a:lnTo>
                  <a:pt x="174" y="98"/>
                </a:lnTo>
                <a:lnTo>
                  <a:pt x="170" y="98"/>
                </a:lnTo>
                <a:lnTo>
                  <a:pt x="166" y="99"/>
                </a:lnTo>
                <a:lnTo>
                  <a:pt x="163" y="99"/>
                </a:lnTo>
                <a:lnTo>
                  <a:pt x="159" y="99"/>
                </a:lnTo>
                <a:lnTo>
                  <a:pt x="155" y="100"/>
                </a:lnTo>
                <a:lnTo>
                  <a:pt x="151" y="101"/>
                </a:lnTo>
                <a:lnTo>
                  <a:pt x="147" y="102"/>
                </a:lnTo>
                <a:lnTo>
                  <a:pt x="143" y="103"/>
                </a:lnTo>
                <a:lnTo>
                  <a:pt x="139" y="103"/>
                </a:lnTo>
                <a:lnTo>
                  <a:pt x="136" y="104"/>
                </a:lnTo>
                <a:lnTo>
                  <a:pt x="132" y="105"/>
                </a:lnTo>
                <a:lnTo>
                  <a:pt x="128" y="107"/>
                </a:lnTo>
                <a:lnTo>
                  <a:pt x="125" y="108"/>
                </a:lnTo>
                <a:lnTo>
                  <a:pt x="121" y="109"/>
                </a:lnTo>
                <a:lnTo>
                  <a:pt x="118" y="110"/>
                </a:lnTo>
                <a:lnTo>
                  <a:pt x="114" y="111"/>
                </a:lnTo>
                <a:lnTo>
                  <a:pt x="111" y="112"/>
                </a:lnTo>
                <a:lnTo>
                  <a:pt x="108" y="114"/>
                </a:lnTo>
                <a:lnTo>
                  <a:pt x="104" y="115"/>
                </a:lnTo>
                <a:lnTo>
                  <a:pt x="101" y="116"/>
                </a:lnTo>
                <a:lnTo>
                  <a:pt x="98" y="118"/>
                </a:lnTo>
                <a:lnTo>
                  <a:pt x="95" y="119"/>
                </a:lnTo>
                <a:lnTo>
                  <a:pt x="92" y="120"/>
                </a:lnTo>
                <a:lnTo>
                  <a:pt x="89" y="122"/>
                </a:lnTo>
                <a:lnTo>
                  <a:pt x="86" y="123"/>
                </a:lnTo>
                <a:lnTo>
                  <a:pt x="83" y="125"/>
                </a:lnTo>
                <a:lnTo>
                  <a:pt x="80" y="127"/>
                </a:lnTo>
                <a:lnTo>
                  <a:pt x="78" y="128"/>
                </a:lnTo>
                <a:lnTo>
                  <a:pt x="75" y="130"/>
                </a:lnTo>
                <a:lnTo>
                  <a:pt x="73" y="132"/>
                </a:lnTo>
                <a:lnTo>
                  <a:pt x="70" y="133"/>
                </a:lnTo>
                <a:lnTo>
                  <a:pt x="68" y="135"/>
                </a:lnTo>
                <a:lnTo>
                  <a:pt x="66" y="137"/>
                </a:lnTo>
                <a:lnTo>
                  <a:pt x="64" y="139"/>
                </a:lnTo>
                <a:lnTo>
                  <a:pt x="62" y="141"/>
                </a:lnTo>
                <a:lnTo>
                  <a:pt x="60" y="143"/>
                </a:lnTo>
                <a:lnTo>
                  <a:pt x="58" y="145"/>
                </a:lnTo>
                <a:lnTo>
                  <a:pt x="56" y="147"/>
                </a:lnTo>
                <a:lnTo>
                  <a:pt x="54" y="149"/>
                </a:lnTo>
                <a:lnTo>
                  <a:pt x="53" y="151"/>
                </a:lnTo>
                <a:lnTo>
                  <a:pt x="51" y="153"/>
                </a:lnTo>
                <a:lnTo>
                  <a:pt x="49" y="156"/>
                </a:lnTo>
                <a:lnTo>
                  <a:pt x="47" y="158"/>
                </a:lnTo>
                <a:lnTo>
                  <a:pt x="45" y="161"/>
                </a:lnTo>
                <a:lnTo>
                  <a:pt x="43" y="164"/>
                </a:lnTo>
                <a:lnTo>
                  <a:pt x="41" y="167"/>
                </a:lnTo>
                <a:lnTo>
                  <a:pt x="39" y="170"/>
                </a:lnTo>
                <a:lnTo>
                  <a:pt x="37" y="173"/>
                </a:lnTo>
                <a:lnTo>
                  <a:pt x="35" y="176"/>
                </a:lnTo>
                <a:lnTo>
                  <a:pt x="33" y="179"/>
                </a:lnTo>
                <a:lnTo>
                  <a:pt x="31" y="182"/>
                </a:lnTo>
                <a:lnTo>
                  <a:pt x="28" y="186"/>
                </a:lnTo>
                <a:lnTo>
                  <a:pt x="26" y="190"/>
                </a:lnTo>
                <a:lnTo>
                  <a:pt x="23" y="193"/>
                </a:lnTo>
                <a:lnTo>
                  <a:pt x="21" y="197"/>
                </a:lnTo>
                <a:lnTo>
                  <a:pt x="18" y="201"/>
                </a:lnTo>
                <a:lnTo>
                  <a:pt x="16" y="205"/>
                </a:lnTo>
                <a:lnTo>
                  <a:pt x="14" y="209"/>
                </a:lnTo>
                <a:lnTo>
                  <a:pt x="12" y="213"/>
                </a:lnTo>
                <a:lnTo>
                  <a:pt x="10" y="217"/>
                </a:lnTo>
                <a:lnTo>
                  <a:pt x="8" y="221"/>
                </a:lnTo>
                <a:lnTo>
                  <a:pt x="7" y="225"/>
                </a:lnTo>
                <a:lnTo>
                  <a:pt x="5" y="229"/>
                </a:lnTo>
                <a:lnTo>
                  <a:pt x="4" y="233"/>
                </a:lnTo>
                <a:lnTo>
                  <a:pt x="3" y="238"/>
                </a:lnTo>
                <a:lnTo>
                  <a:pt x="2" y="242"/>
                </a:lnTo>
                <a:lnTo>
                  <a:pt x="1" y="246"/>
                </a:lnTo>
                <a:lnTo>
                  <a:pt x="1" y="250"/>
                </a:lnTo>
                <a:lnTo>
                  <a:pt x="0" y="255"/>
                </a:lnTo>
                <a:lnTo>
                  <a:pt x="0" y="259"/>
                </a:lnTo>
                <a:lnTo>
                  <a:pt x="0" y="263"/>
                </a:lnTo>
                <a:lnTo>
                  <a:pt x="0" y="268"/>
                </a:lnTo>
                <a:lnTo>
                  <a:pt x="0" y="272"/>
                </a:lnTo>
                <a:lnTo>
                  <a:pt x="0" y="276"/>
                </a:lnTo>
                <a:lnTo>
                  <a:pt x="0" y="280"/>
                </a:lnTo>
                <a:lnTo>
                  <a:pt x="0" y="283"/>
                </a:lnTo>
                <a:lnTo>
                  <a:pt x="1" y="287"/>
                </a:lnTo>
                <a:lnTo>
                  <a:pt x="1" y="291"/>
                </a:lnTo>
                <a:lnTo>
                  <a:pt x="1" y="294"/>
                </a:lnTo>
                <a:lnTo>
                  <a:pt x="2" y="297"/>
                </a:lnTo>
                <a:lnTo>
                  <a:pt x="2" y="301"/>
                </a:lnTo>
                <a:lnTo>
                  <a:pt x="3" y="304"/>
                </a:lnTo>
                <a:lnTo>
                  <a:pt x="4" y="307"/>
                </a:lnTo>
                <a:lnTo>
                  <a:pt x="5" y="309"/>
                </a:lnTo>
                <a:lnTo>
                  <a:pt x="6" y="312"/>
                </a:lnTo>
                <a:lnTo>
                  <a:pt x="7" y="314"/>
                </a:lnTo>
                <a:lnTo>
                  <a:pt x="8" y="317"/>
                </a:lnTo>
                <a:lnTo>
                  <a:pt x="9" y="319"/>
                </a:lnTo>
                <a:lnTo>
                  <a:pt x="10" y="321"/>
                </a:lnTo>
                <a:lnTo>
                  <a:pt x="11" y="324"/>
                </a:lnTo>
                <a:lnTo>
                  <a:pt x="12" y="326"/>
                </a:lnTo>
                <a:lnTo>
                  <a:pt x="13" y="328"/>
                </a:lnTo>
                <a:lnTo>
                  <a:pt x="14" y="330"/>
                </a:lnTo>
                <a:lnTo>
                  <a:pt x="16" y="332"/>
                </a:lnTo>
                <a:lnTo>
                  <a:pt x="17" y="334"/>
                </a:lnTo>
                <a:lnTo>
                  <a:pt x="18" y="335"/>
                </a:lnTo>
                <a:lnTo>
                  <a:pt x="20" y="337"/>
                </a:lnTo>
                <a:lnTo>
                  <a:pt x="21" y="339"/>
                </a:lnTo>
                <a:lnTo>
                  <a:pt x="22" y="341"/>
                </a:lnTo>
                <a:lnTo>
                  <a:pt x="24" y="342"/>
                </a:lnTo>
                <a:lnTo>
                  <a:pt x="25" y="344"/>
                </a:lnTo>
                <a:lnTo>
                  <a:pt x="26" y="345"/>
                </a:lnTo>
                <a:lnTo>
                  <a:pt x="28" y="346"/>
                </a:lnTo>
                <a:lnTo>
                  <a:pt x="29" y="348"/>
                </a:lnTo>
                <a:lnTo>
                  <a:pt x="31" y="349"/>
                </a:lnTo>
                <a:lnTo>
                  <a:pt x="33" y="349"/>
                </a:lnTo>
                <a:lnTo>
                  <a:pt x="34" y="350"/>
                </a:lnTo>
                <a:lnTo>
                  <a:pt x="36" y="350"/>
                </a:lnTo>
                <a:lnTo>
                  <a:pt x="38" y="350"/>
                </a:lnTo>
                <a:lnTo>
                  <a:pt x="39" y="349"/>
                </a:lnTo>
                <a:lnTo>
                  <a:pt x="41" y="349"/>
                </a:lnTo>
                <a:lnTo>
                  <a:pt x="43" y="348"/>
                </a:lnTo>
                <a:lnTo>
                  <a:pt x="45" y="347"/>
                </a:lnTo>
                <a:lnTo>
                  <a:pt x="47" y="345"/>
                </a:lnTo>
                <a:lnTo>
                  <a:pt x="49" y="344"/>
                </a:lnTo>
                <a:lnTo>
                  <a:pt x="52" y="342"/>
                </a:lnTo>
                <a:lnTo>
                  <a:pt x="54" y="340"/>
                </a:lnTo>
                <a:lnTo>
                  <a:pt x="56" y="337"/>
                </a:lnTo>
                <a:lnTo>
                  <a:pt x="58" y="335"/>
                </a:lnTo>
                <a:lnTo>
                  <a:pt x="60" y="332"/>
                </a:lnTo>
                <a:lnTo>
                  <a:pt x="62" y="330"/>
                </a:lnTo>
                <a:lnTo>
                  <a:pt x="64" y="328"/>
                </a:lnTo>
                <a:lnTo>
                  <a:pt x="65" y="326"/>
                </a:lnTo>
                <a:lnTo>
                  <a:pt x="66" y="325"/>
                </a:lnTo>
                <a:lnTo>
                  <a:pt x="67" y="324"/>
                </a:lnTo>
                <a:lnTo>
                  <a:pt x="67" y="323"/>
                </a:lnTo>
                <a:lnTo>
                  <a:pt x="67" y="324"/>
                </a:lnTo>
                <a:lnTo>
                  <a:pt x="66" y="325"/>
                </a:lnTo>
                <a:lnTo>
                  <a:pt x="65" y="326"/>
                </a:lnTo>
                <a:lnTo>
                  <a:pt x="63" y="327"/>
                </a:lnTo>
                <a:lnTo>
                  <a:pt x="62" y="329"/>
                </a:lnTo>
                <a:lnTo>
                  <a:pt x="60" y="331"/>
                </a:lnTo>
                <a:lnTo>
                  <a:pt x="57" y="334"/>
                </a:lnTo>
                <a:lnTo>
                  <a:pt x="55" y="337"/>
                </a:lnTo>
                <a:lnTo>
                  <a:pt x="53" y="340"/>
                </a:lnTo>
                <a:lnTo>
                  <a:pt x="50" y="343"/>
                </a:lnTo>
                <a:lnTo>
                  <a:pt x="48" y="346"/>
                </a:lnTo>
                <a:lnTo>
                  <a:pt x="46" y="350"/>
                </a:lnTo>
                <a:lnTo>
                  <a:pt x="44" y="354"/>
                </a:lnTo>
                <a:lnTo>
                  <a:pt x="42" y="358"/>
                </a:lnTo>
                <a:lnTo>
                  <a:pt x="40" y="362"/>
                </a:lnTo>
                <a:lnTo>
                  <a:pt x="38" y="367"/>
                </a:lnTo>
                <a:lnTo>
                  <a:pt x="36" y="372"/>
                </a:lnTo>
                <a:lnTo>
                  <a:pt x="34" y="377"/>
                </a:lnTo>
                <a:lnTo>
                  <a:pt x="32" y="382"/>
                </a:lnTo>
                <a:lnTo>
                  <a:pt x="30" y="388"/>
                </a:lnTo>
                <a:lnTo>
                  <a:pt x="28" y="393"/>
                </a:lnTo>
                <a:lnTo>
                  <a:pt x="26" y="399"/>
                </a:lnTo>
                <a:lnTo>
                  <a:pt x="25" y="405"/>
                </a:lnTo>
                <a:lnTo>
                  <a:pt x="23" y="412"/>
                </a:lnTo>
                <a:lnTo>
                  <a:pt x="22" y="418"/>
                </a:lnTo>
                <a:lnTo>
                  <a:pt x="21" y="424"/>
                </a:lnTo>
                <a:lnTo>
                  <a:pt x="20" y="429"/>
                </a:lnTo>
                <a:lnTo>
                  <a:pt x="19" y="435"/>
                </a:lnTo>
                <a:lnTo>
                  <a:pt x="18" y="441"/>
                </a:lnTo>
                <a:lnTo>
                  <a:pt x="18" y="446"/>
                </a:lnTo>
                <a:lnTo>
                  <a:pt x="17" y="452"/>
                </a:lnTo>
                <a:lnTo>
                  <a:pt x="17" y="457"/>
                </a:lnTo>
                <a:lnTo>
                  <a:pt x="17" y="462"/>
                </a:lnTo>
                <a:lnTo>
                  <a:pt x="18" y="467"/>
                </a:lnTo>
                <a:lnTo>
                  <a:pt x="18" y="472"/>
                </a:lnTo>
                <a:lnTo>
                  <a:pt x="19" y="477"/>
                </a:lnTo>
                <a:lnTo>
                  <a:pt x="19" y="481"/>
                </a:lnTo>
                <a:lnTo>
                  <a:pt x="20" y="486"/>
                </a:lnTo>
                <a:lnTo>
                  <a:pt x="22" y="490"/>
                </a:lnTo>
                <a:lnTo>
                  <a:pt x="23" y="495"/>
                </a:lnTo>
                <a:lnTo>
                  <a:pt x="24" y="499"/>
                </a:lnTo>
                <a:lnTo>
                  <a:pt x="26" y="503"/>
                </a:lnTo>
                <a:lnTo>
                  <a:pt x="27" y="507"/>
                </a:lnTo>
                <a:lnTo>
                  <a:pt x="29" y="511"/>
                </a:lnTo>
                <a:lnTo>
                  <a:pt x="30" y="515"/>
                </a:lnTo>
                <a:lnTo>
                  <a:pt x="32" y="519"/>
                </a:lnTo>
                <a:lnTo>
                  <a:pt x="34" y="523"/>
                </a:lnTo>
                <a:lnTo>
                  <a:pt x="36" y="527"/>
                </a:lnTo>
                <a:lnTo>
                  <a:pt x="37" y="531"/>
                </a:lnTo>
                <a:lnTo>
                  <a:pt x="39" y="534"/>
                </a:lnTo>
                <a:lnTo>
                  <a:pt x="41" y="538"/>
                </a:lnTo>
                <a:lnTo>
                  <a:pt x="43" y="541"/>
                </a:lnTo>
                <a:lnTo>
                  <a:pt x="45" y="545"/>
                </a:lnTo>
                <a:lnTo>
                  <a:pt x="47" y="548"/>
                </a:lnTo>
                <a:lnTo>
                  <a:pt x="50" y="552"/>
                </a:lnTo>
                <a:lnTo>
                  <a:pt x="52" y="555"/>
                </a:lnTo>
                <a:lnTo>
                  <a:pt x="54" y="558"/>
                </a:lnTo>
                <a:lnTo>
                  <a:pt x="57" y="562"/>
                </a:lnTo>
                <a:lnTo>
                  <a:pt x="59" y="565"/>
                </a:lnTo>
                <a:lnTo>
                  <a:pt x="62" y="568"/>
                </a:lnTo>
                <a:lnTo>
                  <a:pt x="65" y="571"/>
                </a:lnTo>
                <a:lnTo>
                  <a:pt x="67" y="574"/>
                </a:lnTo>
                <a:lnTo>
                  <a:pt x="70" y="577"/>
                </a:lnTo>
                <a:lnTo>
                  <a:pt x="73" y="579"/>
                </a:lnTo>
                <a:lnTo>
                  <a:pt x="76" y="582"/>
                </a:lnTo>
                <a:lnTo>
                  <a:pt x="79" y="585"/>
                </a:lnTo>
                <a:lnTo>
                  <a:pt x="82" y="588"/>
                </a:lnTo>
                <a:lnTo>
                  <a:pt x="86" y="590"/>
                </a:lnTo>
                <a:lnTo>
                  <a:pt x="89" y="593"/>
                </a:lnTo>
                <a:lnTo>
                  <a:pt x="92" y="595"/>
                </a:lnTo>
                <a:lnTo>
                  <a:pt x="96" y="597"/>
                </a:lnTo>
                <a:lnTo>
                  <a:pt x="99" y="600"/>
                </a:lnTo>
                <a:lnTo>
                  <a:pt x="103" y="602"/>
                </a:lnTo>
                <a:lnTo>
                  <a:pt x="106" y="604"/>
                </a:lnTo>
                <a:lnTo>
                  <a:pt x="110" y="606"/>
                </a:lnTo>
                <a:lnTo>
                  <a:pt x="114" y="608"/>
                </a:lnTo>
                <a:lnTo>
                  <a:pt x="117" y="610"/>
                </a:lnTo>
                <a:lnTo>
                  <a:pt x="121" y="612"/>
                </a:lnTo>
                <a:lnTo>
                  <a:pt x="125" y="614"/>
                </a:lnTo>
                <a:lnTo>
                  <a:pt x="128" y="616"/>
                </a:lnTo>
                <a:lnTo>
                  <a:pt x="132" y="618"/>
                </a:lnTo>
                <a:lnTo>
                  <a:pt x="136" y="619"/>
                </a:lnTo>
                <a:lnTo>
                  <a:pt x="140" y="621"/>
                </a:lnTo>
                <a:lnTo>
                  <a:pt x="144" y="623"/>
                </a:lnTo>
                <a:lnTo>
                  <a:pt x="148" y="624"/>
                </a:lnTo>
                <a:lnTo>
                  <a:pt x="152" y="625"/>
                </a:lnTo>
                <a:lnTo>
                  <a:pt x="156" y="627"/>
                </a:lnTo>
                <a:lnTo>
                  <a:pt x="160" y="628"/>
                </a:lnTo>
                <a:lnTo>
                  <a:pt x="164" y="629"/>
                </a:lnTo>
                <a:lnTo>
                  <a:pt x="167" y="630"/>
                </a:lnTo>
                <a:lnTo>
                  <a:pt x="171" y="631"/>
                </a:lnTo>
                <a:lnTo>
                  <a:pt x="175" y="632"/>
                </a:lnTo>
                <a:lnTo>
                  <a:pt x="178" y="633"/>
                </a:lnTo>
                <a:lnTo>
                  <a:pt x="182" y="634"/>
                </a:lnTo>
                <a:lnTo>
                  <a:pt x="186" y="635"/>
                </a:lnTo>
                <a:lnTo>
                  <a:pt x="189" y="635"/>
                </a:lnTo>
                <a:lnTo>
                  <a:pt x="192" y="636"/>
                </a:lnTo>
                <a:lnTo>
                  <a:pt x="196" y="636"/>
                </a:lnTo>
                <a:lnTo>
                  <a:pt x="199" y="636"/>
                </a:lnTo>
                <a:lnTo>
                  <a:pt x="202" y="637"/>
                </a:lnTo>
                <a:lnTo>
                  <a:pt x="205" y="637"/>
                </a:lnTo>
                <a:lnTo>
                  <a:pt x="208" y="637"/>
                </a:lnTo>
                <a:lnTo>
                  <a:pt x="211" y="637"/>
                </a:lnTo>
                <a:lnTo>
                  <a:pt x="214" y="637"/>
                </a:lnTo>
                <a:lnTo>
                  <a:pt x="216" y="636"/>
                </a:lnTo>
                <a:lnTo>
                  <a:pt x="218" y="636"/>
                </a:lnTo>
                <a:lnTo>
                  <a:pt x="220" y="636"/>
                </a:lnTo>
                <a:lnTo>
                  <a:pt x="221" y="636"/>
                </a:lnTo>
                <a:lnTo>
                  <a:pt x="222" y="636"/>
                </a:lnTo>
                <a:lnTo>
                  <a:pt x="223" y="636"/>
                </a:lnTo>
                <a:lnTo>
                  <a:pt x="222" y="636"/>
                </a:lnTo>
                <a:lnTo>
                  <a:pt x="221" y="636"/>
                </a:lnTo>
                <a:lnTo>
                  <a:pt x="220" y="636"/>
                </a:lnTo>
                <a:lnTo>
                  <a:pt x="218" y="636"/>
                </a:lnTo>
                <a:lnTo>
                  <a:pt x="216" y="636"/>
                </a:lnTo>
                <a:lnTo>
                  <a:pt x="214" y="637"/>
                </a:lnTo>
                <a:lnTo>
                  <a:pt x="211" y="637"/>
                </a:lnTo>
                <a:lnTo>
                  <a:pt x="208" y="637"/>
                </a:lnTo>
                <a:lnTo>
                  <a:pt x="206" y="637"/>
                </a:lnTo>
                <a:lnTo>
                  <a:pt x="204" y="638"/>
                </a:lnTo>
                <a:lnTo>
                  <a:pt x="202" y="638"/>
                </a:lnTo>
                <a:lnTo>
                  <a:pt x="200" y="639"/>
                </a:lnTo>
                <a:lnTo>
                  <a:pt x="199" y="640"/>
                </a:lnTo>
                <a:lnTo>
                  <a:pt x="198" y="641"/>
                </a:lnTo>
                <a:lnTo>
                  <a:pt x="197" y="642"/>
                </a:lnTo>
                <a:lnTo>
                  <a:pt x="197" y="643"/>
                </a:lnTo>
                <a:lnTo>
                  <a:pt x="197" y="645"/>
                </a:lnTo>
                <a:lnTo>
                  <a:pt x="197" y="646"/>
                </a:lnTo>
                <a:lnTo>
                  <a:pt x="197" y="648"/>
                </a:lnTo>
                <a:lnTo>
                  <a:pt x="198" y="650"/>
                </a:lnTo>
                <a:lnTo>
                  <a:pt x="199" y="652"/>
                </a:lnTo>
                <a:lnTo>
                  <a:pt x="201" y="654"/>
                </a:lnTo>
                <a:lnTo>
                  <a:pt x="202" y="656"/>
                </a:lnTo>
                <a:lnTo>
                  <a:pt x="204" y="659"/>
                </a:lnTo>
                <a:lnTo>
                  <a:pt x="206" y="661"/>
                </a:lnTo>
                <a:lnTo>
                  <a:pt x="209" y="663"/>
                </a:lnTo>
                <a:lnTo>
                  <a:pt x="211" y="666"/>
                </a:lnTo>
                <a:lnTo>
                  <a:pt x="213" y="668"/>
                </a:lnTo>
                <a:lnTo>
                  <a:pt x="216" y="671"/>
                </a:lnTo>
                <a:lnTo>
                  <a:pt x="218" y="673"/>
                </a:lnTo>
                <a:lnTo>
                  <a:pt x="221" y="676"/>
                </a:lnTo>
                <a:lnTo>
                  <a:pt x="224" y="678"/>
                </a:lnTo>
                <a:lnTo>
                  <a:pt x="227" y="681"/>
                </a:lnTo>
                <a:lnTo>
                  <a:pt x="230" y="683"/>
                </a:lnTo>
                <a:lnTo>
                  <a:pt x="233" y="686"/>
                </a:lnTo>
                <a:lnTo>
                  <a:pt x="236" y="689"/>
                </a:lnTo>
                <a:lnTo>
                  <a:pt x="240" y="691"/>
                </a:lnTo>
                <a:lnTo>
                  <a:pt x="243" y="694"/>
                </a:lnTo>
                <a:lnTo>
                  <a:pt x="247" y="697"/>
                </a:lnTo>
                <a:lnTo>
                  <a:pt x="251" y="699"/>
                </a:lnTo>
                <a:lnTo>
                  <a:pt x="254" y="702"/>
                </a:lnTo>
                <a:lnTo>
                  <a:pt x="258" y="704"/>
                </a:lnTo>
                <a:lnTo>
                  <a:pt x="261" y="706"/>
                </a:lnTo>
                <a:lnTo>
                  <a:pt x="265" y="708"/>
                </a:lnTo>
                <a:lnTo>
                  <a:pt x="268" y="710"/>
                </a:lnTo>
                <a:lnTo>
                  <a:pt x="272" y="711"/>
                </a:lnTo>
                <a:lnTo>
                  <a:pt x="275" y="713"/>
                </a:lnTo>
                <a:lnTo>
                  <a:pt x="278" y="714"/>
                </a:lnTo>
                <a:lnTo>
                  <a:pt x="282" y="715"/>
                </a:lnTo>
                <a:lnTo>
                  <a:pt x="285" y="716"/>
                </a:lnTo>
                <a:lnTo>
                  <a:pt x="288" y="717"/>
                </a:lnTo>
                <a:lnTo>
                  <a:pt x="291" y="717"/>
                </a:lnTo>
                <a:lnTo>
                  <a:pt x="295" y="718"/>
                </a:lnTo>
                <a:lnTo>
                  <a:pt x="298" y="718"/>
                </a:lnTo>
                <a:lnTo>
                  <a:pt x="301" y="718"/>
                </a:lnTo>
                <a:lnTo>
                  <a:pt x="304" y="718"/>
                </a:lnTo>
                <a:lnTo>
                  <a:pt x="307" y="718"/>
                </a:lnTo>
                <a:lnTo>
                  <a:pt x="310" y="718"/>
                </a:lnTo>
                <a:lnTo>
                  <a:pt x="313" y="717"/>
                </a:lnTo>
                <a:lnTo>
                  <a:pt x="316" y="717"/>
                </a:lnTo>
                <a:lnTo>
                  <a:pt x="319" y="716"/>
                </a:lnTo>
                <a:lnTo>
                  <a:pt x="322" y="716"/>
                </a:lnTo>
                <a:lnTo>
                  <a:pt x="325" y="715"/>
                </a:lnTo>
                <a:lnTo>
                  <a:pt x="328" y="715"/>
                </a:lnTo>
                <a:lnTo>
                  <a:pt x="331" y="714"/>
                </a:lnTo>
                <a:lnTo>
                  <a:pt x="334" y="713"/>
                </a:lnTo>
                <a:lnTo>
                  <a:pt x="336" y="712"/>
                </a:lnTo>
                <a:lnTo>
                  <a:pt x="339" y="711"/>
                </a:lnTo>
                <a:lnTo>
                  <a:pt x="342" y="710"/>
                </a:lnTo>
                <a:lnTo>
                  <a:pt x="345" y="709"/>
                </a:lnTo>
                <a:lnTo>
                  <a:pt x="348" y="707"/>
                </a:lnTo>
                <a:lnTo>
                  <a:pt x="351" y="706"/>
                </a:lnTo>
                <a:lnTo>
                  <a:pt x="354" y="704"/>
                </a:lnTo>
                <a:lnTo>
                  <a:pt x="357" y="703"/>
                </a:lnTo>
                <a:lnTo>
                  <a:pt x="359" y="701"/>
                </a:lnTo>
                <a:lnTo>
                  <a:pt x="362" y="699"/>
                </a:lnTo>
                <a:lnTo>
                  <a:pt x="365" y="697"/>
                </a:lnTo>
                <a:lnTo>
                  <a:pt x="367" y="695"/>
                </a:lnTo>
                <a:lnTo>
                  <a:pt x="370" y="693"/>
                </a:lnTo>
                <a:lnTo>
                  <a:pt x="372" y="691"/>
                </a:lnTo>
                <a:lnTo>
                  <a:pt x="375" y="689"/>
                </a:lnTo>
                <a:lnTo>
                  <a:pt x="377" y="687"/>
                </a:lnTo>
                <a:lnTo>
                  <a:pt x="379" y="684"/>
                </a:lnTo>
                <a:lnTo>
                  <a:pt x="382" y="682"/>
                </a:lnTo>
                <a:lnTo>
                  <a:pt x="384" y="679"/>
                </a:lnTo>
                <a:lnTo>
                  <a:pt x="386" y="676"/>
                </a:lnTo>
                <a:lnTo>
                  <a:pt x="388" y="673"/>
                </a:lnTo>
                <a:lnTo>
                  <a:pt x="390" y="670"/>
                </a:lnTo>
                <a:lnTo>
                  <a:pt x="392" y="668"/>
                </a:lnTo>
                <a:lnTo>
                  <a:pt x="393" y="665"/>
                </a:lnTo>
                <a:lnTo>
                  <a:pt x="394" y="662"/>
                </a:lnTo>
                <a:lnTo>
                  <a:pt x="395" y="660"/>
                </a:lnTo>
                <a:lnTo>
                  <a:pt x="396" y="657"/>
                </a:lnTo>
                <a:lnTo>
                  <a:pt x="396" y="655"/>
                </a:lnTo>
                <a:lnTo>
                  <a:pt x="396" y="652"/>
                </a:lnTo>
                <a:lnTo>
                  <a:pt x="396" y="650"/>
                </a:lnTo>
                <a:lnTo>
                  <a:pt x="396" y="647"/>
                </a:lnTo>
                <a:lnTo>
                  <a:pt x="395" y="645"/>
                </a:lnTo>
                <a:lnTo>
                  <a:pt x="394" y="643"/>
                </a:lnTo>
                <a:lnTo>
                  <a:pt x="393" y="641"/>
                </a:lnTo>
                <a:lnTo>
                  <a:pt x="392" y="639"/>
                </a:lnTo>
                <a:lnTo>
                  <a:pt x="390" y="637"/>
                </a:lnTo>
                <a:lnTo>
                  <a:pt x="388" y="635"/>
                </a:lnTo>
                <a:lnTo>
                  <a:pt x="386" y="633"/>
                </a:lnTo>
                <a:lnTo>
                  <a:pt x="384" y="632"/>
                </a:lnTo>
                <a:lnTo>
                  <a:pt x="383" y="630"/>
                </a:lnTo>
                <a:lnTo>
                  <a:pt x="382" y="629"/>
                </a:lnTo>
                <a:lnTo>
                  <a:pt x="381" y="628"/>
                </a:lnTo>
                <a:lnTo>
                  <a:pt x="380" y="628"/>
                </a:lnTo>
                <a:lnTo>
                  <a:pt x="380" y="627"/>
                </a:lnTo>
                <a:lnTo>
                  <a:pt x="380" y="628"/>
                </a:lnTo>
                <a:lnTo>
                  <a:pt x="381" y="628"/>
                </a:lnTo>
                <a:lnTo>
                  <a:pt x="382" y="629"/>
                </a:lnTo>
                <a:lnTo>
                  <a:pt x="383" y="630"/>
                </a:lnTo>
                <a:lnTo>
                  <a:pt x="384" y="632"/>
                </a:lnTo>
                <a:lnTo>
                  <a:pt x="386" y="633"/>
                </a:lnTo>
                <a:lnTo>
                  <a:pt x="388" y="635"/>
                </a:lnTo>
                <a:lnTo>
                  <a:pt x="390" y="637"/>
                </a:lnTo>
                <a:lnTo>
                  <a:pt x="392" y="639"/>
                </a:lnTo>
                <a:lnTo>
                  <a:pt x="394" y="641"/>
                </a:lnTo>
                <a:lnTo>
                  <a:pt x="397" y="643"/>
                </a:lnTo>
                <a:lnTo>
                  <a:pt x="399" y="645"/>
                </a:lnTo>
                <a:lnTo>
                  <a:pt x="402" y="647"/>
                </a:lnTo>
                <a:lnTo>
                  <a:pt x="404" y="649"/>
                </a:lnTo>
                <a:lnTo>
                  <a:pt x="407" y="651"/>
                </a:lnTo>
                <a:lnTo>
                  <a:pt x="410" y="653"/>
                </a:lnTo>
                <a:lnTo>
                  <a:pt x="413" y="655"/>
                </a:lnTo>
                <a:lnTo>
                  <a:pt x="416" y="657"/>
                </a:lnTo>
                <a:lnTo>
                  <a:pt x="419" y="659"/>
                </a:lnTo>
                <a:lnTo>
                  <a:pt x="422" y="661"/>
                </a:lnTo>
                <a:lnTo>
                  <a:pt x="425" y="664"/>
                </a:lnTo>
                <a:lnTo>
                  <a:pt x="428" y="666"/>
                </a:lnTo>
                <a:lnTo>
                  <a:pt x="432" y="668"/>
                </a:lnTo>
                <a:lnTo>
                  <a:pt x="435" y="670"/>
                </a:lnTo>
                <a:lnTo>
                  <a:pt x="439" y="672"/>
                </a:lnTo>
                <a:lnTo>
                  <a:pt x="442" y="674"/>
                </a:lnTo>
                <a:lnTo>
                  <a:pt x="446" y="676"/>
                </a:lnTo>
                <a:lnTo>
                  <a:pt x="450" y="678"/>
                </a:lnTo>
                <a:lnTo>
                  <a:pt x="454" y="680"/>
                </a:lnTo>
                <a:lnTo>
                  <a:pt x="458" y="682"/>
                </a:lnTo>
                <a:lnTo>
                  <a:pt x="462" y="684"/>
                </a:lnTo>
                <a:lnTo>
                  <a:pt x="467" y="686"/>
                </a:lnTo>
                <a:lnTo>
                  <a:pt x="471" y="687"/>
                </a:lnTo>
                <a:lnTo>
                  <a:pt x="476" y="689"/>
                </a:lnTo>
                <a:lnTo>
                  <a:pt x="480" y="691"/>
                </a:lnTo>
                <a:lnTo>
                  <a:pt x="485" y="692"/>
                </a:lnTo>
                <a:lnTo>
                  <a:pt x="490" y="694"/>
                </a:lnTo>
                <a:lnTo>
                  <a:pt x="495" y="695"/>
                </a:lnTo>
                <a:lnTo>
                  <a:pt x="500" y="697"/>
                </a:lnTo>
                <a:lnTo>
                  <a:pt x="505" y="698"/>
                </a:lnTo>
                <a:lnTo>
                  <a:pt x="510" y="699"/>
                </a:lnTo>
                <a:lnTo>
                  <a:pt x="515" y="700"/>
                </a:lnTo>
                <a:lnTo>
                  <a:pt x="520" y="701"/>
                </a:lnTo>
                <a:lnTo>
                  <a:pt x="525" y="702"/>
                </a:lnTo>
                <a:lnTo>
                  <a:pt x="529" y="702"/>
                </a:lnTo>
                <a:lnTo>
                  <a:pt x="534" y="703"/>
                </a:lnTo>
                <a:lnTo>
                  <a:pt x="538" y="703"/>
                </a:lnTo>
                <a:lnTo>
                  <a:pt x="542" y="704"/>
                </a:lnTo>
                <a:lnTo>
                  <a:pt x="546" y="704"/>
                </a:lnTo>
                <a:lnTo>
                  <a:pt x="550" y="704"/>
                </a:lnTo>
                <a:lnTo>
                  <a:pt x="554" y="704"/>
                </a:lnTo>
                <a:lnTo>
                  <a:pt x="558" y="704"/>
                </a:lnTo>
                <a:lnTo>
                  <a:pt x="562" y="704"/>
                </a:lnTo>
                <a:lnTo>
                  <a:pt x="565" y="703"/>
                </a:lnTo>
                <a:lnTo>
                  <a:pt x="569" y="703"/>
                </a:lnTo>
                <a:lnTo>
                  <a:pt x="572" y="702"/>
                </a:lnTo>
                <a:lnTo>
                  <a:pt x="576" y="701"/>
                </a:lnTo>
                <a:lnTo>
                  <a:pt x="579" y="700"/>
                </a:lnTo>
                <a:lnTo>
                  <a:pt x="582" y="699"/>
                </a:lnTo>
                <a:lnTo>
                  <a:pt x="586" y="698"/>
                </a:lnTo>
                <a:lnTo>
                  <a:pt x="589" y="696"/>
                </a:lnTo>
                <a:lnTo>
                  <a:pt x="592" y="695"/>
                </a:lnTo>
                <a:lnTo>
                  <a:pt x="595" y="693"/>
                </a:lnTo>
                <a:lnTo>
                  <a:pt x="599" y="691"/>
                </a:lnTo>
                <a:lnTo>
                  <a:pt x="602" y="688"/>
                </a:lnTo>
                <a:lnTo>
                  <a:pt x="605" y="686"/>
                </a:lnTo>
                <a:lnTo>
                  <a:pt x="608" y="684"/>
                </a:lnTo>
                <a:lnTo>
                  <a:pt x="612" y="681"/>
                </a:lnTo>
                <a:lnTo>
                  <a:pt x="615" y="678"/>
                </a:lnTo>
                <a:lnTo>
                  <a:pt x="618" y="675"/>
                </a:lnTo>
                <a:lnTo>
                  <a:pt x="621" y="672"/>
                </a:lnTo>
                <a:lnTo>
                  <a:pt x="624" y="668"/>
                </a:lnTo>
                <a:lnTo>
                  <a:pt x="626" y="666"/>
                </a:lnTo>
                <a:lnTo>
                  <a:pt x="629" y="663"/>
                </a:lnTo>
                <a:lnTo>
                  <a:pt x="630" y="661"/>
                </a:lnTo>
                <a:lnTo>
                  <a:pt x="632" y="660"/>
                </a:lnTo>
                <a:lnTo>
                  <a:pt x="633" y="659"/>
                </a:lnTo>
                <a:lnTo>
                  <a:pt x="633" y="658"/>
                </a:lnTo>
                <a:lnTo>
                  <a:pt x="633" y="659"/>
                </a:lnTo>
                <a:lnTo>
                  <a:pt x="632" y="660"/>
                </a:lnTo>
                <a:lnTo>
                  <a:pt x="630" y="661"/>
                </a:lnTo>
                <a:lnTo>
                  <a:pt x="629" y="663"/>
                </a:lnTo>
                <a:lnTo>
                  <a:pt x="626" y="666"/>
                </a:lnTo>
                <a:lnTo>
                  <a:pt x="624" y="668"/>
                </a:lnTo>
                <a:lnTo>
                  <a:pt x="621" y="672"/>
                </a:lnTo>
                <a:lnTo>
                  <a:pt x="618" y="675"/>
                </a:lnTo>
                <a:lnTo>
                  <a:pt x="616" y="678"/>
                </a:lnTo>
                <a:lnTo>
                  <a:pt x="614" y="681"/>
                </a:lnTo>
                <a:lnTo>
                  <a:pt x="613" y="683"/>
                </a:lnTo>
                <a:lnTo>
                  <a:pt x="612" y="686"/>
                </a:lnTo>
                <a:lnTo>
                  <a:pt x="612" y="688"/>
                </a:lnTo>
                <a:lnTo>
                  <a:pt x="612" y="691"/>
                </a:lnTo>
                <a:lnTo>
                  <a:pt x="613" y="693"/>
                </a:lnTo>
                <a:lnTo>
                  <a:pt x="614" y="694"/>
                </a:lnTo>
                <a:lnTo>
                  <a:pt x="616" y="696"/>
                </a:lnTo>
                <a:lnTo>
                  <a:pt x="618" y="697"/>
                </a:lnTo>
                <a:lnTo>
                  <a:pt x="621" y="699"/>
                </a:lnTo>
                <a:lnTo>
                  <a:pt x="624" y="700"/>
                </a:lnTo>
                <a:lnTo>
                  <a:pt x="628" y="701"/>
                </a:lnTo>
                <a:lnTo>
                  <a:pt x="632" y="701"/>
                </a:lnTo>
                <a:lnTo>
                  <a:pt x="637" y="702"/>
                </a:lnTo>
                <a:lnTo>
                  <a:pt x="643" y="702"/>
                </a:lnTo>
                <a:lnTo>
                  <a:pt x="648" y="703"/>
                </a:lnTo>
                <a:lnTo>
                  <a:pt x="653" y="703"/>
                </a:lnTo>
                <a:lnTo>
                  <a:pt x="658" y="703"/>
                </a:lnTo>
                <a:lnTo>
                  <a:pt x="663" y="703"/>
                </a:lnTo>
                <a:lnTo>
                  <a:pt x="668" y="703"/>
                </a:lnTo>
                <a:lnTo>
                  <a:pt x="673" y="703"/>
                </a:lnTo>
                <a:lnTo>
                  <a:pt x="678" y="703"/>
                </a:lnTo>
                <a:lnTo>
                  <a:pt x="683" y="703"/>
                </a:lnTo>
                <a:lnTo>
                  <a:pt x="688" y="703"/>
                </a:lnTo>
                <a:lnTo>
                  <a:pt x="693" y="702"/>
                </a:lnTo>
                <a:lnTo>
                  <a:pt x="698" y="702"/>
                </a:lnTo>
                <a:lnTo>
                  <a:pt x="702" y="701"/>
                </a:lnTo>
                <a:lnTo>
                  <a:pt x="707" y="701"/>
                </a:lnTo>
                <a:lnTo>
                  <a:pt x="712" y="700"/>
                </a:lnTo>
                <a:lnTo>
                  <a:pt x="717" y="699"/>
                </a:lnTo>
                <a:lnTo>
                  <a:pt x="722" y="698"/>
                </a:lnTo>
                <a:lnTo>
                  <a:pt x="726" y="697"/>
                </a:lnTo>
                <a:lnTo>
                  <a:pt x="731" y="696"/>
                </a:lnTo>
                <a:lnTo>
                  <a:pt x="736" y="695"/>
                </a:lnTo>
                <a:lnTo>
                  <a:pt x="740" y="694"/>
                </a:lnTo>
                <a:lnTo>
                  <a:pt x="745" y="693"/>
                </a:lnTo>
                <a:lnTo>
                  <a:pt x="749" y="692"/>
                </a:lnTo>
                <a:lnTo>
                  <a:pt x="754" y="690"/>
                </a:lnTo>
                <a:lnTo>
                  <a:pt x="758" y="689"/>
                </a:lnTo>
                <a:lnTo>
                  <a:pt x="762" y="687"/>
                </a:lnTo>
                <a:lnTo>
                  <a:pt x="767" y="685"/>
                </a:lnTo>
                <a:lnTo>
                  <a:pt x="771" y="683"/>
                </a:lnTo>
                <a:lnTo>
                  <a:pt x="775" y="681"/>
                </a:lnTo>
                <a:lnTo>
                  <a:pt x="780" y="679"/>
                </a:lnTo>
                <a:lnTo>
                  <a:pt x="784" y="677"/>
                </a:lnTo>
                <a:lnTo>
                  <a:pt x="788" y="675"/>
                </a:lnTo>
                <a:lnTo>
                  <a:pt x="792" y="673"/>
                </a:lnTo>
                <a:lnTo>
                  <a:pt x="796" y="670"/>
                </a:lnTo>
                <a:lnTo>
                  <a:pt x="800" y="668"/>
                </a:lnTo>
                <a:lnTo>
                  <a:pt x="803" y="666"/>
                </a:lnTo>
                <a:lnTo>
                  <a:pt x="807" y="663"/>
                </a:lnTo>
                <a:lnTo>
                  <a:pt x="810" y="660"/>
                </a:lnTo>
                <a:lnTo>
                  <a:pt x="813" y="658"/>
                </a:lnTo>
                <a:lnTo>
                  <a:pt x="817" y="655"/>
                </a:lnTo>
                <a:lnTo>
                  <a:pt x="820" y="652"/>
                </a:lnTo>
                <a:lnTo>
                  <a:pt x="823" y="649"/>
                </a:lnTo>
                <a:lnTo>
                  <a:pt x="825" y="646"/>
                </a:lnTo>
                <a:lnTo>
                  <a:pt x="828" y="643"/>
                </a:lnTo>
                <a:lnTo>
                  <a:pt x="831" y="640"/>
                </a:lnTo>
                <a:lnTo>
                  <a:pt x="833" y="636"/>
                </a:lnTo>
                <a:lnTo>
                  <a:pt x="835" y="633"/>
                </a:lnTo>
                <a:lnTo>
                  <a:pt x="838" y="630"/>
                </a:lnTo>
                <a:lnTo>
                  <a:pt x="840" y="626"/>
                </a:lnTo>
                <a:lnTo>
                  <a:pt x="842" y="623"/>
                </a:lnTo>
                <a:lnTo>
                  <a:pt x="844" y="620"/>
                </a:lnTo>
                <a:lnTo>
                  <a:pt x="845" y="616"/>
                </a:lnTo>
                <a:lnTo>
                  <a:pt x="847" y="613"/>
                </a:lnTo>
                <a:lnTo>
                  <a:pt x="848" y="610"/>
                </a:lnTo>
                <a:lnTo>
                  <a:pt x="850" y="607"/>
                </a:lnTo>
                <a:lnTo>
                  <a:pt x="851" y="605"/>
                </a:lnTo>
                <a:lnTo>
                  <a:pt x="852" y="602"/>
                </a:lnTo>
                <a:lnTo>
                  <a:pt x="853" y="599"/>
                </a:lnTo>
                <a:lnTo>
                  <a:pt x="854" y="597"/>
                </a:lnTo>
                <a:lnTo>
                  <a:pt x="854" y="594"/>
                </a:lnTo>
                <a:lnTo>
                  <a:pt x="855" y="592"/>
                </a:lnTo>
                <a:lnTo>
                  <a:pt x="855" y="589"/>
                </a:lnTo>
                <a:lnTo>
                  <a:pt x="855" y="587"/>
                </a:lnTo>
                <a:lnTo>
                  <a:pt x="856" y="585"/>
                </a:lnTo>
                <a:lnTo>
                  <a:pt x="856" y="583"/>
                </a:lnTo>
                <a:lnTo>
                  <a:pt x="856" y="581"/>
                </a:lnTo>
                <a:lnTo>
                  <a:pt x="856" y="580"/>
                </a:lnTo>
                <a:lnTo>
                  <a:pt x="856" y="579"/>
                </a:lnTo>
                <a:lnTo>
                  <a:pt x="856" y="578"/>
                </a:lnTo>
                <a:lnTo>
                  <a:pt x="856" y="577"/>
                </a:lnTo>
                <a:lnTo>
                  <a:pt x="856" y="576"/>
                </a:lnTo>
                <a:lnTo>
                  <a:pt x="856" y="577"/>
                </a:lnTo>
                <a:lnTo>
                  <a:pt x="856" y="578"/>
                </a:lnTo>
                <a:lnTo>
                  <a:pt x="856" y="579"/>
                </a:lnTo>
                <a:lnTo>
                  <a:pt x="856" y="580"/>
                </a:lnTo>
                <a:lnTo>
                  <a:pt x="856" y="581"/>
                </a:lnTo>
                <a:lnTo>
                  <a:pt x="856" y="583"/>
                </a:lnTo>
                <a:lnTo>
                  <a:pt x="856" y="585"/>
                </a:lnTo>
                <a:lnTo>
                  <a:pt x="856" y="587"/>
                </a:lnTo>
                <a:lnTo>
                  <a:pt x="856" y="589"/>
                </a:lnTo>
                <a:lnTo>
                  <a:pt x="856" y="591"/>
                </a:lnTo>
                <a:lnTo>
                  <a:pt x="856" y="594"/>
                </a:lnTo>
                <a:lnTo>
                  <a:pt x="857" y="596"/>
                </a:lnTo>
                <a:lnTo>
                  <a:pt x="858" y="598"/>
                </a:lnTo>
                <a:lnTo>
                  <a:pt x="859" y="600"/>
                </a:lnTo>
                <a:lnTo>
                  <a:pt x="860" y="603"/>
                </a:lnTo>
                <a:lnTo>
                  <a:pt x="861" y="605"/>
                </a:lnTo>
                <a:lnTo>
                  <a:pt x="863" y="607"/>
                </a:lnTo>
                <a:lnTo>
                  <a:pt x="864" y="609"/>
                </a:lnTo>
                <a:lnTo>
                  <a:pt x="866" y="612"/>
                </a:lnTo>
                <a:lnTo>
                  <a:pt x="868" y="614"/>
                </a:lnTo>
                <a:lnTo>
                  <a:pt x="870" y="617"/>
                </a:lnTo>
                <a:lnTo>
                  <a:pt x="872" y="619"/>
                </a:lnTo>
                <a:lnTo>
                  <a:pt x="874" y="622"/>
                </a:lnTo>
                <a:lnTo>
                  <a:pt x="877" y="624"/>
                </a:lnTo>
                <a:lnTo>
                  <a:pt x="879" y="626"/>
                </a:lnTo>
                <a:lnTo>
                  <a:pt x="882" y="628"/>
                </a:lnTo>
                <a:lnTo>
                  <a:pt x="885" y="630"/>
                </a:lnTo>
                <a:lnTo>
                  <a:pt x="888" y="632"/>
                </a:lnTo>
                <a:lnTo>
                  <a:pt x="891" y="634"/>
                </a:lnTo>
                <a:lnTo>
                  <a:pt x="894" y="636"/>
                </a:lnTo>
                <a:lnTo>
                  <a:pt x="897" y="638"/>
                </a:lnTo>
                <a:lnTo>
                  <a:pt x="900" y="639"/>
                </a:lnTo>
                <a:lnTo>
                  <a:pt x="904" y="641"/>
                </a:lnTo>
                <a:lnTo>
                  <a:pt x="907" y="642"/>
                </a:lnTo>
                <a:lnTo>
                  <a:pt x="911" y="643"/>
                </a:lnTo>
                <a:lnTo>
                  <a:pt x="915" y="645"/>
                </a:lnTo>
                <a:lnTo>
                  <a:pt x="919" y="646"/>
                </a:lnTo>
                <a:lnTo>
                  <a:pt x="923" y="647"/>
                </a:lnTo>
                <a:lnTo>
                  <a:pt x="927" y="647"/>
                </a:lnTo>
                <a:lnTo>
                  <a:pt x="931" y="648"/>
                </a:lnTo>
                <a:lnTo>
                  <a:pt x="935" y="649"/>
                </a:lnTo>
                <a:lnTo>
                  <a:pt x="938" y="649"/>
                </a:lnTo>
                <a:lnTo>
                  <a:pt x="942" y="650"/>
                </a:lnTo>
                <a:lnTo>
                  <a:pt x="946" y="650"/>
                </a:lnTo>
                <a:lnTo>
                  <a:pt x="950" y="650"/>
                </a:lnTo>
                <a:lnTo>
                  <a:pt x="953" y="650"/>
                </a:lnTo>
                <a:lnTo>
                  <a:pt x="957" y="650"/>
                </a:lnTo>
                <a:lnTo>
                  <a:pt x="960" y="650"/>
                </a:lnTo>
                <a:lnTo>
                  <a:pt x="964" y="650"/>
                </a:lnTo>
                <a:lnTo>
                  <a:pt x="967" y="649"/>
                </a:lnTo>
                <a:lnTo>
                  <a:pt x="970" y="649"/>
                </a:lnTo>
                <a:lnTo>
                  <a:pt x="974" y="648"/>
                </a:lnTo>
                <a:lnTo>
                  <a:pt x="977" y="647"/>
                </a:lnTo>
                <a:lnTo>
                  <a:pt x="980" y="647"/>
                </a:lnTo>
                <a:lnTo>
                  <a:pt x="983" y="646"/>
                </a:lnTo>
                <a:lnTo>
                  <a:pt x="986" y="645"/>
                </a:lnTo>
                <a:lnTo>
                  <a:pt x="988" y="643"/>
                </a:lnTo>
                <a:lnTo>
                  <a:pt x="991" y="642"/>
                </a:lnTo>
                <a:lnTo>
                  <a:pt x="994" y="641"/>
                </a:lnTo>
                <a:lnTo>
                  <a:pt x="997" y="640"/>
                </a:lnTo>
                <a:lnTo>
                  <a:pt x="999" y="638"/>
                </a:lnTo>
                <a:lnTo>
                  <a:pt x="1002" y="637"/>
                </a:lnTo>
                <a:lnTo>
                  <a:pt x="1004" y="635"/>
                </a:lnTo>
                <a:lnTo>
                  <a:pt x="1007" y="634"/>
                </a:lnTo>
                <a:lnTo>
                  <a:pt x="1009" y="632"/>
                </a:lnTo>
                <a:lnTo>
                  <a:pt x="1012" y="630"/>
                </a:lnTo>
                <a:lnTo>
                  <a:pt x="1014" y="629"/>
                </a:lnTo>
                <a:lnTo>
                  <a:pt x="1017" y="627"/>
                </a:lnTo>
                <a:lnTo>
                  <a:pt x="1019" y="625"/>
                </a:lnTo>
                <a:lnTo>
                  <a:pt x="1021" y="623"/>
                </a:lnTo>
                <a:lnTo>
                  <a:pt x="1023" y="621"/>
                </a:lnTo>
                <a:lnTo>
                  <a:pt x="1025" y="619"/>
                </a:lnTo>
                <a:lnTo>
                  <a:pt x="1027" y="616"/>
                </a:lnTo>
                <a:lnTo>
                  <a:pt x="1029" y="614"/>
                </a:lnTo>
                <a:lnTo>
                  <a:pt x="1031" y="612"/>
                </a:lnTo>
                <a:lnTo>
                  <a:pt x="1033" y="610"/>
                </a:lnTo>
                <a:lnTo>
                  <a:pt x="1035" y="608"/>
                </a:lnTo>
                <a:lnTo>
                  <a:pt x="1037" y="606"/>
                </a:lnTo>
                <a:lnTo>
                  <a:pt x="1039" y="604"/>
                </a:lnTo>
                <a:lnTo>
                  <a:pt x="1041" y="602"/>
                </a:lnTo>
                <a:lnTo>
                  <a:pt x="1043" y="600"/>
                </a:lnTo>
                <a:lnTo>
                  <a:pt x="1045" y="599"/>
                </a:lnTo>
                <a:lnTo>
                  <a:pt x="1046" y="597"/>
                </a:lnTo>
                <a:lnTo>
                  <a:pt x="1048" y="595"/>
                </a:lnTo>
                <a:lnTo>
                  <a:pt x="1050" y="593"/>
                </a:lnTo>
                <a:lnTo>
                  <a:pt x="1051" y="591"/>
                </a:lnTo>
                <a:lnTo>
                  <a:pt x="1053" y="589"/>
                </a:lnTo>
                <a:lnTo>
                  <a:pt x="1054" y="588"/>
                </a:lnTo>
                <a:lnTo>
                  <a:pt x="1055" y="586"/>
                </a:lnTo>
                <a:lnTo>
                  <a:pt x="1056" y="585"/>
                </a:lnTo>
                <a:lnTo>
                  <a:pt x="1057" y="584"/>
                </a:lnTo>
                <a:lnTo>
                  <a:pt x="1057" y="583"/>
                </a:lnTo>
                <a:lnTo>
                  <a:pt x="1057" y="582"/>
                </a:lnTo>
                <a:lnTo>
                  <a:pt x="1057" y="581"/>
                </a:lnTo>
                <a:lnTo>
                  <a:pt x="1056" y="581"/>
                </a:lnTo>
                <a:lnTo>
                  <a:pt x="1055" y="581"/>
                </a:lnTo>
                <a:lnTo>
                  <a:pt x="1054" y="582"/>
                </a:lnTo>
                <a:lnTo>
                  <a:pt x="1053" y="582"/>
                </a:lnTo>
                <a:lnTo>
                  <a:pt x="1051" y="583"/>
                </a:lnTo>
                <a:lnTo>
                  <a:pt x="1049" y="583"/>
                </a:lnTo>
                <a:lnTo>
                  <a:pt x="1047" y="585"/>
                </a:lnTo>
                <a:lnTo>
                  <a:pt x="1044" y="586"/>
                </a:lnTo>
                <a:lnTo>
                  <a:pt x="1042" y="587"/>
                </a:lnTo>
                <a:lnTo>
                  <a:pt x="1039" y="588"/>
                </a:lnTo>
                <a:lnTo>
                  <a:pt x="1036" y="589"/>
                </a:lnTo>
                <a:lnTo>
                  <a:pt x="1034" y="590"/>
                </a:lnTo>
                <a:lnTo>
                  <a:pt x="1031" y="591"/>
                </a:lnTo>
                <a:lnTo>
                  <a:pt x="1028" y="592"/>
                </a:lnTo>
                <a:lnTo>
                  <a:pt x="1025" y="593"/>
                </a:lnTo>
                <a:lnTo>
                  <a:pt x="1023" y="593"/>
                </a:lnTo>
                <a:lnTo>
                  <a:pt x="1020" y="594"/>
                </a:lnTo>
                <a:lnTo>
                  <a:pt x="1017" y="594"/>
                </a:lnTo>
                <a:lnTo>
                  <a:pt x="1014" y="595"/>
                </a:lnTo>
                <a:lnTo>
                  <a:pt x="1011" y="595"/>
                </a:lnTo>
                <a:lnTo>
                  <a:pt x="1009" y="595"/>
                </a:lnTo>
                <a:lnTo>
                  <a:pt x="1006" y="595"/>
                </a:lnTo>
                <a:lnTo>
                  <a:pt x="1003" y="595"/>
                </a:lnTo>
                <a:lnTo>
                  <a:pt x="1000" y="595"/>
                </a:lnTo>
                <a:lnTo>
                  <a:pt x="997" y="594"/>
                </a:lnTo>
                <a:lnTo>
                  <a:pt x="995" y="594"/>
                </a:lnTo>
                <a:lnTo>
                  <a:pt x="993" y="594"/>
                </a:lnTo>
                <a:lnTo>
                  <a:pt x="991" y="594"/>
                </a:lnTo>
                <a:lnTo>
                  <a:pt x="990" y="594"/>
                </a:lnTo>
                <a:lnTo>
                  <a:pt x="989" y="594"/>
                </a:lnTo>
                <a:lnTo>
                  <a:pt x="988" y="594"/>
                </a:lnTo>
                <a:lnTo>
                  <a:pt x="989" y="594"/>
                </a:lnTo>
                <a:lnTo>
                  <a:pt x="990" y="594"/>
                </a:lnTo>
                <a:lnTo>
                  <a:pt x="991" y="594"/>
                </a:lnTo>
                <a:lnTo>
                  <a:pt x="993" y="594"/>
                </a:lnTo>
                <a:lnTo>
                  <a:pt x="995" y="594"/>
                </a:lnTo>
                <a:lnTo>
                  <a:pt x="997" y="594"/>
                </a:lnTo>
                <a:lnTo>
                  <a:pt x="1000" y="595"/>
                </a:lnTo>
                <a:lnTo>
                  <a:pt x="1003" y="595"/>
                </a:lnTo>
                <a:lnTo>
                  <a:pt x="1006" y="595"/>
                </a:lnTo>
                <a:lnTo>
                  <a:pt x="1008" y="595"/>
                </a:lnTo>
                <a:lnTo>
                  <a:pt x="1011" y="595"/>
                </a:lnTo>
                <a:lnTo>
                  <a:pt x="1014" y="595"/>
                </a:lnTo>
                <a:lnTo>
                  <a:pt x="1017" y="594"/>
                </a:lnTo>
                <a:lnTo>
                  <a:pt x="1020" y="594"/>
                </a:lnTo>
                <a:lnTo>
                  <a:pt x="1023" y="593"/>
                </a:lnTo>
                <a:lnTo>
                  <a:pt x="1025" y="593"/>
                </a:lnTo>
                <a:lnTo>
                  <a:pt x="1028" y="592"/>
                </a:lnTo>
                <a:lnTo>
                  <a:pt x="1031" y="591"/>
                </a:lnTo>
                <a:lnTo>
                  <a:pt x="1034" y="590"/>
                </a:lnTo>
                <a:lnTo>
                  <a:pt x="1036" y="589"/>
                </a:lnTo>
                <a:lnTo>
                  <a:pt x="1039" y="588"/>
                </a:lnTo>
                <a:lnTo>
                  <a:pt x="1042" y="587"/>
                </a:lnTo>
                <a:lnTo>
                  <a:pt x="1044" y="586"/>
                </a:lnTo>
                <a:lnTo>
                  <a:pt x="1047" y="584"/>
                </a:lnTo>
                <a:lnTo>
                  <a:pt x="1049" y="583"/>
                </a:lnTo>
                <a:lnTo>
                  <a:pt x="1052" y="582"/>
                </a:lnTo>
                <a:lnTo>
                  <a:pt x="1055" y="580"/>
                </a:lnTo>
                <a:lnTo>
                  <a:pt x="1057" y="579"/>
                </a:lnTo>
                <a:lnTo>
                  <a:pt x="1060" y="577"/>
                </a:lnTo>
                <a:lnTo>
                  <a:pt x="1063" y="576"/>
                </a:lnTo>
                <a:lnTo>
                  <a:pt x="1065" y="574"/>
                </a:lnTo>
                <a:lnTo>
                  <a:pt x="1068" y="573"/>
                </a:lnTo>
                <a:lnTo>
                  <a:pt x="1070" y="571"/>
                </a:lnTo>
                <a:lnTo>
                  <a:pt x="1073" y="570"/>
                </a:lnTo>
                <a:lnTo>
                  <a:pt x="1075" y="568"/>
                </a:lnTo>
                <a:lnTo>
                  <a:pt x="1078" y="567"/>
                </a:lnTo>
                <a:lnTo>
                  <a:pt x="1080" y="565"/>
                </a:lnTo>
                <a:lnTo>
                  <a:pt x="1083" y="563"/>
                </a:lnTo>
                <a:lnTo>
                  <a:pt x="1086" y="562"/>
                </a:lnTo>
                <a:lnTo>
                  <a:pt x="1088" y="560"/>
                </a:lnTo>
                <a:lnTo>
                  <a:pt x="1091" y="558"/>
                </a:lnTo>
                <a:lnTo>
                  <a:pt x="1093" y="556"/>
                </a:lnTo>
                <a:lnTo>
                  <a:pt x="1096" y="553"/>
                </a:lnTo>
                <a:lnTo>
                  <a:pt x="1098" y="551"/>
                </a:lnTo>
                <a:lnTo>
                  <a:pt x="1101" y="548"/>
                </a:lnTo>
                <a:lnTo>
                  <a:pt x="1103" y="545"/>
                </a:lnTo>
                <a:lnTo>
                  <a:pt x="1105" y="541"/>
                </a:lnTo>
                <a:lnTo>
                  <a:pt x="1108" y="538"/>
                </a:lnTo>
                <a:lnTo>
                  <a:pt x="1110" y="534"/>
                </a:lnTo>
                <a:lnTo>
                  <a:pt x="1113" y="530"/>
                </a:lnTo>
                <a:lnTo>
                  <a:pt x="1115" y="526"/>
                </a:lnTo>
                <a:lnTo>
                  <a:pt x="1117" y="522"/>
                </a:lnTo>
                <a:lnTo>
                  <a:pt x="1120" y="517"/>
                </a:lnTo>
                <a:lnTo>
                  <a:pt x="1122" y="512"/>
                </a:lnTo>
                <a:lnTo>
                  <a:pt x="1125" y="507"/>
                </a:lnTo>
                <a:lnTo>
                  <a:pt x="1127" y="502"/>
                </a:lnTo>
                <a:lnTo>
                  <a:pt x="1129" y="497"/>
                </a:lnTo>
                <a:lnTo>
                  <a:pt x="1131" y="491"/>
                </a:lnTo>
                <a:lnTo>
                  <a:pt x="1133" y="486"/>
                </a:lnTo>
                <a:lnTo>
                  <a:pt x="1135" y="481"/>
                </a:lnTo>
                <a:lnTo>
                  <a:pt x="1136" y="475"/>
                </a:lnTo>
                <a:lnTo>
                  <a:pt x="1138" y="469"/>
                </a:lnTo>
                <a:lnTo>
                  <a:pt x="1140" y="464"/>
                </a:lnTo>
                <a:lnTo>
                  <a:pt x="1141" y="458"/>
                </a:lnTo>
                <a:lnTo>
                  <a:pt x="1142" y="452"/>
                </a:lnTo>
                <a:lnTo>
                  <a:pt x="1143" y="446"/>
                </a:lnTo>
                <a:lnTo>
                  <a:pt x="1144" y="440"/>
                </a:lnTo>
                <a:lnTo>
                  <a:pt x="1145" y="434"/>
                </a:lnTo>
                <a:lnTo>
                  <a:pt x="1146" y="428"/>
                </a:lnTo>
                <a:lnTo>
                  <a:pt x="1147" y="421"/>
                </a:lnTo>
                <a:lnTo>
                  <a:pt x="1147" y="415"/>
                </a:lnTo>
                <a:lnTo>
                  <a:pt x="1148" y="409"/>
                </a:lnTo>
                <a:lnTo>
                  <a:pt x="1148" y="403"/>
                </a:lnTo>
                <a:lnTo>
                  <a:pt x="1148" y="397"/>
                </a:lnTo>
                <a:lnTo>
                  <a:pt x="1148" y="390"/>
                </a:lnTo>
                <a:lnTo>
                  <a:pt x="1148" y="385"/>
                </a:lnTo>
                <a:lnTo>
                  <a:pt x="1147" y="379"/>
                </a:lnTo>
                <a:lnTo>
                  <a:pt x="1147" y="373"/>
                </a:lnTo>
                <a:lnTo>
                  <a:pt x="1146" y="367"/>
                </a:lnTo>
                <a:lnTo>
                  <a:pt x="1145" y="362"/>
                </a:lnTo>
                <a:lnTo>
                  <a:pt x="1144" y="356"/>
                </a:lnTo>
                <a:lnTo>
                  <a:pt x="1143" y="351"/>
                </a:lnTo>
                <a:lnTo>
                  <a:pt x="1142" y="346"/>
                </a:lnTo>
                <a:lnTo>
                  <a:pt x="1141" y="341"/>
                </a:lnTo>
                <a:lnTo>
                  <a:pt x="1139" y="336"/>
                </a:lnTo>
                <a:lnTo>
                  <a:pt x="1137" y="331"/>
                </a:lnTo>
                <a:lnTo>
                  <a:pt x="1135" y="326"/>
                </a:lnTo>
                <a:lnTo>
                  <a:pt x="1133" y="321"/>
                </a:lnTo>
                <a:lnTo>
                  <a:pt x="1131" y="317"/>
                </a:lnTo>
                <a:lnTo>
                  <a:pt x="1129" y="312"/>
                </a:lnTo>
                <a:lnTo>
                  <a:pt x="1127" y="308"/>
                </a:lnTo>
                <a:lnTo>
                  <a:pt x="1125" y="304"/>
                </a:lnTo>
                <a:lnTo>
                  <a:pt x="1123" y="300"/>
                </a:lnTo>
                <a:lnTo>
                  <a:pt x="1121" y="296"/>
                </a:lnTo>
                <a:lnTo>
                  <a:pt x="1118" y="292"/>
                </a:lnTo>
                <a:lnTo>
                  <a:pt x="1116" y="289"/>
                </a:lnTo>
                <a:lnTo>
                  <a:pt x="1114" y="285"/>
                </a:lnTo>
                <a:lnTo>
                  <a:pt x="1111" y="282"/>
                </a:lnTo>
                <a:lnTo>
                  <a:pt x="1109" y="279"/>
                </a:lnTo>
                <a:lnTo>
                  <a:pt x="1107" y="276"/>
                </a:lnTo>
                <a:lnTo>
                  <a:pt x="1104" y="273"/>
                </a:lnTo>
                <a:lnTo>
                  <a:pt x="1101" y="270"/>
                </a:lnTo>
                <a:lnTo>
                  <a:pt x="1099" y="268"/>
                </a:lnTo>
                <a:close/>
              </a:path>
            </a:pathLst>
          </a:custGeom>
          <a:solidFill>
            <a:schemeClr val="folHlink"/>
          </a:solidFill>
          <a:ln w="0">
            <a:solidFill>
              <a:srgbClr val="000000"/>
            </a:solidFill>
            <a:round/>
            <a:headEnd/>
            <a:tailEnd/>
          </a:ln>
        </p:spPr>
        <p:txBody>
          <a:bodyPr wrap="none" anchor="ctr">
            <a:spAutoFit/>
          </a:bodyPr>
          <a:lstStyle/>
          <a:p>
            <a:endParaRPr lang="zh-CN" altLang="en-US"/>
          </a:p>
        </p:txBody>
      </p:sp>
      <p:sp>
        <p:nvSpPr>
          <p:cNvPr id="260105" name="Text Box 9"/>
          <p:cNvSpPr txBox="1">
            <a:spLocks noChangeArrowheads="1"/>
          </p:cNvSpPr>
          <p:nvPr/>
        </p:nvSpPr>
        <p:spPr bwMode="auto">
          <a:xfrm>
            <a:off x="3563938" y="4652963"/>
            <a:ext cx="194468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30000"/>
              </a:lnSpc>
              <a:spcBef>
                <a:spcPct val="50000"/>
              </a:spcBef>
            </a:pPr>
            <a:endParaRPr kumimoji="1" lang="en-US" altLang="zh-CN" sz="2400" b="1">
              <a:solidFill>
                <a:schemeClr val="bg1"/>
              </a:solidFill>
              <a:latin typeface="Times New Roman" panose="02020603050405020304" pitchFamily="18" charset="0"/>
            </a:endParaRPr>
          </a:p>
          <a:p>
            <a:pPr algn="ctr" eaLnBrk="1" hangingPunct="1">
              <a:lnSpc>
                <a:spcPct val="30000"/>
              </a:lnSpc>
              <a:spcBef>
                <a:spcPct val="50000"/>
              </a:spcBef>
            </a:pPr>
            <a:endParaRPr kumimoji="1" lang="en-US" altLang="zh-CN" sz="2800" b="1">
              <a:solidFill>
                <a:schemeClr val="bg1"/>
              </a:solidFill>
              <a:latin typeface="Times New Roman" panose="02020603050405020304" pitchFamily="18" charset="0"/>
            </a:endParaRPr>
          </a:p>
          <a:p>
            <a:pPr algn="ctr" eaLnBrk="1" hangingPunct="1">
              <a:lnSpc>
                <a:spcPct val="30000"/>
              </a:lnSpc>
              <a:spcBef>
                <a:spcPct val="50000"/>
              </a:spcBef>
            </a:pPr>
            <a:r>
              <a:rPr kumimoji="1" lang="en-US" altLang="zh-CN" sz="2800" b="1">
                <a:solidFill>
                  <a:schemeClr val="bg1"/>
                </a:solidFill>
                <a:latin typeface="Times New Roman" panose="02020603050405020304" pitchFamily="18" charset="0"/>
              </a:rPr>
              <a:t>1200+3400</a:t>
            </a:r>
          </a:p>
          <a:p>
            <a:pPr algn="ctr" eaLnBrk="1" hangingPunct="1">
              <a:lnSpc>
                <a:spcPct val="30000"/>
              </a:lnSpc>
              <a:spcBef>
                <a:spcPct val="50000"/>
              </a:spcBef>
            </a:pPr>
            <a:endParaRPr kumimoji="1" lang="en-US" altLang="zh-CN" sz="2800" b="1">
              <a:solidFill>
                <a:schemeClr val="bg1"/>
              </a:solidFill>
              <a:latin typeface="Times New Roman" panose="02020603050405020304" pitchFamily="18" charset="0"/>
            </a:endParaRPr>
          </a:p>
        </p:txBody>
      </p:sp>
      <p:sp>
        <p:nvSpPr>
          <p:cNvPr id="260106" name="Text Box 10"/>
          <p:cNvSpPr txBox="1">
            <a:spLocks noChangeArrowheads="1"/>
          </p:cNvSpPr>
          <p:nvPr/>
        </p:nvSpPr>
        <p:spPr bwMode="auto">
          <a:xfrm>
            <a:off x="5241925" y="4824413"/>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a:latin typeface="Times New Roman" panose="02020603050405020304" pitchFamily="18" charset="0"/>
              </a:rPr>
              <a:t>4600</a:t>
            </a:r>
          </a:p>
        </p:txBody>
      </p:sp>
      <p:sp>
        <p:nvSpPr>
          <p:cNvPr id="149515" name="Text Box 11"/>
          <p:cNvSpPr txBox="1">
            <a:spLocks noChangeArrowheads="1"/>
          </p:cNvSpPr>
          <p:nvPr/>
        </p:nvSpPr>
        <p:spPr bwMode="auto">
          <a:xfrm>
            <a:off x="1981200" y="5910263"/>
            <a:ext cx="4967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latin typeface="Times New Roman" panose="02020603050405020304" pitchFamily="18" charset="0"/>
              </a:rPr>
              <a:t>1200 + 3400 = 4600</a:t>
            </a:r>
          </a:p>
        </p:txBody>
      </p:sp>
      <p:pic>
        <p:nvPicPr>
          <p:cNvPr id="149517" name="Picture 15" descr="冯诺依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1214438"/>
            <a:ext cx="17272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8" name="Text Box 16"/>
          <p:cNvSpPr txBox="1">
            <a:spLocks noChangeArrowheads="1"/>
          </p:cNvSpPr>
          <p:nvPr/>
        </p:nvSpPr>
        <p:spPr bwMode="auto">
          <a:xfrm>
            <a:off x="7092950" y="344963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rPr>
              <a:t>冯</a:t>
            </a:r>
            <a:r>
              <a:rPr lang="en-US" altLang="zh-CN" sz="2400" b="1">
                <a:latin typeface="华文新魏" panose="02010800040101010101" pitchFamily="2" charset="-122"/>
                <a:ea typeface="华文新魏" panose="02010800040101010101" pitchFamily="2" charset="-122"/>
              </a:rPr>
              <a:t>·</a:t>
            </a:r>
            <a:r>
              <a:rPr lang="zh-CN" altLang="en-US" sz="2400" b="1">
                <a:latin typeface="华文新魏" panose="02010800040101010101" pitchFamily="2" charset="-122"/>
                <a:ea typeface="华文新魏" panose="02010800040101010101" pitchFamily="2" charset="-122"/>
              </a:rPr>
              <a:t>诺依曼</a:t>
            </a:r>
          </a:p>
        </p:txBody>
      </p:sp>
      <p:sp>
        <p:nvSpPr>
          <p:cNvPr id="15"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0104"/>
                                        </p:tgtEl>
                                        <p:attrNameLst>
                                          <p:attrName>style.visibility</p:attrName>
                                        </p:attrNameLst>
                                      </p:cBhvr>
                                      <p:to>
                                        <p:strVal val="visible"/>
                                      </p:to>
                                    </p:set>
                                    <p:anim calcmode="lin" valueType="num">
                                      <p:cBhvr additive="base">
                                        <p:cTn id="7" dur="500" fill="hold"/>
                                        <p:tgtEl>
                                          <p:spTgt spid="260104"/>
                                        </p:tgtEl>
                                        <p:attrNameLst>
                                          <p:attrName>ppt_x</p:attrName>
                                        </p:attrNameLst>
                                      </p:cBhvr>
                                      <p:tavLst>
                                        <p:tav tm="0">
                                          <p:val>
                                            <p:strVal val="0-#ppt_w/2"/>
                                          </p:val>
                                        </p:tav>
                                        <p:tav tm="100000">
                                          <p:val>
                                            <p:strVal val="#ppt_x"/>
                                          </p:val>
                                        </p:tav>
                                      </p:tavLst>
                                    </p:anim>
                                    <p:anim calcmode="lin" valueType="num">
                                      <p:cBhvr additive="base">
                                        <p:cTn id="8" dur="500" fill="hold"/>
                                        <p:tgtEl>
                                          <p:spTgt spid="2601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0105"/>
                                        </p:tgtEl>
                                        <p:attrNameLst>
                                          <p:attrName>style.visibility</p:attrName>
                                        </p:attrNameLst>
                                      </p:cBhvr>
                                      <p:to>
                                        <p:strVal val="visible"/>
                                      </p:to>
                                    </p:set>
                                    <p:anim calcmode="lin" valueType="num">
                                      <p:cBhvr additive="base">
                                        <p:cTn id="12" dur="500" fill="hold"/>
                                        <p:tgtEl>
                                          <p:spTgt spid="260105"/>
                                        </p:tgtEl>
                                        <p:attrNameLst>
                                          <p:attrName>ppt_x</p:attrName>
                                        </p:attrNameLst>
                                      </p:cBhvr>
                                      <p:tavLst>
                                        <p:tav tm="0">
                                          <p:val>
                                            <p:strVal val="0-#ppt_w/2"/>
                                          </p:val>
                                        </p:tav>
                                        <p:tav tm="100000">
                                          <p:val>
                                            <p:strVal val="#ppt_x"/>
                                          </p:val>
                                        </p:tav>
                                      </p:tavLst>
                                    </p:anim>
                                    <p:anim calcmode="lin" valueType="num">
                                      <p:cBhvr additive="base">
                                        <p:cTn id="13" dur="500" fill="hold"/>
                                        <p:tgtEl>
                                          <p:spTgt spid="26010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260103"/>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260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3" grpId="0" animBg="1" autoUpdateAnimBg="0"/>
      <p:bldP spid="260105" grpId="0" autoUpdateAnimBg="0"/>
      <p:bldP spid="26010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body" idx="1"/>
          </p:nvPr>
        </p:nvSpPr>
        <p:spPr bwMode="auto">
          <a:xfrm>
            <a:off x="466725" y="665163"/>
            <a:ext cx="8353425"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marL="361950" indent="-361950">
              <a:lnSpc>
                <a:spcPct val="100000"/>
              </a:lnSpc>
              <a:spcBef>
                <a:spcPts val="600"/>
              </a:spcBef>
              <a:buSzTx/>
            </a:pPr>
            <a:r>
              <a:rPr lang="zh-CN" altLang="en-US" sz="2800" dirty="0">
                <a:ea typeface="华文新魏" panose="02010800040101010101" pitchFamily="2" charset="-122"/>
              </a:rPr>
              <a:t>存储程序原理</a:t>
            </a:r>
          </a:p>
          <a:p>
            <a:pPr marL="541338" lvl="1" indent="176213">
              <a:lnSpc>
                <a:spcPct val="100000"/>
              </a:lnSpc>
              <a:spcBef>
                <a:spcPts val="600"/>
              </a:spcBef>
              <a:buClr>
                <a:srgbClr val="F79646"/>
              </a:buClr>
            </a:pPr>
            <a:r>
              <a:rPr lang="zh-CN" altLang="en-US" sz="2400" dirty="0">
                <a:ea typeface="华文新魏" panose="02010800040101010101" pitchFamily="2" charset="-122"/>
              </a:rPr>
              <a:t>基本内涵</a:t>
            </a:r>
            <a:r>
              <a:rPr lang="zh-CN" altLang="en-US" sz="3600" dirty="0">
                <a:solidFill>
                  <a:srgbClr val="0000FF"/>
                </a:solidFill>
                <a:ea typeface="华文新魏" panose="02010800040101010101" pitchFamily="2" charset="-122"/>
              </a:rPr>
              <a:t>    </a:t>
            </a:r>
          </a:p>
          <a:p>
            <a:pPr marL="541338" lvl="1" indent="176213">
              <a:lnSpc>
                <a:spcPct val="100000"/>
              </a:lnSpc>
              <a:spcBef>
                <a:spcPts val="600"/>
              </a:spcBef>
              <a:buClr>
                <a:srgbClr val="F79646"/>
              </a:buClr>
              <a:buSzPct val="75000"/>
              <a:buFontTx/>
              <a:buNone/>
            </a:pPr>
            <a:endParaRPr lang="zh-CN" altLang="en-US"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en-US" altLang="zh-CN"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zh-CN" altLang="en-US"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en-US" altLang="zh-CN"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en-US" altLang="zh-CN"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en-US" altLang="zh-CN" sz="2800" dirty="0">
              <a:solidFill>
                <a:srgbClr val="CC0000"/>
              </a:solidFill>
              <a:ea typeface="华文新魏" panose="02010800040101010101" pitchFamily="2" charset="-122"/>
            </a:endParaRPr>
          </a:p>
          <a:p>
            <a:pPr marL="541338" lvl="1" indent="176213">
              <a:lnSpc>
                <a:spcPct val="100000"/>
              </a:lnSpc>
              <a:spcBef>
                <a:spcPts val="600"/>
              </a:spcBef>
              <a:buClr>
                <a:srgbClr val="F79646"/>
              </a:buClr>
              <a:buSzPct val="75000"/>
              <a:buFontTx/>
              <a:buNone/>
            </a:pPr>
            <a:endParaRPr lang="en-US" altLang="zh-CN" sz="2800" dirty="0">
              <a:solidFill>
                <a:srgbClr val="CC0000"/>
              </a:solidFill>
              <a:ea typeface="华文新魏" panose="02010800040101010101" pitchFamily="2" charset="-122"/>
            </a:endParaRPr>
          </a:p>
        </p:txBody>
      </p:sp>
      <p:pic>
        <p:nvPicPr>
          <p:cNvPr id="150532" name="Picture 7" descr="存储程序思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4005263"/>
            <a:ext cx="529590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a:extLst>
              <a:ext uri="{FF2B5EF4-FFF2-40B4-BE49-F238E27FC236}">
                <a16:creationId xmlns:a16="http://schemas.microsoft.com/office/drawing/2014/main" id="{FA9C4D31-1791-4DC7-B442-D9CA838D7816}"/>
              </a:ext>
            </a:extLst>
          </p:cNvPr>
          <p:cNvSpPr>
            <a:spLocks noChangeArrowheads="1"/>
          </p:cNvSpPr>
          <p:nvPr/>
        </p:nvSpPr>
        <p:spPr bwMode="auto">
          <a:xfrm>
            <a:off x="0" y="1865313"/>
            <a:ext cx="9144000" cy="2143125"/>
          </a:xfrm>
          <a:prstGeom prst="roundRect">
            <a:avLst>
              <a:gd name="adj" fmla="val 16667"/>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wrap="none" lIns="0" r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ts val="600"/>
              </a:spcBef>
              <a:buFont typeface="Wingdings" panose="05000000000000000000" pitchFamily="2" charset="2"/>
              <a:buNone/>
              <a:defRPr/>
            </a:pPr>
            <a:r>
              <a:rPr lang="zh-CN" altLang="en-US" sz="2800" b="1" dirty="0">
                <a:latin typeface="华文新魏" panose="02010800040101010101" pitchFamily="2" charset="-122"/>
                <a:ea typeface="华文新魏" panose="02010800040101010101" pitchFamily="2" charset="-122"/>
              </a:rPr>
              <a:t>计算机要自动完成解题任务，必须将事先设计好、</a:t>
            </a:r>
            <a:endParaRPr lang="en-US" altLang="zh-CN" sz="2800" b="1" dirty="0">
              <a:latin typeface="华文新魏" panose="02010800040101010101" pitchFamily="2" charset="-122"/>
              <a:ea typeface="华文新魏" panose="02010800040101010101" pitchFamily="2" charset="-122"/>
            </a:endParaRPr>
          </a:p>
          <a:p>
            <a:pPr algn="ctr" eaLnBrk="1" hangingPunct="1">
              <a:lnSpc>
                <a:spcPct val="110000"/>
              </a:lnSpc>
              <a:spcBef>
                <a:spcPts val="600"/>
              </a:spcBef>
              <a:buFont typeface="Wingdings" panose="05000000000000000000" pitchFamily="2" charset="2"/>
              <a:buNone/>
              <a:defRPr/>
            </a:pPr>
            <a:r>
              <a:rPr lang="zh-CN" altLang="en-US" sz="2800" b="1" dirty="0">
                <a:latin typeface="华文新魏" panose="02010800040101010101" pitchFamily="2" charset="-122"/>
                <a:ea typeface="华文新魏" panose="02010800040101010101" pitchFamily="2" charset="-122"/>
              </a:rPr>
              <a:t>用以描述计算机解题过程的</a:t>
            </a:r>
            <a:r>
              <a:rPr lang="zh-CN" altLang="en-US" sz="2800" b="1" u="sng" dirty="0">
                <a:latin typeface="华文新魏" panose="02010800040101010101" pitchFamily="2" charset="-122"/>
                <a:ea typeface="华文新魏" panose="02010800040101010101" pitchFamily="2" charset="-122"/>
              </a:rPr>
              <a:t>程序如同数据一样</a:t>
            </a:r>
            <a:r>
              <a:rPr lang="zh-CN" altLang="en-US" sz="2800" b="1" dirty="0">
                <a:latin typeface="华文新魏" panose="02010800040101010101" pitchFamily="2" charset="-122"/>
                <a:ea typeface="华文新魏" panose="02010800040101010101" pitchFamily="2" charset="-122"/>
              </a:rPr>
              <a:t>，采用</a:t>
            </a:r>
            <a:endParaRPr lang="en-US" altLang="zh-CN" sz="2800" b="1" dirty="0">
              <a:latin typeface="华文新魏" panose="02010800040101010101" pitchFamily="2" charset="-122"/>
              <a:ea typeface="华文新魏" panose="02010800040101010101" pitchFamily="2" charset="-122"/>
            </a:endParaRPr>
          </a:p>
          <a:p>
            <a:pPr algn="ctr" eaLnBrk="1" hangingPunct="1">
              <a:lnSpc>
                <a:spcPct val="110000"/>
              </a:lnSpc>
              <a:spcBef>
                <a:spcPts val="600"/>
              </a:spcBef>
              <a:buFont typeface="Wingdings" panose="05000000000000000000" pitchFamily="2" charset="2"/>
              <a:buNone/>
              <a:defRPr/>
            </a:pPr>
            <a:r>
              <a:rPr lang="zh-CN" altLang="en-US" sz="2800" b="1" u="sng" dirty="0">
                <a:latin typeface="华文新魏" panose="02010800040101010101" pitchFamily="2" charset="-122"/>
                <a:ea typeface="华文新魏" panose="02010800040101010101" pitchFamily="2" charset="-122"/>
              </a:rPr>
              <a:t>二进制形式存储</a:t>
            </a:r>
            <a:r>
              <a:rPr lang="zh-CN" altLang="en-US" sz="2800" b="1" dirty="0">
                <a:latin typeface="华文新魏" panose="02010800040101010101" pitchFamily="2" charset="-122"/>
                <a:ea typeface="华文新魏" panose="02010800040101010101" pitchFamily="2" charset="-122"/>
              </a:rPr>
              <a:t>在机器中，计算机在工作时自动高速</a:t>
            </a:r>
            <a:endParaRPr lang="en-US" altLang="zh-CN" sz="2800" b="1" dirty="0">
              <a:latin typeface="华文新魏" panose="02010800040101010101" pitchFamily="2" charset="-122"/>
              <a:ea typeface="华文新魏" panose="02010800040101010101" pitchFamily="2" charset="-122"/>
            </a:endParaRPr>
          </a:p>
          <a:p>
            <a:pPr algn="ctr" eaLnBrk="1" hangingPunct="1">
              <a:lnSpc>
                <a:spcPct val="110000"/>
              </a:lnSpc>
              <a:spcBef>
                <a:spcPts val="600"/>
              </a:spcBef>
              <a:buFont typeface="Wingdings" panose="05000000000000000000" pitchFamily="2" charset="2"/>
              <a:buNone/>
              <a:defRPr/>
            </a:pPr>
            <a:r>
              <a:rPr lang="zh-CN" altLang="en-US" sz="2800" b="1" dirty="0">
                <a:latin typeface="华文新魏" panose="02010800040101010101" pitchFamily="2" charset="-122"/>
                <a:ea typeface="华文新魏" panose="02010800040101010101" pitchFamily="2" charset="-122"/>
              </a:rPr>
              <a:t>地从机器中</a:t>
            </a:r>
            <a:r>
              <a:rPr lang="zh-CN" altLang="en-US" sz="2800" b="1" u="sng" dirty="0">
                <a:latin typeface="华文新魏" panose="02010800040101010101" pitchFamily="2" charset="-122"/>
                <a:ea typeface="华文新魏" panose="02010800040101010101" pitchFamily="2" charset="-122"/>
              </a:rPr>
              <a:t>逐条取出指令加以执行</a:t>
            </a:r>
            <a:r>
              <a:rPr lang="zh-CN" altLang="en-US" sz="2800" b="1" dirty="0">
                <a:latin typeface="华文新魏" panose="02010800040101010101" pitchFamily="2" charset="-122"/>
                <a:ea typeface="华文新魏" panose="02010800040101010101" pitchFamily="2" charset="-122"/>
              </a:rPr>
              <a:t>。</a:t>
            </a:r>
          </a:p>
        </p:txBody>
      </p:sp>
      <p:sp>
        <p:nvSpPr>
          <p:cNvPr id="7"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p:pull dir="r"/>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609" name="Line 25">
            <a:extLst>
              <a:ext uri="{FF2B5EF4-FFF2-40B4-BE49-F238E27FC236}">
                <a16:creationId xmlns:a16="http://schemas.microsoft.com/office/drawing/2014/main" id="{33CDE2CF-18EC-4EDF-AD4A-BC4F215AC8AC}"/>
              </a:ext>
            </a:extLst>
          </p:cNvPr>
          <p:cNvSpPr>
            <a:spLocks noChangeShapeType="1"/>
          </p:cNvSpPr>
          <p:nvPr/>
        </p:nvSpPr>
        <p:spPr bwMode="auto">
          <a:xfrm>
            <a:off x="4427538" y="2466975"/>
            <a:ext cx="0" cy="720725"/>
          </a:xfrm>
          <a:prstGeom prst="line">
            <a:avLst/>
          </a:prstGeom>
          <a:noFill/>
          <a:ln w="25400">
            <a:solidFill>
              <a:srgbClr val="FF0000"/>
            </a:solidFill>
            <a:round/>
            <a:headEnd type="triangle" w="med" len="med"/>
            <a:tailEnd type="triangle" w="med" len="med"/>
          </a:ln>
        </p:spPr>
        <p:txBody>
          <a:bodyPr/>
          <a:lstStyle/>
          <a:p>
            <a:pPr eaLnBrk="1" hangingPunct="1">
              <a:defRPr/>
            </a:pPr>
            <a:endParaRPr lang="zh-CN" altLang="en-US">
              <a:latin typeface="+mn-lt"/>
              <a:ea typeface="+mn-ea"/>
            </a:endParaRPr>
          </a:p>
        </p:txBody>
      </p:sp>
      <p:sp>
        <p:nvSpPr>
          <p:cNvPr id="67610" name="Line 26">
            <a:extLst>
              <a:ext uri="{FF2B5EF4-FFF2-40B4-BE49-F238E27FC236}">
                <a16:creationId xmlns:a16="http://schemas.microsoft.com/office/drawing/2014/main" id="{109FC016-6146-431F-8183-37005084CB7C}"/>
              </a:ext>
            </a:extLst>
          </p:cNvPr>
          <p:cNvSpPr>
            <a:spLocks noChangeShapeType="1"/>
          </p:cNvSpPr>
          <p:nvPr/>
        </p:nvSpPr>
        <p:spPr bwMode="auto">
          <a:xfrm flipH="1">
            <a:off x="2486025" y="2000250"/>
            <a:ext cx="1371600" cy="1371600"/>
          </a:xfrm>
          <a:prstGeom prst="line">
            <a:avLst/>
          </a:prstGeom>
          <a:noFill/>
          <a:ln w="25400">
            <a:solidFill>
              <a:srgbClr val="FF0000"/>
            </a:solidFill>
            <a:round/>
            <a:headEnd type="triangle" w="med" len="med"/>
            <a:tailEnd type="triangle" w="med" len="med"/>
          </a:ln>
        </p:spPr>
        <p:txBody>
          <a:bodyPr/>
          <a:lstStyle/>
          <a:p>
            <a:pPr eaLnBrk="1" hangingPunct="1">
              <a:defRPr/>
            </a:pPr>
            <a:endParaRPr lang="zh-CN" altLang="en-US">
              <a:latin typeface="+mn-lt"/>
              <a:ea typeface="+mn-ea"/>
            </a:endParaRPr>
          </a:p>
        </p:txBody>
      </p:sp>
      <p:sp>
        <p:nvSpPr>
          <p:cNvPr id="67611" name="Line 27">
            <a:extLst>
              <a:ext uri="{FF2B5EF4-FFF2-40B4-BE49-F238E27FC236}">
                <a16:creationId xmlns:a16="http://schemas.microsoft.com/office/drawing/2014/main" id="{53D9DB4E-85DF-4A5B-9086-70997FF5155F}"/>
              </a:ext>
            </a:extLst>
          </p:cNvPr>
          <p:cNvSpPr>
            <a:spLocks noChangeShapeType="1"/>
          </p:cNvSpPr>
          <p:nvPr/>
        </p:nvSpPr>
        <p:spPr bwMode="auto">
          <a:xfrm>
            <a:off x="5280025" y="2000250"/>
            <a:ext cx="1447800" cy="1295400"/>
          </a:xfrm>
          <a:prstGeom prst="line">
            <a:avLst/>
          </a:prstGeom>
          <a:noFill/>
          <a:ln w="25400">
            <a:solidFill>
              <a:srgbClr val="FF0000"/>
            </a:solidFill>
            <a:round/>
            <a:headEnd type="triangle" w="med" len="med"/>
            <a:tailEnd type="triangle" w="med" len="med"/>
          </a:ln>
        </p:spPr>
        <p:txBody>
          <a:bodyPr/>
          <a:lstStyle/>
          <a:p>
            <a:pPr eaLnBrk="1" hangingPunct="1">
              <a:defRPr/>
            </a:pPr>
            <a:endParaRPr lang="zh-CN" altLang="en-US">
              <a:latin typeface="+mn-lt"/>
              <a:ea typeface="+mn-ea"/>
            </a:endParaRPr>
          </a:p>
        </p:txBody>
      </p:sp>
      <p:sp>
        <p:nvSpPr>
          <p:cNvPr id="67612" name="Arc 28">
            <a:extLst>
              <a:ext uri="{FF2B5EF4-FFF2-40B4-BE49-F238E27FC236}">
                <a16:creationId xmlns:a16="http://schemas.microsoft.com/office/drawing/2014/main" id="{ADB4AAA5-3313-4343-93B9-0FE341CC0C10}"/>
              </a:ext>
            </a:extLst>
          </p:cNvPr>
          <p:cNvSpPr>
            <a:spLocks/>
          </p:cNvSpPr>
          <p:nvPr/>
        </p:nvSpPr>
        <p:spPr bwMode="auto">
          <a:xfrm flipH="1">
            <a:off x="3643313" y="2143125"/>
            <a:ext cx="285750" cy="16097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FF3300"/>
            </a:solidFill>
            <a:round/>
            <a:headEnd type="triangle" w="med" len="med"/>
            <a:tailEnd/>
          </a:ln>
        </p:spPr>
        <p:txBody>
          <a:bodyPr wrap="none" anchor="ctr"/>
          <a:lstStyle/>
          <a:p>
            <a:pPr eaLnBrk="1" hangingPunct="1">
              <a:defRPr/>
            </a:pPr>
            <a:endParaRPr lang="zh-CN" altLang="en-US">
              <a:latin typeface="+mn-lt"/>
              <a:ea typeface="+mn-ea"/>
            </a:endParaRPr>
          </a:p>
        </p:txBody>
      </p:sp>
      <p:sp>
        <p:nvSpPr>
          <p:cNvPr id="67613" name="Arc 29">
            <a:extLst>
              <a:ext uri="{FF2B5EF4-FFF2-40B4-BE49-F238E27FC236}">
                <a16:creationId xmlns:a16="http://schemas.microsoft.com/office/drawing/2014/main" id="{FA6947E1-EFC9-48CB-9E22-6D29EFE9BE85}"/>
              </a:ext>
            </a:extLst>
          </p:cNvPr>
          <p:cNvSpPr>
            <a:spLocks/>
          </p:cNvSpPr>
          <p:nvPr/>
        </p:nvSpPr>
        <p:spPr bwMode="auto">
          <a:xfrm rot="10800000">
            <a:off x="3643313" y="3752850"/>
            <a:ext cx="263525" cy="14478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FF0000"/>
            </a:solidFill>
            <a:round/>
            <a:headEnd type="triangle" w="med" len="med"/>
            <a:tailEnd/>
          </a:ln>
        </p:spPr>
        <p:txBody>
          <a:bodyPr rot="10800000" wrap="none" anchor="ctr"/>
          <a:lstStyle/>
          <a:p>
            <a:pPr eaLnBrk="1" hangingPunct="1">
              <a:defRPr/>
            </a:pPr>
            <a:endParaRPr lang="zh-CN" altLang="en-US">
              <a:latin typeface="+mn-lt"/>
              <a:ea typeface="+mn-ea"/>
            </a:endParaRPr>
          </a:p>
        </p:txBody>
      </p:sp>
      <p:grpSp>
        <p:nvGrpSpPr>
          <p:cNvPr id="152584" name="Group 30"/>
          <p:cNvGrpSpPr>
            <a:grpSpLocks/>
          </p:cNvGrpSpPr>
          <p:nvPr/>
        </p:nvGrpSpPr>
        <p:grpSpPr bwMode="auto">
          <a:xfrm flipH="1" flipV="1">
            <a:off x="5072063" y="2254250"/>
            <a:ext cx="241300" cy="2878138"/>
            <a:chOff x="1920" y="1680"/>
            <a:chExt cx="288" cy="1824"/>
          </a:xfrm>
        </p:grpSpPr>
        <p:sp>
          <p:nvSpPr>
            <p:cNvPr id="67615" name="Arc 31">
              <a:extLst>
                <a:ext uri="{FF2B5EF4-FFF2-40B4-BE49-F238E27FC236}">
                  <a16:creationId xmlns:a16="http://schemas.microsoft.com/office/drawing/2014/main" id="{AAD3862F-CECB-418B-B783-3D6208425B9B}"/>
                </a:ext>
              </a:extLst>
            </p:cNvPr>
            <p:cNvSpPr>
              <a:spLocks/>
            </p:cNvSpPr>
            <p:nvPr/>
          </p:nvSpPr>
          <p:spPr bwMode="auto">
            <a:xfrm flipH="1">
              <a:off x="1920" y="1680"/>
              <a:ext cx="288" cy="91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FF"/>
              </a:solidFill>
              <a:round/>
              <a:headEnd/>
              <a:tailEnd/>
            </a:ln>
          </p:spPr>
          <p:txBody>
            <a:bodyPr rot="10800000" wrap="none" anchor="ctr"/>
            <a:lstStyle/>
            <a:p>
              <a:pPr eaLnBrk="1" hangingPunct="1">
                <a:defRPr/>
              </a:pPr>
              <a:endParaRPr lang="zh-CN" altLang="en-US">
                <a:latin typeface="+mn-lt"/>
                <a:ea typeface="+mn-ea"/>
              </a:endParaRPr>
            </a:p>
          </p:txBody>
        </p:sp>
        <p:sp>
          <p:nvSpPr>
            <p:cNvPr id="67616" name="Arc 32">
              <a:extLst>
                <a:ext uri="{FF2B5EF4-FFF2-40B4-BE49-F238E27FC236}">
                  <a16:creationId xmlns:a16="http://schemas.microsoft.com/office/drawing/2014/main" id="{8BB5E594-0A8F-4CFB-B6B8-277365AED6B9}"/>
                </a:ext>
              </a:extLst>
            </p:cNvPr>
            <p:cNvSpPr>
              <a:spLocks/>
            </p:cNvSpPr>
            <p:nvPr/>
          </p:nvSpPr>
          <p:spPr bwMode="auto">
            <a:xfrm rot="10800000">
              <a:off x="1920" y="2591"/>
              <a:ext cx="288" cy="9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FF"/>
              </a:solidFill>
              <a:round/>
              <a:headEnd type="triangle" w="med" len="med"/>
              <a:tailEnd/>
            </a:ln>
          </p:spPr>
          <p:txBody>
            <a:bodyPr wrap="none" anchor="ctr"/>
            <a:lstStyle/>
            <a:p>
              <a:pPr eaLnBrk="1" hangingPunct="1">
                <a:defRPr/>
              </a:pPr>
              <a:endParaRPr lang="zh-CN" altLang="en-US">
                <a:latin typeface="+mn-lt"/>
                <a:ea typeface="+mn-ea"/>
              </a:endParaRPr>
            </a:p>
          </p:txBody>
        </p:sp>
      </p:grpSp>
      <p:sp>
        <p:nvSpPr>
          <p:cNvPr id="67617" name="Line 33">
            <a:extLst>
              <a:ext uri="{FF2B5EF4-FFF2-40B4-BE49-F238E27FC236}">
                <a16:creationId xmlns:a16="http://schemas.microsoft.com/office/drawing/2014/main" id="{D111FC84-0421-48E2-AC6C-64CEA1E12249}"/>
              </a:ext>
            </a:extLst>
          </p:cNvPr>
          <p:cNvSpPr>
            <a:spLocks noChangeShapeType="1"/>
          </p:cNvSpPr>
          <p:nvPr/>
        </p:nvSpPr>
        <p:spPr bwMode="auto">
          <a:xfrm flipV="1">
            <a:off x="4643438" y="2395538"/>
            <a:ext cx="0" cy="747712"/>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67618" name="Line 34">
            <a:extLst>
              <a:ext uri="{FF2B5EF4-FFF2-40B4-BE49-F238E27FC236}">
                <a16:creationId xmlns:a16="http://schemas.microsoft.com/office/drawing/2014/main" id="{B984B8A0-964B-455A-A23F-8E128E8FB33C}"/>
              </a:ext>
            </a:extLst>
          </p:cNvPr>
          <p:cNvSpPr>
            <a:spLocks noChangeShapeType="1"/>
          </p:cNvSpPr>
          <p:nvPr/>
        </p:nvSpPr>
        <p:spPr bwMode="auto">
          <a:xfrm flipV="1">
            <a:off x="4643438" y="4133850"/>
            <a:ext cx="0" cy="83820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67619" name="Line 35">
            <a:extLst>
              <a:ext uri="{FF2B5EF4-FFF2-40B4-BE49-F238E27FC236}">
                <a16:creationId xmlns:a16="http://schemas.microsoft.com/office/drawing/2014/main" id="{FC4C0898-2AD7-476B-B57D-860E948FCC7D}"/>
              </a:ext>
            </a:extLst>
          </p:cNvPr>
          <p:cNvSpPr>
            <a:spLocks noChangeShapeType="1"/>
          </p:cNvSpPr>
          <p:nvPr/>
        </p:nvSpPr>
        <p:spPr bwMode="auto">
          <a:xfrm>
            <a:off x="4427538" y="4133850"/>
            <a:ext cx="0" cy="83820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67620" name="Line 36">
            <a:extLst>
              <a:ext uri="{FF2B5EF4-FFF2-40B4-BE49-F238E27FC236}">
                <a16:creationId xmlns:a16="http://schemas.microsoft.com/office/drawing/2014/main" id="{61D2B8F0-00D0-4D84-8002-4132DDF4E17D}"/>
              </a:ext>
            </a:extLst>
          </p:cNvPr>
          <p:cNvSpPr>
            <a:spLocks noChangeShapeType="1"/>
          </p:cNvSpPr>
          <p:nvPr/>
        </p:nvSpPr>
        <p:spPr bwMode="auto">
          <a:xfrm>
            <a:off x="631825" y="3638550"/>
            <a:ext cx="914400" cy="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67621" name="Line 37">
            <a:extLst>
              <a:ext uri="{FF2B5EF4-FFF2-40B4-BE49-F238E27FC236}">
                <a16:creationId xmlns:a16="http://schemas.microsoft.com/office/drawing/2014/main" id="{0D318960-02B9-4DC0-AF77-213B9F4BD6EF}"/>
              </a:ext>
            </a:extLst>
          </p:cNvPr>
          <p:cNvSpPr>
            <a:spLocks noChangeShapeType="1"/>
          </p:cNvSpPr>
          <p:nvPr/>
        </p:nvSpPr>
        <p:spPr bwMode="auto">
          <a:xfrm>
            <a:off x="3146425" y="3600450"/>
            <a:ext cx="609600" cy="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67622" name="Line 38">
            <a:extLst>
              <a:ext uri="{FF2B5EF4-FFF2-40B4-BE49-F238E27FC236}">
                <a16:creationId xmlns:a16="http://schemas.microsoft.com/office/drawing/2014/main" id="{21AE8243-2A85-4B71-BCC8-A575F15E0DD0}"/>
              </a:ext>
            </a:extLst>
          </p:cNvPr>
          <p:cNvSpPr>
            <a:spLocks noChangeShapeType="1"/>
          </p:cNvSpPr>
          <p:nvPr/>
        </p:nvSpPr>
        <p:spPr bwMode="auto">
          <a:xfrm>
            <a:off x="5260975" y="3600450"/>
            <a:ext cx="609600" cy="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263208" name="Text Box 40">
            <a:extLst>
              <a:ext uri="{FF2B5EF4-FFF2-40B4-BE49-F238E27FC236}">
                <a16:creationId xmlns:a16="http://schemas.microsoft.com/office/drawing/2014/main" id="{A9983EDE-8AF7-41B8-A726-3F8E334C82E0}"/>
              </a:ext>
            </a:extLst>
          </p:cNvPr>
          <p:cNvSpPr txBox="1">
            <a:spLocks noChangeArrowheads="1"/>
          </p:cNvSpPr>
          <p:nvPr/>
        </p:nvSpPr>
        <p:spPr bwMode="auto">
          <a:xfrm>
            <a:off x="657225" y="3190875"/>
            <a:ext cx="800100" cy="979488"/>
          </a:xfrm>
          <a:prstGeom prst="rect">
            <a:avLst/>
          </a:prstGeom>
          <a:noFill/>
          <a:ln w="9525">
            <a:noFill/>
            <a:miter lim="800000"/>
            <a:headEnd/>
            <a:tailEnd/>
          </a:ln>
          <a:effectLst/>
        </p:spPr>
        <p:txBody>
          <a:bodyPr wrap="none">
            <a:spAutoFit/>
          </a:bodyPr>
          <a:lstStyle/>
          <a:p>
            <a:pPr algn="ctr" eaLnBrk="1" hangingPunct="1">
              <a:defRPr/>
            </a:pPr>
            <a:r>
              <a:rPr lang="zh-CN" altLang="en-US" sz="2400" b="1">
                <a:solidFill>
                  <a:schemeClr val="accent2"/>
                </a:solidFill>
                <a:effectLst>
                  <a:outerShdw blurRad="38100" dist="38100" dir="2700000" algn="tl">
                    <a:srgbClr val="C0C0C0"/>
                  </a:outerShdw>
                </a:effectLst>
                <a:latin typeface="+mn-lt"/>
                <a:ea typeface="+mn-ea"/>
              </a:rPr>
              <a:t>程序</a:t>
            </a:r>
          </a:p>
          <a:p>
            <a:pPr algn="ctr" eaLnBrk="1" hangingPunct="1">
              <a:spcBef>
                <a:spcPct val="40000"/>
              </a:spcBef>
              <a:defRPr/>
            </a:pPr>
            <a:r>
              <a:rPr lang="zh-CN" altLang="en-US" sz="2400" b="1">
                <a:solidFill>
                  <a:schemeClr val="accent2"/>
                </a:solidFill>
                <a:effectLst>
                  <a:outerShdw blurRad="38100" dist="38100" dir="2700000" algn="tl">
                    <a:srgbClr val="C0C0C0"/>
                  </a:outerShdw>
                </a:effectLst>
                <a:latin typeface="+mn-lt"/>
                <a:ea typeface="+mn-ea"/>
              </a:rPr>
              <a:t>数据</a:t>
            </a:r>
          </a:p>
        </p:txBody>
      </p:sp>
      <p:sp>
        <p:nvSpPr>
          <p:cNvPr id="263209" name="Text Box 41">
            <a:extLst>
              <a:ext uri="{FF2B5EF4-FFF2-40B4-BE49-F238E27FC236}">
                <a16:creationId xmlns:a16="http://schemas.microsoft.com/office/drawing/2014/main" id="{F135DD5B-3C5C-4A4D-B8F1-DEB46564FF6E}"/>
              </a:ext>
            </a:extLst>
          </p:cNvPr>
          <p:cNvSpPr txBox="1">
            <a:spLocks noChangeArrowheads="1"/>
          </p:cNvSpPr>
          <p:nvPr/>
        </p:nvSpPr>
        <p:spPr bwMode="auto">
          <a:xfrm>
            <a:off x="7627938" y="3048000"/>
            <a:ext cx="800100" cy="979488"/>
          </a:xfrm>
          <a:prstGeom prst="rect">
            <a:avLst/>
          </a:prstGeom>
          <a:noFill/>
          <a:ln w="9525">
            <a:noFill/>
            <a:miter lim="800000"/>
            <a:headEnd/>
            <a:tailEnd/>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b="1">
                <a:solidFill>
                  <a:srgbClr val="000099"/>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计算</a:t>
            </a:r>
          </a:p>
          <a:p>
            <a:pPr algn="ctr" eaLnBrk="1" hangingPunct="1">
              <a:spcBef>
                <a:spcPct val="40000"/>
              </a:spcBef>
              <a:defRPr/>
            </a:pPr>
            <a:r>
              <a:rPr lang="zh-CN" altLang="en-US" sz="2400" b="1">
                <a:solidFill>
                  <a:srgbClr val="000099"/>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结果</a:t>
            </a:r>
          </a:p>
        </p:txBody>
      </p:sp>
      <p:sp>
        <p:nvSpPr>
          <p:cNvPr id="67631" name="Line 48">
            <a:extLst>
              <a:ext uri="{FF2B5EF4-FFF2-40B4-BE49-F238E27FC236}">
                <a16:creationId xmlns:a16="http://schemas.microsoft.com/office/drawing/2014/main" id="{13FBE46B-62E9-4D72-A4CC-087AB63497E4}"/>
              </a:ext>
            </a:extLst>
          </p:cNvPr>
          <p:cNvSpPr>
            <a:spLocks noChangeShapeType="1"/>
          </p:cNvSpPr>
          <p:nvPr/>
        </p:nvSpPr>
        <p:spPr bwMode="auto">
          <a:xfrm>
            <a:off x="7451725" y="3548063"/>
            <a:ext cx="1008063" cy="0"/>
          </a:xfrm>
          <a:prstGeom prst="line">
            <a:avLst/>
          </a:prstGeom>
          <a:noFill/>
          <a:ln w="25400">
            <a:solidFill>
              <a:srgbClr val="0000FF"/>
            </a:solidFill>
            <a:round/>
            <a:headEnd/>
            <a:tailEnd type="triangle" w="med" len="med"/>
          </a:ln>
        </p:spPr>
        <p:txBody>
          <a:bodyPr/>
          <a:lstStyle/>
          <a:p>
            <a:pPr eaLnBrk="1" hangingPunct="1">
              <a:defRPr/>
            </a:pPr>
            <a:endParaRPr lang="zh-CN" altLang="en-US">
              <a:latin typeface="+mn-lt"/>
              <a:ea typeface="+mn-ea"/>
            </a:endParaRPr>
          </a:p>
        </p:txBody>
      </p:sp>
      <p:sp>
        <p:nvSpPr>
          <p:cNvPr id="152594" name="Oval 52"/>
          <p:cNvSpPr>
            <a:spLocks noChangeArrowheads="1"/>
          </p:cNvSpPr>
          <p:nvPr/>
        </p:nvSpPr>
        <p:spPr bwMode="auto">
          <a:xfrm>
            <a:off x="3779838" y="3187700"/>
            <a:ext cx="1439862" cy="863600"/>
          </a:xfrm>
          <a:prstGeom prst="ellipse">
            <a:avLst/>
          </a:prstGeom>
          <a:solidFill>
            <a:srgbClr val="FFCC99"/>
          </a:solidFill>
          <a:ln w="9525">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华文新魏" panose="02010800040101010101" pitchFamily="2" charset="-122"/>
              </a:rPr>
              <a:t>运算器</a:t>
            </a:r>
          </a:p>
          <a:p>
            <a:pPr algn="ctr" eaLnBrk="1" hangingPunct="1"/>
            <a:r>
              <a:rPr kumimoji="1" lang="en-US" altLang="zh-CN" sz="2400" b="1">
                <a:latin typeface="Times New Roman" panose="02020603050405020304" pitchFamily="18" charset="0"/>
                <a:ea typeface="华文新魏" panose="02010800040101010101" pitchFamily="2" charset="-122"/>
              </a:rPr>
              <a:t>ALU</a:t>
            </a:r>
            <a:endParaRPr lang="zh-CN" altLang="en-US" sz="2400">
              <a:latin typeface="Times New Roman" panose="02020603050405020304" pitchFamily="18" charset="0"/>
              <a:ea typeface="华文新魏" panose="02010800040101010101" pitchFamily="2" charset="-122"/>
            </a:endParaRPr>
          </a:p>
        </p:txBody>
      </p:sp>
      <p:sp>
        <p:nvSpPr>
          <p:cNvPr id="67637" name="Oval 53">
            <a:extLst>
              <a:ext uri="{FF2B5EF4-FFF2-40B4-BE49-F238E27FC236}">
                <a16:creationId xmlns:a16="http://schemas.microsoft.com/office/drawing/2014/main" id="{7F72008D-F285-444A-BD1D-05EC379E58AF}"/>
              </a:ext>
            </a:extLst>
          </p:cNvPr>
          <p:cNvSpPr>
            <a:spLocks noChangeArrowheads="1"/>
          </p:cNvSpPr>
          <p:nvPr/>
        </p:nvSpPr>
        <p:spPr bwMode="auto">
          <a:xfrm>
            <a:off x="3851275" y="1531938"/>
            <a:ext cx="1439863" cy="863600"/>
          </a:xfrm>
          <a:prstGeom prst="ellipse">
            <a:avLst/>
          </a:prstGeom>
          <a:solidFill>
            <a:srgbClr val="D5EDEF"/>
          </a:solidFill>
          <a:ln w="9525">
            <a:solidFill>
              <a:srgbClr val="808080"/>
            </a:solidFill>
            <a:round/>
            <a:headEnd/>
            <a:tailEnd/>
          </a:ln>
          <a:effectLst/>
        </p:spPr>
        <p:txBody>
          <a:bodyPr wrap="none" anchor="ctr"/>
          <a:lstStyle/>
          <a:p>
            <a:pPr algn="ctr" eaLnBrk="1" hangingPunct="1">
              <a:defRPr/>
            </a:pPr>
            <a:r>
              <a:rPr kumimoji="1" lang="zh-CN" altLang="en-US" sz="2400" b="1">
                <a:latin typeface="+mn-lt"/>
                <a:ea typeface="+mn-ea"/>
              </a:rPr>
              <a:t>控制器</a:t>
            </a:r>
            <a:endParaRPr lang="zh-CN" altLang="en-US" sz="2400" b="1">
              <a:latin typeface="+mn-lt"/>
              <a:ea typeface="+mn-ea"/>
            </a:endParaRPr>
          </a:p>
        </p:txBody>
      </p:sp>
      <p:sp>
        <p:nvSpPr>
          <p:cNvPr id="152596" name="Oval 54"/>
          <p:cNvSpPr>
            <a:spLocks noChangeArrowheads="1"/>
          </p:cNvSpPr>
          <p:nvPr/>
        </p:nvSpPr>
        <p:spPr bwMode="auto">
          <a:xfrm>
            <a:off x="1763713" y="3187700"/>
            <a:ext cx="1439862" cy="863600"/>
          </a:xfrm>
          <a:prstGeom prst="ellipse">
            <a:avLst/>
          </a:prstGeom>
          <a:solidFill>
            <a:srgbClr val="DDDDDD"/>
          </a:solidFill>
          <a:ln w="9525">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华文新魏" panose="02010800040101010101" pitchFamily="2" charset="-122"/>
              </a:rPr>
              <a:t>输入设备</a:t>
            </a:r>
          </a:p>
        </p:txBody>
      </p:sp>
      <p:sp>
        <p:nvSpPr>
          <p:cNvPr id="152597" name="Oval 55"/>
          <p:cNvSpPr>
            <a:spLocks noChangeArrowheads="1"/>
          </p:cNvSpPr>
          <p:nvPr/>
        </p:nvSpPr>
        <p:spPr bwMode="auto">
          <a:xfrm>
            <a:off x="5867400" y="3187700"/>
            <a:ext cx="1439863" cy="863600"/>
          </a:xfrm>
          <a:prstGeom prst="ellipse">
            <a:avLst/>
          </a:prstGeom>
          <a:gradFill rotWithShape="1">
            <a:gsLst>
              <a:gs pos="0">
                <a:srgbClr val="EBF5DB"/>
              </a:gs>
              <a:gs pos="100000">
                <a:srgbClr val="EBF5DB"/>
              </a:gs>
            </a:gsLst>
            <a:lin ang="5400000" scaled="1"/>
          </a:gradFill>
          <a:ln w="9525">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华文新魏" panose="02010800040101010101" pitchFamily="2" charset="-122"/>
              </a:rPr>
              <a:t>输出设备</a:t>
            </a:r>
          </a:p>
        </p:txBody>
      </p:sp>
      <p:sp>
        <p:nvSpPr>
          <p:cNvPr id="152598" name="Oval 56"/>
          <p:cNvSpPr>
            <a:spLocks noChangeArrowheads="1"/>
          </p:cNvSpPr>
          <p:nvPr/>
        </p:nvSpPr>
        <p:spPr bwMode="auto">
          <a:xfrm>
            <a:off x="3779838" y="4987925"/>
            <a:ext cx="1439862" cy="863600"/>
          </a:xfrm>
          <a:prstGeom prst="ellipse">
            <a:avLst/>
          </a:prstGeom>
          <a:solidFill>
            <a:srgbClr val="CCFF99"/>
          </a:solidFill>
          <a:ln w="9525">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华文新魏" panose="02010800040101010101" pitchFamily="2" charset="-122"/>
              </a:rPr>
              <a:t>存储器</a:t>
            </a:r>
          </a:p>
        </p:txBody>
      </p:sp>
      <p:sp>
        <p:nvSpPr>
          <p:cNvPr id="152599" name="Text Box 57"/>
          <p:cNvSpPr txBox="1">
            <a:spLocks noChangeArrowheads="1"/>
          </p:cNvSpPr>
          <p:nvPr/>
        </p:nvSpPr>
        <p:spPr bwMode="auto">
          <a:xfrm>
            <a:off x="539750" y="706438"/>
            <a:ext cx="46025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58775" indent="-3587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61950" indent="-361950">
              <a:spcBef>
                <a:spcPts val="600"/>
              </a:spcBef>
              <a:buClr>
                <a:srgbClr val="C00000"/>
              </a:buClr>
              <a:buFont typeface="Wingdings" panose="05000000000000000000" pitchFamily="2" charset="2"/>
              <a:buChar char="n"/>
            </a:pPr>
            <a:r>
              <a:rPr lang="zh-CN" altLang="en-US" sz="2800" b="1" dirty="0">
                <a:latin typeface="微软雅黑" panose="020B0503020204020204" pitchFamily="34" charset="-122"/>
                <a:ea typeface="华文新魏" panose="02010800040101010101" pitchFamily="2" charset="-122"/>
              </a:rPr>
              <a:t>经典冯</a:t>
            </a:r>
            <a:r>
              <a:rPr lang="en-US" altLang="zh-CN" sz="2800" b="1" dirty="0">
                <a:latin typeface="微软雅黑" panose="020B0503020204020204" pitchFamily="34" charset="-122"/>
                <a:ea typeface="华文新魏" panose="02010800040101010101" pitchFamily="2" charset="-122"/>
              </a:rPr>
              <a:t>.</a:t>
            </a:r>
            <a:r>
              <a:rPr lang="zh-CN" altLang="en-US" sz="2800" b="1" dirty="0">
                <a:latin typeface="微软雅黑" panose="020B0503020204020204" pitchFamily="34" charset="-122"/>
                <a:ea typeface="华文新魏" panose="02010800040101010101" pitchFamily="2" charset="-122"/>
              </a:rPr>
              <a:t>诺依曼计算机框架</a:t>
            </a:r>
          </a:p>
        </p:txBody>
      </p:sp>
      <p:grpSp>
        <p:nvGrpSpPr>
          <p:cNvPr id="3" name="Group 74"/>
          <p:cNvGrpSpPr>
            <a:grpSpLocks/>
          </p:cNvGrpSpPr>
          <p:nvPr/>
        </p:nvGrpSpPr>
        <p:grpSpPr bwMode="auto">
          <a:xfrm>
            <a:off x="5176838" y="700088"/>
            <a:ext cx="3638550" cy="1008062"/>
            <a:chOff x="3333" y="391"/>
            <a:chExt cx="2292" cy="635"/>
          </a:xfrm>
        </p:grpSpPr>
        <p:sp>
          <p:nvSpPr>
            <p:cNvPr id="152620" name="AutoShape 58"/>
            <p:cNvSpPr>
              <a:spLocks noChangeArrowheads="1"/>
            </p:cNvSpPr>
            <p:nvPr/>
          </p:nvSpPr>
          <p:spPr bwMode="auto">
            <a:xfrm>
              <a:off x="3787" y="391"/>
              <a:ext cx="1838" cy="544"/>
            </a:xfrm>
            <a:prstGeom prst="roundRect">
              <a:avLst>
                <a:gd name="adj" fmla="val 9134"/>
              </a:avLst>
            </a:prstGeom>
            <a:solidFill>
              <a:srgbClr val="FFC0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ea typeface="华文新魏" panose="02010800040101010101" pitchFamily="2" charset="-122"/>
                </a:rPr>
                <a:t>统一指挥和控制程序的</a:t>
              </a:r>
            </a:p>
            <a:p>
              <a:pPr algn="ctr" eaLnBrk="1" hangingPunct="1"/>
              <a:r>
                <a:rPr lang="zh-CN" altLang="en-US" sz="2000" b="1">
                  <a:latin typeface="Times New Roman" panose="02020603050405020304" pitchFamily="18" charset="0"/>
                  <a:ea typeface="华文新魏" panose="02010800040101010101" pitchFamily="2" charset="-122"/>
                </a:rPr>
                <a:t>运行，协调各个部件工作</a:t>
              </a:r>
            </a:p>
          </p:txBody>
        </p:sp>
        <p:sp>
          <p:nvSpPr>
            <p:cNvPr id="67643" name="Line 59">
              <a:extLst>
                <a:ext uri="{FF2B5EF4-FFF2-40B4-BE49-F238E27FC236}">
                  <a16:creationId xmlns:a16="http://schemas.microsoft.com/office/drawing/2014/main" id="{01ABA025-7450-4C6C-85A1-202CCF75C8E0}"/>
                </a:ext>
              </a:extLst>
            </p:cNvPr>
            <p:cNvSpPr>
              <a:spLocks noChangeShapeType="1"/>
            </p:cNvSpPr>
            <p:nvPr/>
          </p:nvSpPr>
          <p:spPr bwMode="auto">
            <a:xfrm flipH="1">
              <a:off x="3333" y="709"/>
              <a:ext cx="454" cy="317"/>
            </a:xfrm>
            <a:prstGeom prst="line">
              <a:avLst/>
            </a:prstGeom>
            <a:noFill/>
            <a:ln w="9525">
              <a:solidFill>
                <a:schemeClr val="tx1"/>
              </a:solidFill>
              <a:round/>
              <a:headEnd/>
              <a:tailEnd/>
            </a:ln>
            <a:effectLst/>
          </p:spPr>
          <p:txBody>
            <a:bodyPr/>
            <a:lstStyle/>
            <a:p>
              <a:pPr eaLnBrk="1" hangingPunct="1">
                <a:defRPr/>
              </a:pPr>
              <a:endParaRPr lang="zh-CN" altLang="en-US">
                <a:latin typeface="+mn-lt"/>
                <a:ea typeface="+mn-ea"/>
              </a:endParaRPr>
            </a:p>
          </p:txBody>
        </p:sp>
      </p:grpSp>
      <p:grpSp>
        <p:nvGrpSpPr>
          <p:cNvPr id="4" name="Group 73"/>
          <p:cNvGrpSpPr>
            <a:grpSpLocks/>
          </p:cNvGrpSpPr>
          <p:nvPr/>
        </p:nvGrpSpPr>
        <p:grpSpPr bwMode="auto">
          <a:xfrm>
            <a:off x="6072188" y="1785938"/>
            <a:ext cx="3000375" cy="1474787"/>
            <a:chOff x="3871" y="1021"/>
            <a:chExt cx="1814" cy="929"/>
          </a:xfrm>
        </p:grpSpPr>
        <p:sp>
          <p:nvSpPr>
            <p:cNvPr id="152618" name="AutoShape 60"/>
            <p:cNvSpPr>
              <a:spLocks noChangeArrowheads="1"/>
            </p:cNvSpPr>
            <p:nvPr/>
          </p:nvSpPr>
          <p:spPr bwMode="auto">
            <a:xfrm>
              <a:off x="3871" y="1021"/>
              <a:ext cx="1814" cy="544"/>
            </a:xfrm>
            <a:prstGeom prst="roundRect">
              <a:avLst>
                <a:gd name="adj" fmla="val 9134"/>
              </a:avLst>
            </a:prstGeom>
            <a:solidFill>
              <a:srgbClr val="FFC0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ea typeface="华文新魏" panose="02010800040101010101" pitchFamily="2" charset="-122"/>
                </a:rPr>
                <a:t>将计算结果等数据转换成</a:t>
              </a:r>
            </a:p>
            <a:p>
              <a:pPr algn="ctr" eaLnBrk="1" hangingPunct="1"/>
              <a:r>
                <a:rPr lang="zh-CN" altLang="en-US" sz="2000" b="1">
                  <a:latin typeface="Times New Roman" panose="02020603050405020304" pitchFamily="18" charset="0"/>
                  <a:ea typeface="华文新魏" panose="02010800040101010101" pitchFamily="2" charset="-122"/>
                </a:rPr>
                <a:t>用户便于使用的形式输出</a:t>
              </a:r>
            </a:p>
          </p:txBody>
        </p:sp>
        <p:sp>
          <p:nvSpPr>
            <p:cNvPr id="67645" name="Line 61">
              <a:extLst>
                <a:ext uri="{FF2B5EF4-FFF2-40B4-BE49-F238E27FC236}">
                  <a16:creationId xmlns:a16="http://schemas.microsoft.com/office/drawing/2014/main" id="{989B2C51-8B44-4E8D-8AC7-4DEF85E3457A}"/>
                </a:ext>
              </a:extLst>
            </p:cNvPr>
            <p:cNvSpPr>
              <a:spLocks noChangeShapeType="1"/>
            </p:cNvSpPr>
            <p:nvPr/>
          </p:nvSpPr>
          <p:spPr bwMode="auto">
            <a:xfrm flipH="1">
              <a:off x="4383" y="1606"/>
              <a:ext cx="395" cy="344"/>
            </a:xfrm>
            <a:prstGeom prst="line">
              <a:avLst/>
            </a:prstGeom>
            <a:noFill/>
            <a:ln w="9525">
              <a:solidFill>
                <a:schemeClr val="tx1"/>
              </a:solidFill>
              <a:round/>
              <a:headEnd/>
              <a:tailEnd/>
            </a:ln>
            <a:effectLst/>
          </p:spPr>
          <p:txBody>
            <a:bodyPr/>
            <a:lstStyle/>
            <a:p>
              <a:pPr eaLnBrk="1" hangingPunct="1">
                <a:defRPr/>
              </a:pPr>
              <a:endParaRPr lang="zh-CN" altLang="en-US">
                <a:latin typeface="+mn-lt"/>
                <a:ea typeface="+mn-ea"/>
              </a:endParaRPr>
            </a:p>
          </p:txBody>
        </p:sp>
      </p:grpSp>
      <p:grpSp>
        <p:nvGrpSpPr>
          <p:cNvPr id="5" name="Group 71"/>
          <p:cNvGrpSpPr>
            <a:grpSpLocks/>
          </p:cNvGrpSpPr>
          <p:nvPr/>
        </p:nvGrpSpPr>
        <p:grpSpPr bwMode="auto">
          <a:xfrm>
            <a:off x="5072063" y="3929063"/>
            <a:ext cx="3979862" cy="1357312"/>
            <a:chOff x="3197" y="2296"/>
            <a:chExt cx="2507" cy="855"/>
          </a:xfrm>
        </p:grpSpPr>
        <p:sp>
          <p:nvSpPr>
            <p:cNvPr id="152616" name="AutoShape 62"/>
            <p:cNvSpPr>
              <a:spLocks noChangeArrowheads="1"/>
            </p:cNvSpPr>
            <p:nvPr/>
          </p:nvSpPr>
          <p:spPr bwMode="auto">
            <a:xfrm>
              <a:off x="3364" y="2607"/>
              <a:ext cx="2340" cy="544"/>
            </a:xfrm>
            <a:prstGeom prst="roundRect">
              <a:avLst>
                <a:gd name="adj" fmla="val 9134"/>
              </a:avLst>
            </a:prstGeom>
            <a:solidFill>
              <a:srgbClr val="FFC0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ea typeface="华文新魏" panose="02010800040101010101" pitchFamily="2" charset="-122"/>
                </a:rPr>
                <a:t>对二进制数据进行算术运算和逻</a:t>
              </a:r>
              <a:endParaRPr lang="en-US" altLang="zh-CN" sz="2000" b="1">
                <a:latin typeface="Times New Roman" panose="02020603050405020304" pitchFamily="18" charset="0"/>
                <a:ea typeface="华文新魏" panose="02010800040101010101" pitchFamily="2" charset="-122"/>
              </a:endParaRPr>
            </a:p>
            <a:p>
              <a:pPr algn="ctr" eaLnBrk="1" hangingPunct="1"/>
              <a:r>
                <a:rPr lang="zh-CN" altLang="en-US" sz="2000" b="1">
                  <a:latin typeface="Times New Roman" panose="02020603050405020304" pitchFamily="18" charset="0"/>
                  <a:ea typeface="华文新魏" panose="02010800040101010101" pitchFamily="2" charset="-122"/>
                </a:rPr>
                <a:t>辑运算，由运算器和寄存器组成</a:t>
              </a:r>
            </a:p>
          </p:txBody>
        </p:sp>
        <p:sp>
          <p:nvSpPr>
            <p:cNvPr id="67648" name="Line 64">
              <a:extLst>
                <a:ext uri="{FF2B5EF4-FFF2-40B4-BE49-F238E27FC236}">
                  <a16:creationId xmlns:a16="http://schemas.microsoft.com/office/drawing/2014/main" id="{C853463B-F5D2-4260-A085-CBF33B2F9348}"/>
                </a:ext>
              </a:extLst>
            </p:cNvPr>
            <p:cNvSpPr>
              <a:spLocks noChangeShapeType="1"/>
            </p:cNvSpPr>
            <p:nvPr/>
          </p:nvSpPr>
          <p:spPr bwMode="auto">
            <a:xfrm>
              <a:off x="3197" y="2296"/>
              <a:ext cx="257" cy="311"/>
            </a:xfrm>
            <a:prstGeom prst="line">
              <a:avLst/>
            </a:prstGeom>
            <a:noFill/>
            <a:ln w="9525">
              <a:solidFill>
                <a:schemeClr val="tx1"/>
              </a:solidFill>
              <a:round/>
              <a:headEnd/>
              <a:tailEnd/>
            </a:ln>
            <a:effectLst/>
          </p:spPr>
          <p:txBody>
            <a:bodyPr/>
            <a:lstStyle/>
            <a:p>
              <a:pPr eaLnBrk="1" hangingPunct="1">
                <a:defRPr/>
              </a:pPr>
              <a:endParaRPr lang="zh-CN" altLang="en-US">
                <a:latin typeface="+mn-lt"/>
                <a:ea typeface="+mn-ea"/>
              </a:endParaRPr>
            </a:p>
          </p:txBody>
        </p:sp>
      </p:grpSp>
      <p:grpSp>
        <p:nvGrpSpPr>
          <p:cNvPr id="6" name="Group 72"/>
          <p:cNvGrpSpPr>
            <a:grpSpLocks/>
          </p:cNvGrpSpPr>
          <p:nvPr/>
        </p:nvGrpSpPr>
        <p:grpSpPr bwMode="auto">
          <a:xfrm>
            <a:off x="5148263" y="5637213"/>
            <a:ext cx="3916362" cy="935037"/>
            <a:chOff x="3198" y="3430"/>
            <a:chExt cx="2467" cy="589"/>
          </a:xfrm>
        </p:grpSpPr>
        <p:sp>
          <p:nvSpPr>
            <p:cNvPr id="152614" name="AutoShape 63"/>
            <p:cNvSpPr>
              <a:spLocks noChangeArrowheads="1"/>
            </p:cNvSpPr>
            <p:nvPr/>
          </p:nvSpPr>
          <p:spPr bwMode="auto">
            <a:xfrm>
              <a:off x="3510" y="3475"/>
              <a:ext cx="2155" cy="544"/>
            </a:xfrm>
            <a:prstGeom prst="roundRect">
              <a:avLst>
                <a:gd name="adj" fmla="val 9134"/>
              </a:avLst>
            </a:prstGeom>
            <a:solidFill>
              <a:srgbClr val="FFC0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ea typeface="华文新魏" panose="02010800040101010101" pitchFamily="2" charset="-122"/>
                </a:rPr>
                <a:t>存放数据、运行程序和中间</a:t>
              </a:r>
              <a:endParaRPr lang="en-US" altLang="zh-CN" sz="2000" b="1">
                <a:latin typeface="Times New Roman" panose="02020603050405020304" pitchFamily="18" charset="0"/>
                <a:ea typeface="华文新魏" panose="02010800040101010101" pitchFamily="2" charset="-122"/>
              </a:endParaRPr>
            </a:p>
            <a:p>
              <a:pPr algn="ctr" eaLnBrk="1" hangingPunct="1"/>
              <a:r>
                <a:rPr lang="zh-CN" altLang="en-US" sz="2000" b="1">
                  <a:latin typeface="Times New Roman" panose="02020603050405020304" pitchFamily="18" charset="0"/>
                  <a:ea typeface="华文新魏" panose="02010800040101010101" pitchFamily="2" charset="-122"/>
                </a:rPr>
                <a:t>结果，由记忆元件和电路组成</a:t>
              </a:r>
            </a:p>
          </p:txBody>
        </p:sp>
        <p:sp>
          <p:nvSpPr>
            <p:cNvPr id="67649" name="Line 65">
              <a:extLst>
                <a:ext uri="{FF2B5EF4-FFF2-40B4-BE49-F238E27FC236}">
                  <a16:creationId xmlns:a16="http://schemas.microsoft.com/office/drawing/2014/main" id="{7C26BFF1-407E-4C50-B2D2-9AEB0689CA66}"/>
                </a:ext>
              </a:extLst>
            </p:cNvPr>
            <p:cNvSpPr>
              <a:spLocks noChangeShapeType="1"/>
            </p:cNvSpPr>
            <p:nvPr/>
          </p:nvSpPr>
          <p:spPr bwMode="auto">
            <a:xfrm>
              <a:off x="3198" y="3430"/>
              <a:ext cx="312" cy="229"/>
            </a:xfrm>
            <a:prstGeom prst="line">
              <a:avLst/>
            </a:prstGeom>
            <a:noFill/>
            <a:ln w="9525">
              <a:solidFill>
                <a:schemeClr val="tx1"/>
              </a:solidFill>
              <a:round/>
              <a:headEnd/>
              <a:tailEnd/>
            </a:ln>
            <a:effectLst/>
          </p:spPr>
          <p:txBody>
            <a:bodyPr/>
            <a:lstStyle/>
            <a:p>
              <a:pPr eaLnBrk="1" hangingPunct="1">
                <a:defRPr/>
              </a:pPr>
              <a:endParaRPr lang="zh-CN" altLang="en-US">
                <a:latin typeface="+mn-lt"/>
                <a:ea typeface="+mn-ea"/>
              </a:endParaRPr>
            </a:p>
          </p:txBody>
        </p:sp>
      </p:grpSp>
      <p:grpSp>
        <p:nvGrpSpPr>
          <p:cNvPr id="7" name="Group 75"/>
          <p:cNvGrpSpPr>
            <a:grpSpLocks/>
          </p:cNvGrpSpPr>
          <p:nvPr/>
        </p:nvGrpSpPr>
        <p:grpSpPr bwMode="auto">
          <a:xfrm>
            <a:off x="71438" y="1317625"/>
            <a:ext cx="3286125" cy="1941513"/>
            <a:chOff x="45" y="710"/>
            <a:chExt cx="2070" cy="1223"/>
          </a:xfrm>
        </p:grpSpPr>
        <p:sp>
          <p:nvSpPr>
            <p:cNvPr id="152612" name="AutoShape 66"/>
            <p:cNvSpPr>
              <a:spLocks noChangeArrowheads="1"/>
            </p:cNvSpPr>
            <p:nvPr/>
          </p:nvSpPr>
          <p:spPr bwMode="auto">
            <a:xfrm>
              <a:off x="45" y="710"/>
              <a:ext cx="2070" cy="745"/>
            </a:xfrm>
            <a:prstGeom prst="roundRect">
              <a:avLst>
                <a:gd name="adj" fmla="val 9134"/>
              </a:avLst>
            </a:prstGeom>
            <a:solidFill>
              <a:srgbClr val="FFC000"/>
            </a:solidFill>
            <a:ln w="127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Times New Roman" panose="02020603050405020304" pitchFamily="18" charset="0"/>
                  <a:ea typeface="华文新魏" panose="02010800040101010101" pitchFamily="2" charset="-122"/>
                </a:rPr>
                <a:t>向计算机输入原始数据和</a:t>
              </a:r>
              <a:endParaRPr lang="en-US" altLang="zh-CN" sz="2000" b="1" dirty="0">
                <a:latin typeface="Times New Roman" panose="02020603050405020304" pitchFamily="18" charset="0"/>
                <a:ea typeface="华文新魏" panose="02010800040101010101" pitchFamily="2" charset="-122"/>
              </a:endParaRPr>
            </a:p>
            <a:p>
              <a:pPr algn="ctr" eaLnBrk="1" hangingPunct="1"/>
              <a:r>
                <a:rPr lang="zh-CN" altLang="en-US" sz="2000" b="1" dirty="0">
                  <a:latin typeface="Times New Roman" panose="02020603050405020304" pitchFamily="18" charset="0"/>
                  <a:ea typeface="华文新魏" panose="02010800040101010101" pitchFamily="2" charset="-122"/>
                </a:rPr>
                <a:t>规定的程序，并将信息转换</a:t>
              </a:r>
              <a:endParaRPr lang="en-US" altLang="zh-CN" sz="2000" b="1" dirty="0">
                <a:latin typeface="Times New Roman" panose="02020603050405020304" pitchFamily="18" charset="0"/>
                <a:ea typeface="华文新魏" panose="02010800040101010101" pitchFamily="2" charset="-122"/>
              </a:endParaRPr>
            </a:p>
            <a:p>
              <a:pPr algn="ctr" eaLnBrk="1" hangingPunct="1"/>
              <a:r>
                <a:rPr lang="zh-CN" altLang="en-US" sz="2000" b="1" dirty="0">
                  <a:latin typeface="Times New Roman" panose="02020603050405020304" pitchFamily="18" charset="0"/>
                  <a:ea typeface="华文新魏" panose="02010800040101010101" pitchFamily="2" charset="-122"/>
                </a:rPr>
                <a:t>成机器能识别的形式</a:t>
              </a:r>
              <a:r>
                <a:rPr lang="en-US" altLang="zh-CN" sz="2000" b="1" dirty="0">
                  <a:latin typeface="Times New Roman" panose="02020603050405020304" pitchFamily="18" charset="0"/>
                  <a:ea typeface="华文新魏" panose="02010800040101010101" pitchFamily="2" charset="-122"/>
                </a:rPr>
                <a:t>(</a:t>
              </a:r>
              <a:r>
                <a:rPr lang="zh-CN" altLang="en-US" sz="2000" b="1" dirty="0">
                  <a:latin typeface="Times New Roman" panose="02020603050405020304" pitchFamily="18" charset="0"/>
                  <a:ea typeface="华文新魏" panose="02010800040101010101" pitchFamily="2" charset="-122"/>
                </a:rPr>
                <a:t>编码</a:t>
              </a:r>
              <a:r>
                <a:rPr lang="en-US" altLang="zh-CN" sz="2000" b="1" dirty="0">
                  <a:latin typeface="Times New Roman" panose="02020603050405020304" pitchFamily="18" charset="0"/>
                  <a:ea typeface="华文新魏" panose="02010800040101010101" pitchFamily="2" charset="-122"/>
                </a:rPr>
                <a:t>)</a:t>
              </a:r>
              <a:endParaRPr lang="zh-CN" altLang="en-US" sz="2000" b="1" dirty="0">
                <a:latin typeface="Times New Roman" panose="02020603050405020304" pitchFamily="18" charset="0"/>
                <a:ea typeface="华文新魏" panose="02010800040101010101" pitchFamily="2" charset="-122"/>
              </a:endParaRPr>
            </a:p>
          </p:txBody>
        </p:sp>
        <p:sp>
          <p:nvSpPr>
            <p:cNvPr id="67651" name="Line 67">
              <a:extLst>
                <a:ext uri="{FF2B5EF4-FFF2-40B4-BE49-F238E27FC236}">
                  <a16:creationId xmlns:a16="http://schemas.microsoft.com/office/drawing/2014/main" id="{4F4DA5AE-268E-4097-AE02-32DC8C35DABC}"/>
                </a:ext>
              </a:extLst>
            </p:cNvPr>
            <p:cNvSpPr>
              <a:spLocks noChangeShapeType="1"/>
            </p:cNvSpPr>
            <p:nvPr/>
          </p:nvSpPr>
          <p:spPr bwMode="auto">
            <a:xfrm>
              <a:off x="1080" y="1455"/>
              <a:ext cx="258" cy="478"/>
            </a:xfrm>
            <a:prstGeom prst="line">
              <a:avLst/>
            </a:prstGeom>
            <a:noFill/>
            <a:ln w="9525">
              <a:solidFill>
                <a:schemeClr val="tx1"/>
              </a:solidFill>
              <a:round/>
              <a:headEnd/>
              <a:tailEnd/>
            </a:ln>
            <a:effectLst/>
          </p:spPr>
          <p:txBody>
            <a:bodyPr/>
            <a:lstStyle/>
            <a:p>
              <a:pPr eaLnBrk="1" hangingPunct="1">
                <a:defRPr/>
              </a:pPr>
              <a:endParaRPr lang="zh-CN" altLang="en-US">
                <a:latin typeface="+mn-lt"/>
                <a:ea typeface="+mn-ea"/>
              </a:endParaRPr>
            </a:p>
          </p:txBody>
        </p:sp>
      </p:grpSp>
      <p:grpSp>
        <p:nvGrpSpPr>
          <p:cNvPr id="152605" name="Group 70"/>
          <p:cNvGrpSpPr>
            <a:grpSpLocks/>
          </p:cNvGrpSpPr>
          <p:nvPr/>
        </p:nvGrpSpPr>
        <p:grpSpPr bwMode="auto">
          <a:xfrm>
            <a:off x="179388" y="4976813"/>
            <a:ext cx="1963737" cy="1546225"/>
            <a:chOff x="383" y="3143"/>
            <a:chExt cx="1000" cy="786"/>
          </a:xfrm>
        </p:grpSpPr>
        <p:sp>
          <p:nvSpPr>
            <p:cNvPr id="67652" name="Rectangle 68">
              <a:extLst>
                <a:ext uri="{FF2B5EF4-FFF2-40B4-BE49-F238E27FC236}">
                  <a16:creationId xmlns:a16="http://schemas.microsoft.com/office/drawing/2014/main" id="{D1FFCD16-5B39-4D93-A350-26F716042651}"/>
                </a:ext>
              </a:extLst>
            </p:cNvPr>
            <p:cNvSpPr>
              <a:spLocks noChangeArrowheads="1"/>
            </p:cNvSpPr>
            <p:nvPr/>
          </p:nvSpPr>
          <p:spPr bwMode="auto">
            <a:xfrm>
              <a:off x="521" y="3203"/>
              <a:ext cx="862" cy="726"/>
            </a:xfrm>
            <a:prstGeom prst="rect">
              <a:avLst/>
            </a:prstGeom>
            <a:solidFill>
              <a:schemeClr val="bg1"/>
            </a:solidFill>
            <a:ln w="9525">
              <a:solidFill>
                <a:srgbClr val="969696"/>
              </a:solidFill>
              <a:miter lim="800000"/>
              <a:headEnd/>
              <a:tailEnd/>
            </a:ln>
            <a:effectLst/>
          </p:spPr>
          <p:txBody>
            <a:bodyPr wrap="none" anchor="ctr"/>
            <a:lstStyle/>
            <a:p>
              <a:pPr algn="ctr" eaLnBrk="1" hangingPunct="1">
                <a:defRPr/>
              </a:pPr>
              <a:endParaRPr lang="en-US" altLang="zh-CN" sz="3200" b="1">
                <a:latin typeface="+mn-lt"/>
                <a:ea typeface="+mn-ea"/>
              </a:endParaRPr>
            </a:p>
          </p:txBody>
        </p:sp>
        <p:sp>
          <p:nvSpPr>
            <p:cNvPr id="67588" name="Line 4">
              <a:extLst>
                <a:ext uri="{FF2B5EF4-FFF2-40B4-BE49-F238E27FC236}">
                  <a16:creationId xmlns:a16="http://schemas.microsoft.com/office/drawing/2014/main" id="{D0170E3D-4940-446F-8F44-D33071853C21}"/>
                </a:ext>
              </a:extLst>
            </p:cNvPr>
            <p:cNvSpPr>
              <a:spLocks noChangeShapeType="1"/>
            </p:cNvSpPr>
            <p:nvPr/>
          </p:nvSpPr>
          <p:spPr bwMode="auto">
            <a:xfrm>
              <a:off x="613" y="3566"/>
              <a:ext cx="681" cy="0"/>
            </a:xfrm>
            <a:prstGeom prst="line">
              <a:avLst/>
            </a:prstGeom>
            <a:noFill/>
            <a:ln w="25400">
              <a:solidFill>
                <a:srgbClr val="FF0000"/>
              </a:solidFill>
              <a:round/>
              <a:headEnd/>
              <a:tailEnd type="triangle" w="med" len="med"/>
            </a:ln>
          </p:spPr>
          <p:txBody>
            <a:bodyPr/>
            <a:lstStyle/>
            <a:p>
              <a:pPr eaLnBrk="1" hangingPunct="1">
                <a:defRPr/>
              </a:pPr>
              <a:endParaRPr lang="zh-CN" altLang="en-US" sz="2400">
                <a:latin typeface="+mn-lt"/>
                <a:ea typeface="+mn-ea"/>
              </a:endParaRPr>
            </a:p>
          </p:txBody>
        </p:sp>
        <p:sp>
          <p:nvSpPr>
            <p:cNvPr id="67589" name="Line 5">
              <a:extLst>
                <a:ext uri="{FF2B5EF4-FFF2-40B4-BE49-F238E27FC236}">
                  <a16:creationId xmlns:a16="http://schemas.microsoft.com/office/drawing/2014/main" id="{DC2108C5-04D4-4B77-A641-D9A07060CE1A}"/>
                </a:ext>
              </a:extLst>
            </p:cNvPr>
            <p:cNvSpPr>
              <a:spLocks noChangeShapeType="1"/>
            </p:cNvSpPr>
            <p:nvPr/>
          </p:nvSpPr>
          <p:spPr bwMode="auto">
            <a:xfrm>
              <a:off x="613" y="3840"/>
              <a:ext cx="706" cy="0"/>
            </a:xfrm>
            <a:prstGeom prst="line">
              <a:avLst/>
            </a:prstGeom>
            <a:noFill/>
            <a:ln w="25400">
              <a:solidFill>
                <a:srgbClr val="0000FF"/>
              </a:solidFill>
              <a:round/>
              <a:headEnd/>
              <a:tailEnd type="triangle" w="med" len="med"/>
            </a:ln>
          </p:spPr>
          <p:txBody>
            <a:bodyPr/>
            <a:lstStyle/>
            <a:p>
              <a:pPr eaLnBrk="1" hangingPunct="1">
                <a:defRPr/>
              </a:pPr>
              <a:endParaRPr lang="zh-CN" altLang="en-US" sz="2400">
                <a:latin typeface="+mn-lt"/>
                <a:ea typeface="+mn-ea"/>
              </a:endParaRPr>
            </a:p>
          </p:txBody>
        </p:sp>
        <p:sp>
          <p:nvSpPr>
            <p:cNvPr id="67590" name="Text Box 6">
              <a:extLst>
                <a:ext uri="{FF2B5EF4-FFF2-40B4-BE49-F238E27FC236}">
                  <a16:creationId xmlns:a16="http://schemas.microsoft.com/office/drawing/2014/main" id="{3FE19C55-ECB0-4ADF-8EA0-29881BB5A77E}"/>
                </a:ext>
              </a:extLst>
            </p:cNvPr>
            <p:cNvSpPr txBox="1">
              <a:spLocks noChangeArrowheads="1"/>
            </p:cNvSpPr>
            <p:nvPr/>
          </p:nvSpPr>
          <p:spPr bwMode="auto">
            <a:xfrm>
              <a:off x="431" y="3339"/>
              <a:ext cx="768" cy="291"/>
            </a:xfrm>
            <a:prstGeom prst="rect">
              <a:avLst/>
            </a:prstGeom>
            <a:noFill/>
            <a:ln w="9525">
              <a:noFill/>
              <a:miter lim="800000"/>
              <a:headEnd/>
              <a:tailEnd/>
            </a:ln>
          </p:spPr>
          <p:txBody>
            <a:bodyPr>
              <a:spAutoFit/>
            </a:bodyPr>
            <a:lstStyle/>
            <a:p>
              <a:pPr algn="r" eaLnBrk="1" hangingPunct="1">
                <a:spcBef>
                  <a:spcPct val="50000"/>
                </a:spcBef>
                <a:defRPr/>
              </a:pPr>
              <a:r>
                <a:rPr kumimoji="1" lang="zh-CN" altLang="en-US" sz="2400" b="1">
                  <a:latin typeface="+mn-lt"/>
                  <a:ea typeface="+mn-ea"/>
                </a:rPr>
                <a:t>控制流</a:t>
              </a:r>
            </a:p>
          </p:txBody>
        </p:sp>
        <p:sp>
          <p:nvSpPr>
            <p:cNvPr id="67591" name="Text Box 7">
              <a:extLst>
                <a:ext uri="{FF2B5EF4-FFF2-40B4-BE49-F238E27FC236}">
                  <a16:creationId xmlns:a16="http://schemas.microsoft.com/office/drawing/2014/main" id="{0B18A253-3810-4491-B95B-2CF16A2101DB}"/>
                </a:ext>
              </a:extLst>
            </p:cNvPr>
            <p:cNvSpPr txBox="1">
              <a:spLocks noChangeArrowheads="1"/>
            </p:cNvSpPr>
            <p:nvPr/>
          </p:nvSpPr>
          <p:spPr bwMode="auto">
            <a:xfrm>
              <a:off x="383" y="3607"/>
              <a:ext cx="816" cy="291"/>
            </a:xfrm>
            <a:prstGeom prst="rect">
              <a:avLst/>
            </a:prstGeom>
            <a:noFill/>
            <a:ln w="9525">
              <a:noFill/>
              <a:miter lim="800000"/>
              <a:headEnd/>
              <a:tailEnd/>
            </a:ln>
          </p:spPr>
          <p:txBody>
            <a:bodyPr>
              <a:spAutoFit/>
            </a:bodyPr>
            <a:lstStyle/>
            <a:p>
              <a:pPr algn="r" eaLnBrk="1" hangingPunct="1">
                <a:spcBef>
                  <a:spcPct val="50000"/>
                </a:spcBef>
                <a:defRPr/>
              </a:pPr>
              <a:r>
                <a:rPr kumimoji="1" lang="zh-CN" altLang="en-US" sz="2400" b="1">
                  <a:latin typeface="+mn-lt"/>
                  <a:ea typeface="+mn-ea"/>
                </a:rPr>
                <a:t>数据流</a:t>
              </a:r>
            </a:p>
          </p:txBody>
        </p:sp>
        <p:sp>
          <p:nvSpPr>
            <p:cNvPr id="67653" name="Rectangle 69">
              <a:extLst>
                <a:ext uri="{FF2B5EF4-FFF2-40B4-BE49-F238E27FC236}">
                  <a16:creationId xmlns:a16="http://schemas.microsoft.com/office/drawing/2014/main" id="{067F2FD7-F68F-44CA-A152-43081202CBA8}"/>
                </a:ext>
              </a:extLst>
            </p:cNvPr>
            <p:cNvSpPr>
              <a:spLocks noChangeArrowheads="1"/>
            </p:cNvSpPr>
            <p:nvPr/>
          </p:nvSpPr>
          <p:spPr bwMode="auto">
            <a:xfrm>
              <a:off x="521" y="3143"/>
              <a:ext cx="862" cy="196"/>
            </a:xfrm>
            <a:prstGeom prst="rect">
              <a:avLst/>
            </a:prstGeom>
            <a:solidFill>
              <a:srgbClr val="969696"/>
            </a:solidFill>
            <a:ln w="9525">
              <a:solidFill>
                <a:srgbClr val="969696"/>
              </a:solidFill>
              <a:miter lim="800000"/>
              <a:headEnd/>
              <a:tailEnd/>
            </a:ln>
            <a:effectLst/>
          </p:spPr>
          <p:txBody>
            <a:bodyPr wrap="none" anchor="ctr"/>
            <a:lstStyle/>
            <a:p>
              <a:pPr algn="ctr" eaLnBrk="1" hangingPunct="1">
                <a:defRPr/>
              </a:pPr>
              <a:r>
                <a:rPr lang="zh-CN" altLang="en-US" sz="2400" b="1">
                  <a:solidFill>
                    <a:schemeClr val="bg1"/>
                  </a:solidFill>
                  <a:latin typeface="+mn-lt"/>
                  <a:ea typeface="+mn-ea"/>
                </a:rPr>
                <a:t>图 例</a:t>
              </a:r>
            </a:p>
          </p:txBody>
        </p:sp>
      </p:grpSp>
      <p:sp>
        <p:nvSpPr>
          <p:cNvPr id="48" name="Rectangle 2"/>
          <p:cNvSpPr txBox="1">
            <a:spLocks noChangeArrowheads="1"/>
          </p:cNvSpPr>
          <p:nvPr/>
        </p:nvSpPr>
        <p:spPr bwMode="auto">
          <a:xfrm>
            <a:off x="31295" y="91505"/>
            <a:ext cx="7269162" cy="617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hangingPunct="1"/>
            <a:r>
              <a:rPr lang="zh-CN" altLang="en-US" sz="3200" b="1" dirty="0">
                <a:solidFill>
                  <a:srgbClr val="A50021"/>
                </a:solidFill>
                <a:latin typeface="Arial" panose="020B0604020202020204" pitchFamily="34" charset="0"/>
                <a:ea typeface="微软雅黑" panose="020B0503020204020204" pitchFamily="34" charset="-122"/>
                <a:cs typeface="+mn-cs"/>
              </a:rPr>
              <a:t>打开计算机的机箱</a:t>
            </a:r>
            <a:r>
              <a:rPr lang="en-US" altLang="zh-CN" sz="3200" b="1" dirty="0">
                <a:solidFill>
                  <a:srgbClr val="A50021"/>
                </a:solidFill>
                <a:latin typeface="Arial" panose="020B0604020202020204" pitchFamily="34" charset="0"/>
                <a:ea typeface="微软雅黑" panose="020B0503020204020204" pitchFamily="34" charset="-122"/>
                <a:cs typeface="+mn-cs"/>
              </a:rPr>
              <a:t>(Under the Covers)</a:t>
            </a:r>
            <a:endParaRPr lang="zh-CN" altLang="en-US" sz="3200" b="1" dirty="0">
              <a:solidFill>
                <a:srgbClr val="A50021"/>
              </a:solidFill>
              <a:latin typeface="Arial" panose="020B0604020202020204" pitchFamily="34" charset="0"/>
              <a:ea typeface="微软雅黑" panose="020B0503020204020204" pitchFamily="34" charset="-122"/>
              <a:cs typeface="+mn-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4626" name="标题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457325"/>
            <a:ext cx="423068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AutoShape 30"/>
          <p:cNvSpPr>
            <a:spLocks noChangeArrowheads="1"/>
          </p:cNvSpPr>
          <p:nvPr/>
        </p:nvSpPr>
        <p:spPr bwMode="auto">
          <a:xfrm>
            <a:off x="3746500" y="3375025"/>
            <a:ext cx="720725" cy="190500"/>
          </a:xfrm>
          <a:prstGeom prst="leftRightArrow">
            <a:avLst>
              <a:gd name="adj1" fmla="val 50000"/>
              <a:gd name="adj2" fmla="val 69098"/>
            </a:avLst>
          </a:prstGeom>
          <a:solidFill>
            <a:srgbClr val="FFFFFF"/>
          </a:solidFill>
          <a:ln w="9525">
            <a:solidFill>
              <a:srgbClr val="000000"/>
            </a:solidFill>
            <a:miter lim="800000"/>
            <a:headEnd/>
            <a:tailEnd/>
          </a:ln>
        </p:spPr>
        <p:txBody>
          <a:bodyPr lIns="68585" tIns="34293" rIns="68585" bIns="34293"/>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100">
              <a:latin typeface="黑体" panose="02010609060101010101" pitchFamily="49" charset="-122"/>
              <a:ea typeface="黑体" panose="02010609060101010101" pitchFamily="49" charset="-122"/>
            </a:endParaRPr>
          </a:p>
        </p:txBody>
      </p:sp>
      <p:pic>
        <p:nvPicPr>
          <p:cNvPr id="154628" name="Rectangl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1970088"/>
            <a:ext cx="1454150" cy="36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9" name="AutoShape 27"/>
          <p:cNvSpPr>
            <a:spLocks noChangeArrowheads="1"/>
          </p:cNvSpPr>
          <p:nvPr/>
        </p:nvSpPr>
        <p:spPr bwMode="auto">
          <a:xfrm>
            <a:off x="6270625" y="3351213"/>
            <a:ext cx="1008063" cy="190500"/>
          </a:xfrm>
          <a:prstGeom prst="leftRightArrow">
            <a:avLst>
              <a:gd name="adj1" fmla="val 50000"/>
              <a:gd name="adj2" fmla="val 91918"/>
            </a:avLst>
          </a:prstGeom>
          <a:solidFill>
            <a:srgbClr val="FFFFFF"/>
          </a:solidFill>
          <a:ln w="9525">
            <a:solidFill>
              <a:srgbClr val="000000"/>
            </a:solidFill>
            <a:miter lim="800000"/>
            <a:headEnd/>
            <a:tailEnd/>
          </a:ln>
        </p:spPr>
        <p:txBody>
          <a:bodyPr lIns="68585" tIns="34293" rIns="68585" bIns="34293"/>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100">
              <a:latin typeface="黑体" panose="02010609060101010101" pitchFamily="49" charset="-122"/>
              <a:ea typeface="黑体" panose="02010609060101010101" pitchFamily="49" charset="-122"/>
            </a:endParaRPr>
          </a:p>
        </p:txBody>
      </p:sp>
      <p:sp>
        <p:nvSpPr>
          <p:cNvPr id="154630" name="Line 26"/>
          <p:cNvSpPr>
            <a:spLocks noChangeShapeType="1"/>
          </p:cNvSpPr>
          <p:nvPr/>
        </p:nvSpPr>
        <p:spPr bwMode="auto">
          <a:xfrm>
            <a:off x="6264275" y="4491038"/>
            <a:ext cx="1079500" cy="0"/>
          </a:xfrm>
          <a:prstGeom prst="line">
            <a:avLst/>
          </a:prstGeom>
          <a:noFill/>
          <a:ln w="57150">
            <a:solidFill>
              <a:srgbClr val="C00000"/>
            </a:solidFill>
            <a:round/>
            <a:headEnd type="stealth" w="lg" len="lg"/>
            <a:tailEnd type="stealth" w="lg" len="lg"/>
          </a:ln>
          <a:extLst>
            <a:ext uri="{909E8E84-426E-40DD-AFC4-6F175D3DCCD1}">
              <a14:hiddenFill xmlns:a14="http://schemas.microsoft.com/office/drawing/2010/main">
                <a:noFill/>
              </a14:hiddenFill>
            </a:ext>
          </a:extLst>
        </p:spPr>
        <p:txBody>
          <a:bodyPr lIns="68585" tIns="34293" rIns="68585" bIns="34293"/>
          <a:lstStyle/>
          <a:p>
            <a:endParaRPr lang="zh-CN" altLang="en-US"/>
          </a:p>
        </p:txBody>
      </p:sp>
      <p:sp>
        <p:nvSpPr>
          <p:cNvPr id="154631" name="Rectangle 25"/>
          <p:cNvSpPr>
            <a:spLocks noChangeArrowheads="1"/>
          </p:cNvSpPr>
          <p:nvPr/>
        </p:nvSpPr>
        <p:spPr bwMode="auto">
          <a:xfrm>
            <a:off x="2654300" y="2349500"/>
            <a:ext cx="14382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5" tIns="0" rIns="68585"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100">
                <a:latin typeface="黑体" panose="02010609060101010101" pitchFamily="49" charset="-122"/>
                <a:ea typeface="黑体" panose="02010609060101010101" pitchFamily="49" charset="-122"/>
              </a:rPr>
              <a:t>主 机      </a:t>
            </a:r>
          </a:p>
        </p:txBody>
      </p:sp>
      <p:grpSp>
        <p:nvGrpSpPr>
          <p:cNvPr id="154632" name="组 1"/>
          <p:cNvGrpSpPr>
            <a:grpSpLocks/>
          </p:cNvGrpSpPr>
          <p:nvPr/>
        </p:nvGrpSpPr>
        <p:grpSpPr bwMode="auto">
          <a:xfrm>
            <a:off x="4613275" y="2700338"/>
            <a:ext cx="1390650" cy="2411412"/>
            <a:chOff x="1186813" y="2592858"/>
            <a:chExt cx="1853959" cy="3214687"/>
          </a:xfrm>
        </p:grpSpPr>
        <p:grpSp>
          <p:nvGrpSpPr>
            <p:cNvPr id="154641" name="Group 18"/>
            <p:cNvGrpSpPr>
              <a:grpSpLocks/>
            </p:cNvGrpSpPr>
            <p:nvPr/>
          </p:nvGrpSpPr>
          <p:grpSpPr bwMode="auto">
            <a:xfrm>
              <a:off x="1186813" y="4602633"/>
              <a:ext cx="1853959" cy="1204912"/>
              <a:chOff x="0" y="0"/>
              <a:chExt cx="1549400" cy="1482725"/>
            </a:xfrm>
          </p:grpSpPr>
          <p:sp>
            <p:nvSpPr>
              <p:cNvPr id="53" name="AutoShape 4">
                <a:extLst>
                  <a:ext uri="{FF2B5EF4-FFF2-40B4-BE49-F238E27FC236}">
                    <a16:creationId xmlns:a16="http://schemas.microsoft.com/office/drawing/2014/main" id="{B6583227-BE7E-467E-99D3-6FCBED75F797}"/>
                  </a:ext>
                </a:extLst>
              </p:cNvPr>
              <p:cNvSpPr>
                <a:spLocks noChangeArrowheads="1"/>
              </p:cNvSpPr>
              <p:nvPr/>
            </p:nvSpPr>
            <p:spPr bwMode="auto">
              <a:xfrm>
                <a:off x="0" y="896"/>
                <a:ext cx="1549400" cy="1481829"/>
              </a:xfrm>
              <a:prstGeom prst="can">
                <a:avLst>
                  <a:gd name="adj" fmla="val 25000"/>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wrap="none" anchor="ctr"/>
              <a:lstStyle/>
              <a:p>
                <a:pPr algn="ctr">
                  <a:defRPr/>
                </a:pPr>
                <a:endParaRPr lang="zh-CN" altLang="en-US" sz="1875" dirty="0">
                  <a:latin typeface="黑体" pitchFamily="2" charset="-122"/>
                  <a:ea typeface="黑体" pitchFamily="2" charset="-122"/>
                </a:endParaRPr>
              </a:p>
            </p:txBody>
          </p:sp>
          <p:sp>
            <p:nvSpPr>
              <p:cNvPr id="54" name="Text Box 9">
                <a:extLst>
                  <a:ext uri="{FF2B5EF4-FFF2-40B4-BE49-F238E27FC236}">
                    <a16:creationId xmlns:a16="http://schemas.microsoft.com/office/drawing/2014/main" id="{095BE096-573C-4B37-8038-9DFB4D7F8AF6}"/>
                  </a:ext>
                </a:extLst>
              </p:cNvPr>
              <p:cNvSpPr txBox="1">
                <a:spLocks noChangeArrowheads="1"/>
              </p:cNvSpPr>
              <p:nvPr/>
            </p:nvSpPr>
            <p:spPr bwMode="auto">
              <a:xfrm>
                <a:off x="297145" y="495707"/>
                <a:ext cx="902048" cy="622420"/>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defRPr/>
                </a:pPr>
                <a:r>
                  <a:rPr lang="zh-CN" altLang="en-US" sz="1875" b="1" dirty="0">
                    <a:latin typeface="黑体" charset="0"/>
                    <a:ea typeface="黑体" charset="0"/>
                    <a:cs typeface="黑体" charset="0"/>
                  </a:rPr>
                  <a:t>器</a:t>
                </a:r>
                <a:endParaRPr lang="en-US" sz="1875" b="1" dirty="0">
                  <a:latin typeface="黑体" charset="0"/>
                  <a:ea typeface="黑体" charset="0"/>
                  <a:cs typeface="黑体" charset="0"/>
                </a:endParaRPr>
              </a:p>
            </p:txBody>
          </p:sp>
        </p:grpSp>
        <p:grpSp>
          <p:nvGrpSpPr>
            <p:cNvPr id="154642" name="Group 21"/>
            <p:cNvGrpSpPr>
              <a:grpSpLocks/>
            </p:cNvGrpSpPr>
            <p:nvPr/>
          </p:nvGrpSpPr>
          <p:grpSpPr bwMode="auto">
            <a:xfrm>
              <a:off x="1186813" y="3748558"/>
              <a:ext cx="1853959" cy="1028700"/>
              <a:chOff x="0" y="0"/>
              <a:chExt cx="1549400" cy="1106487"/>
            </a:xfrm>
          </p:grpSpPr>
          <p:sp>
            <p:nvSpPr>
              <p:cNvPr id="56" name="AutoShape 6">
                <a:extLst>
                  <a:ext uri="{FF2B5EF4-FFF2-40B4-BE49-F238E27FC236}">
                    <a16:creationId xmlns:a16="http://schemas.microsoft.com/office/drawing/2014/main" id="{B53A86E8-1072-442D-BC84-6022E451ED1A}"/>
                  </a:ext>
                </a:extLst>
              </p:cNvPr>
              <p:cNvSpPr>
                <a:spLocks noChangeArrowheads="1"/>
              </p:cNvSpPr>
              <p:nvPr/>
            </p:nvSpPr>
            <p:spPr bwMode="auto">
              <a:xfrm>
                <a:off x="0" y="-205"/>
                <a:ext cx="1549400" cy="1106305"/>
              </a:xfrm>
              <a:prstGeom prst="can">
                <a:avLst>
                  <a:gd name="adj" fmla="val 25000"/>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wrap="none" anchor="ctr"/>
              <a:lstStyle/>
              <a:p>
                <a:pPr algn="ctr">
                  <a:defRPr/>
                </a:pPr>
                <a:endParaRPr lang="zh-CN" altLang="en-US" sz="1875" dirty="0">
                  <a:latin typeface="黑体" pitchFamily="2" charset="-122"/>
                  <a:ea typeface="黑体" pitchFamily="2" charset="-122"/>
                </a:endParaRPr>
              </a:p>
            </p:txBody>
          </p:sp>
          <p:sp>
            <p:nvSpPr>
              <p:cNvPr id="57" name="Text Box 7">
                <a:extLst>
                  <a:ext uri="{FF2B5EF4-FFF2-40B4-BE49-F238E27FC236}">
                    <a16:creationId xmlns:a16="http://schemas.microsoft.com/office/drawing/2014/main" id="{BBB9B18A-1279-4F8C-ABF3-8DA6BE02993C}"/>
                  </a:ext>
                </a:extLst>
              </p:cNvPr>
              <p:cNvSpPr txBox="1">
                <a:spLocks noChangeArrowheads="1"/>
              </p:cNvSpPr>
              <p:nvPr/>
            </p:nvSpPr>
            <p:spPr bwMode="auto">
              <a:xfrm>
                <a:off x="40681" y="227430"/>
                <a:ext cx="1429127" cy="546323"/>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defRPr/>
                </a:pPr>
                <a:r>
                  <a:rPr lang="zh-CN" altLang="en-US" sz="1875" b="1" dirty="0">
                    <a:latin typeface="黑体" charset="0"/>
                    <a:ea typeface="黑体" charset="0"/>
                    <a:cs typeface="黑体" charset="0"/>
                  </a:rPr>
                  <a:t>储</a:t>
                </a:r>
                <a:endParaRPr lang="en-US" sz="1875" b="1" dirty="0">
                  <a:latin typeface="黑体" charset="0"/>
                  <a:ea typeface="黑体" charset="0"/>
                  <a:cs typeface="黑体" charset="0"/>
                </a:endParaRPr>
              </a:p>
            </p:txBody>
          </p:sp>
        </p:grpSp>
        <p:grpSp>
          <p:nvGrpSpPr>
            <p:cNvPr id="154643" name="Group 24"/>
            <p:cNvGrpSpPr>
              <a:grpSpLocks/>
            </p:cNvGrpSpPr>
            <p:nvPr/>
          </p:nvGrpSpPr>
          <p:grpSpPr bwMode="auto">
            <a:xfrm>
              <a:off x="1186813" y="2592858"/>
              <a:ext cx="1853959" cy="1306512"/>
              <a:chOff x="0" y="0"/>
              <a:chExt cx="1549400" cy="1333500"/>
            </a:xfrm>
          </p:grpSpPr>
          <p:sp>
            <p:nvSpPr>
              <p:cNvPr id="59" name="AutoShape 6">
                <a:extLst>
                  <a:ext uri="{FF2B5EF4-FFF2-40B4-BE49-F238E27FC236}">
                    <a16:creationId xmlns:a16="http://schemas.microsoft.com/office/drawing/2014/main" id="{E9CFDC87-1050-4D29-8047-0A44A3B4BC46}"/>
                  </a:ext>
                </a:extLst>
              </p:cNvPr>
              <p:cNvSpPr>
                <a:spLocks noChangeArrowheads="1"/>
              </p:cNvSpPr>
              <p:nvPr/>
            </p:nvSpPr>
            <p:spPr bwMode="auto">
              <a:xfrm>
                <a:off x="0" y="0"/>
                <a:ext cx="1549400" cy="1332741"/>
              </a:xfrm>
              <a:prstGeom prst="can">
                <a:avLst>
                  <a:gd name="adj" fmla="val 25000"/>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wrap="none" anchor="ctr"/>
              <a:lstStyle/>
              <a:p>
                <a:pPr algn="ctr">
                  <a:defRPr/>
                </a:pPr>
                <a:endParaRPr lang="zh-CN" altLang="en-US" sz="1875" dirty="0">
                  <a:latin typeface="黑体" pitchFamily="2" charset="-122"/>
                  <a:ea typeface="黑体" pitchFamily="2" charset="-122"/>
                </a:endParaRPr>
              </a:p>
            </p:txBody>
          </p:sp>
          <p:sp>
            <p:nvSpPr>
              <p:cNvPr id="60" name="Text Box 7">
                <a:extLst>
                  <a:ext uri="{FF2B5EF4-FFF2-40B4-BE49-F238E27FC236}">
                    <a16:creationId xmlns:a16="http://schemas.microsoft.com/office/drawing/2014/main" id="{1FBDF763-46CE-46C2-AA40-E1BAE11C51CF}"/>
                  </a:ext>
                </a:extLst>
              </p:cNvPr>
              <p:cNvSpPr txBox="1">
                <a:spLocks noChangeArrowheads="1"/>
              </p:cNvSpPr>
              <p:nvPr/>
            </p:nvSpPr>
            <p:spPr bwMode="auto">
              <a:xfrm>
                <a:off x="40681" y="403926"/>
                <a:ext cx="1429127" cy="518408"/>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defRPr/>
                </a:pPr>
                <a:r>
                  <a:rPr lang="zh-CN" altLang="en-US" sz="1875" b="1" dirty="0">
                    <a:latin typeface="黑体" charset="0"/>
                    <a:ea typeface="黑体" charset="0"/>
                    <a:cs typeface="黑体" charset="0"/>
                  </a:rPr>
                  <a:t>存</a:t>
                </a:r>
                <a:endParaRPr lang="en-US" sz="1875" b="1" dirty="0">
                  <a:latin typeface="黑体" charset="0"/>
                  <a:ea typeface="黑体" charset="0"/>
                  <a:cs typeface="黑体" charset="0"/>
                </a:endParaRPr>
              </a:p>
            </p:txBody>
          </p:sp>
        </p:grpSp>
      </p:grpSp>
      <p:sp>
        <p:nvSpPr>
          <p:cNvPr id="154633" name="AutoShape 6"/>
          <p:cNvSpPr>
            <a:spLocks noChangeArrowheads="1"/>
          </p:cNvSpPr>
          <p:nvPr/>
        </p:nvSpPr>
        <p:spPr bwMode="auto">
          <a:xfrm>
            <a:off x="539750" y="2274888"/>
            <a:ext cx="5726113" cy="3278187"/>
          </a:xfrm>
          <a:prstGeom prst="roundRect">
            <a:avLst>
              <a:gd name="adj" fmla="val 13745"/>
            </a:avLst>
          </a:prstGeom>
          <a:noFill/>
          <a:ln w="38100">
            <a:solidFill>
              <a:srgbClr val="A3A3E0"/>
            </a:solidFill>
            <a:round/>
            <a:headEnd/>
            <a:tailEnd/>
          </a:ln>
          <a:extLst>
            <a:ext uri="{909E8E84-426E-40DD-AFC4-6F175D3DCCD1}">
              <a14:hiddenFill xmlns:a14="http://schemas.microsoft.com/office/drawing/2010/main">
                <a:solidFill>
                  <a:srgbClr val="FFFFFF"/>
                </a:solidFill>
              </a14:hiddenFill>
            </a:ext>
          </a:extLst>
        </p:spPr>
        <p:txBody>
          <a:bodyPr wrap="none" lIns="48225" tIns="24113" rIns="48225" bIns="241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54634" name="Line 26"/>
          <p:cNvSpPr>
            <a:spLocks noChangeShapeType="1"/>
          </p:cNvSpPr>
          <p:nvPr/>
        </p:nvSpPr>
        <p:spPr bwMode="auto">
          <a:xfrm>
            <a:off x="3683000" y="4543425"/>
            <a:ext cx="835025" cy="0"/>
          </a:xfrm>
          <a:prstGeom prst="line">
            <a:avLst/>
          </a:prstGeom>
          <a:noFill/>
          <a:ln w="57150">
            <a:solidFill>
              <a:srgbClr val="C00000"/>
            </a:solidFill>
            <a:round/>
            <a:headEnd type="stealth" w="lg" len="lg"/>
            <a:tailEnd type="stealth" w="lg" len="lg"/>
          </a:ln>
          <a:extLst>
            <a:ext uri="{909E8E84-426E-40DD-AFC4-6F175D3DCCD1}">
              <a14:hiddenFill xmlns:a14="http://schemas.microsoft.com/office/drawing/2010/main">
                <a:noFill/>
              </a14:hiddenFill>
            </a:ext>
          </a:extLst>
        </p:spPr>
        <p:txBody>
          <a:bodyPr lIns="68585" tIns="34293" rIns="68585" bIns="34293"/>
          <a:lstStyle/>
          <a:p>
            <a:endParaRPr lang="zh-CN" altLang="en-US"/>
          </a:p>
        </p:txBody>
      </p:sp>
      <p:sp>
        <p:nvSpPr>
          <p:cNvPr id="154635" name="AutoShape 5"/>
          <p:cNvSpPr>
            <a:spLocks noChangeArrowheads="1"/>
          </p:cNvSpPr>
          <p:nvPr/>
        </p:nvSpPr>
        <p:spPr bwMode="auto">
          <a:xfrm>
            <a:off x="709613" y="2754313"/>
            <a:ext cx="2914650" cy="2533650"/>
          </a:xfrm>
          <a:prstGeom prst="roundRect">
            <a:avLst>
              <a:gd name="adj" fmla="val 16667"/>
            </a:avLst>
          </a:prstGeom>
          <a:gradFill rotWithShape="1">
            <a:gsLst>
              <a:gs pos="0">
                <a:srgbClr val="99CCFF"/>
              </a:gs>
              <a:gs pos="100000">
                <a:srgbClr val="E3F1FF"/>
              </a:gs>
            </a:gsLst>
            <a:lin ang="5400000" scaled="1"/>
          </a:gradFill>
          <a:ln w="38100">
            <a:solidFill>
              <a:srgbClr val="FF0000"/>
            </a:solidFill>
            <a:round/>
            <a:headEnd/>
            <a:tailEnd/>
          </a:ln>
        </p:spPr>
        <p:txBody>
          <a:bodyPr wrap="none" lIns="48225" tIns="24113" rIns="48225" bIns="24113"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latin typeface="Verdana" panose="020B0604030504040204" pitchFamily="34" charset="0"/>
            </a:endParaRPr>
          </a:p>
        </p:txBody>
      </p:sp>
      <p:sp>
        <p:nvSpPr>
          <p:cNvPr id="154636" name="Rectangle 33"/>
          <p:cNvSpPr>
            <a:spLocks noChangeArrowheads="1"/>
          </p:cNvSpPr>
          <p:nvPr/>
        </p:nvSpPr>
        <p:spPr bwMode="auto">
          <a:xfrm>
            <a:off x="941388" y="3394075"/>
            <a:ext cx="2397125" cy="708025"/>
          </a:xfrm>
          <a:prstGeom prst="rect">
            <a:avLst/>
          </a:prstGeom>
          <a:solidFill>
            <a:srgbClr val="FFFF99"/>
          </a:solidFill>
          <a:ln w="9525">
            <a:solidFill>
              <a:srgbClr val="000000"/>
            </a:solidFill>
            <a:miter lim="800000"/>
            <a:headEnd/>
            <a:tailEnd/>
          </a:ln>
        </p:spPr>
        <p:txBody>
          <a:bodyPr lIns="0" tIns="171472" rIns="0" bIns="34293"/>
          <a:lstStyle>
            <a:lvl1pPr indent="2555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913"/>
              </a:spcBef>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运算器</a:t>
            </a:r>
          </a:p>
        </p:txBody>
      </p:sp>
      <p:sp>
        <p:nvSpPr>
          <p:cNvPr id="43" name="Rectangle 32">
            <a:extLst>
              <a:ext uri="{FF2B5EF4-FFF2-40B4-BE49-F238E27FC236}">
                <a16:creationId xmlns:a16="http://schemas.microsoft.com/office/drawing/2014/main" id="{8318B453-2A0B-4216-8A2F-5FE23EDBC74B}"/>
              </a:ext>
            </a:extLst>
          </p:cNvPr>
          <p:cNvSpPr>
            <a:spLocks noChangeArrowheads="1"/>
          </p:cNvSpPr>
          <p:nvPr/>
        </p:nvSpPr>
        <p:spPr bwMode="auto">
          <a:xfrm>
            <a:off x="950913" y="4289425"/>
            <a:ext cx="2397125" cy="790575"/>
          </a:xfrm>
          <a:prstGeom prst="rect">
            <a:avLst/>
          </a:prstGeom>
          <a:solidFill>
            <a:schemeClr val="accent6">
              <a:lumMod val="20000"/>
              <a:lumOff val="80000"/>
            </a:schemeClr>
          </a:solidFill>
          <a:ln w="9525">
            <a:solidFill>
              <a:srgbClr val="000000"/>
            </a:solidFill>
            <a:miter lim="800000"/>
            <a:headEnd/>
            <a:tailEnd/>
          </a:ln>
        </p:spPr>
        <p:txBody>
          <a:bodyPr lIns="68585" tIns="34293" rIns="68585" bIns="34293"/>
          <a:lstStyle/>
          <a:p>
            <a:pPr algn="ctr">
              <a:spcBef>
                <a:spcPts val="0"/>
              </a:spcBef>
              <a:defRPr/>
            </a:pPr>
            <a:endParaRPr lang="en-US" altLang="zh-CN" sz="1875" dirty="0">
              <a:latin typeface="黑体" charset="0"/>
              <a:ea typeface="黑体" charset="0"/>
              <a:cs typeface="黑体" charset="0"/>
            </a:endParaRPr>
          </a:p>
          <a:p>
            <a:pPr algn="ctr">
              <a:defRPr/>
            </a:pPr>
            <a:r>
              <a:rPr lang="zh-CN" altLang="en-US" sz="1875" dirty="0">
                <a:latin typeface="黑体" charset="0"/>
                <a:ea typeface="黑体" charset="0"/>
                <a:cs typeface="黑体" charset="0"/>
              </a:rPr>
              <a:t>控制器</a:t>
            </a:r>
          </a:p>
        </p:txBody>
      </p:sp>
      <p:sp>
        <p:nvSpPr>
          <p:cNvPr id="154638" name="Rectangle 31"/>
          <p:cNvSpPr>
            <a:spLocks noChangeArrowheads="1"/>
          </p:cNvSpPr>
          <p:nvPr/>
        </p:nvSpPr>
        <p:spPr bwMode="auto">
          <a:xfrm>
            <a:off x="817563" y="2762250"/>
            <a:ext cx="2857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5" tIns="34293" rIns="68585" bIns="34293"/>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005BE2"/>
                </a:solidFill>
                <a:latin typeface="黑体" panose="02010609060101010101" pitchFamily="49" charset="-122"/>
                <a:ea typeface="黑体" panose="02010609060101010101" pitchFamily="49" charset="-122"/>
              </a:rPr>
              <a:t>中央处理器</a:t>
            </a:r>
            <a:r>
              <a:rPr lang="en-US" altLang="zh-CN">
                <a:solidFill>
                  <a:srgbClr val="005BE2"/>
                </a:solidFill>
                <a:latin typeface="黑体" panose="02010609060101010101" pitchFamily="49" charset="-122"/>
                <a:ea typeface="黑体" panose="02010609060101010101" pitchFamily="49" charset="-122"/>
              </a:rPr>
              <a:t>CPU</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5513" y="3375025"/>
            <a:ext cx="25400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bwMode="auto">
          <a:xfrm>
            <a:off x="539750" y="808038"/>
            <a:ext cx="8023225" cy="4565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58775" indent="-358775" eaLnBrk="1" hangingPunct="1">
              <a:buSzTx/>
            </a:pPr>
            <a:r>
              <a:rPr kumimoji="1" lang="zh-CN" altLang="en-US" sz="2800" dirty="0">
                <a:ea typeface="华文新魏" panose="02010800040101010101" pitchFamily="2" charset="-122"/>
              </a:rPr>
              <a:t>冯</a:t>
            </a:r>
            <a:r>
              <a:rPr kumimoji="1" lang="en-US" altLang="zh-CN" sz="2800" dirty="0">
                <a:ea typeface="华文新魏" panose="02010800040101010101" pitchFamily="2" charset="-122"/>
              </a:rPr>
              <a:t>.</a:t>
            </a:r>
            <a:r>
              <a:rPr kumimoji="1" lang="zh-CN" altLang="en-US" sz="2800" dirty="0">
                <a:ea typeface="华文新魏" panose="02010800040101010101" pitchFamily="2" charset="-122"/>
              </a:rPr>
              <a:t>诺依曼计算机的特点</a:t>
            </a:r>
            <a:endParaRPr lang="zh-CN" altLang="en-US" sz="2800" dirty="0">
              <a:ea typeface="华文新魏" panose="02010800040101010101" pitchFamily="2" charset="-122"/>
            </a:endParaRPr>
          </a:p>
          <a:p>
            <a:pPr marL="625475" lvl="1" indent="-266700" eaLnBrk="1" hangingPunct="1">
              <a:buClr>
                <a:srgbClr val="F79646"/>
              </a:buClr>
            </a:pPr>
            <a:r>
              <a:rPr lang="zh-CN" altLang="en-US" sz="2400" dirty="0">
                <a:ea typeface="华文新魏" panose="02010800040101010101" pitchFamily="2" charset="-122"/>
              </a:rPr>
              <a:t>采用</a:t>
            </a:r>
            <a:r>
              <a:rPr lang="zh-CN" altLang="en-US" sz="2400" dirty="0">
                <a:solidFill>
                  <a:srgbClr val="FF0000"/>
                </a:solidFill>
                <a:ea typeface="华文新魏" panose="02010800040101010101" pitchFamily="2" charset="-122"/>
              </a:rPr>
              <a:t>二进制</a:t>
            </a:r>
            <a:r>
              <a:rPr lang="zh-CN" altLang="en-US" sz="2400" dirty="0">
                <a:ea typeface="华文新魏" panose="02010800040101010101" pitchFamily="2" charset="-122"/>
              </a:rPr>
              <a:t>表示机器指令和数据</a:t>
            </a:r>
          </a:p>
          <a:p>
            <a:pPr marL="625475" lvl="1" indent="-266700" eaLnBrk="1" hangingPunct="1">
              <a:buClr>
                <a:srgbClr val="F79646"/>
              </a:buClr>
            </a:pPr>
            <a:r>
              <a:rPr lang="zh-CN" altLang="en-US" sz="2400" dirty="0">
                <a:ea typeface="华文新魏" panose="02010800040101010101" pitchFamily="2" charset="-122"/>
              </a:rPr>
              <a:t>硬件系统由</a:t>
            </a:r>
            <a:r>
              <a:rPr lang="zh-CN" altLang="en-US" sz="2400" dirty="0">
                <a:solidFill>
                  <a:srgbClr val="FF0000"/>
                </a:solidFill>
                <a:ea typeface="华文新魏" panose="02010800040101010101" pitchFamily="2" charset="-122"/>
              </a:rPr>
              <a:t>运算器、控制器、存储器、输入设备和输出设备</a:t>
            </a:r>
            <a:r>
              <a:rPr lang="zh-CN" altLang="en-US" sz="2400" dirty="0">
                <a:ea typeface="华文新魏" panose="02010800040101010101" pitchFamily="2" charset="-122"/>
              </a:rPr>
              <a:t>五大部分组成</a:t>
            </a:r>
          </a:p>
          <a:p>
            <a:pPr marL="625475" lvl="1" indent="-266700" eaLnBrk="1" hangingPunct="1">
              <a:buClr>
                <a:srgbClr val="F79646"/>
              </a:buClr>
            </a:pPr>
            <a:r>
              <a:rPr lang="zh-CN" altLang="en-US" sz="2400" dirty="0">
                <a:ea typeface="华文新魏" panose="02010800040101010101" pitchFamily="2" charset="-122"/>
              </a:rPr>
              <a:t>程序和数据预先存放在存储器中，</a:t>
            </a:r>
            <a:r>
              <a:rPr lang="zh-CN" altLang="en-US" sz="2400" dirty="0">
                <a:solidFill>
                  <a:srgbClr val="FF0000"/>
                </a:solidFill>
                <a:ea typeface="华文新魏" panose="02010800040101010101" pitchFamily="2" charset="-122"/>
              </a:rPr>
              <a:t>按地址访问存储器</a:t>
            </a:r>
          </a:p>
          <a:p>
            <a:pPr marL="625475" lvl="1" indent="-266700" eaLnBrk="1" hangingPunct="1">
              <a:buClr>
                <a:srgbClr val="F79646"/>
              </a:buClr>
            </a:pPr>
            <a:r>
              <a:rPr lang="zh-CN" altLang="en-US" sz="2400" dirty="0">
                <a:ea typeface="华文新魏" panose="02010800040101010101" pitchFamily="2" charset="-122"/>
              </a:rPr>
              <a:t>操作时根据程序中指令的执行顺序，从存储器中取出指令或数据，由控制器解释执行、运算器完成运算 </a:t>
            </a:r>
          </a:p>
        </p:txBody>
      </p:sp>
      <p:sp>
        <p:nvSpPr>
          <p:cNvPr id="5"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2">
                                            <p:txEl>
                                              <p:pRg st="2" end="2"/>
                                            </p:txEl>
                                          </p:spTgt>
                                        </p:tgtEl>
                                        <p:attrNameLst>
                                          <p:attrName>style.visibility</p:attrName>
                                        </p:attrNameLst>
                                      </p:cBhvr>
                                      <p:to>
                                        <p:strVal val="visible"/>
                                      </p:to>
                                    </p:set>
                                    <p:animEffect transition="in" filter="blinds(horizontal)">
                                      <p:cBhvr>
                                        <p:cTn id="7" dur="500"/>
                                        <p:tgtEl>
                                          <p:spTgt spid="358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2">
                                            <p:txEl>
                                              <p:pRg st="3" end="3"/>
                                            </p:txEl>
                                          </p:spTgt>
                                        </p:tgtEl>
                                        <p:attrNameLst>
                                          <p:attrName>style.visibility</p:attrName>
                                        </p:attrNameLst>
                                      </p:cBhvr>
                                      <p:to>
                                        <p:strVal val="visible"/>
                                      </p:to>
                                    </p:set>
                                    <p:animEffect transition="in" filter="blinds(horizontal)">
                                      <p:cBhvr>
                                        <p:cTn id="12" dur="500"/>
                                        <p:tgtEl>
                                          <p:spTgt spid="358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2">
                                            <p:txEl>
                                              <p:pRg st="4" end="4"/>
                                            </p:txEl>
                                          </p:spTgt>
                                        </p:tgtEl>
                                        <p:attrNameLst>
                                          <p:attrName>style.visibility</p:attrName>
                                        </p:attrNameLst>
                                      </p:cBhvr>
                                      <p:to>
                                        <p:strVal val="visible"/>
                                      </p:to>
                                    </p:set>
                                    <p:animEffect transition="in" filter="blinds(horizontal)">
                                      <p:cBhvr>
                                        <p:cTn id="1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AutoShape 7">
            <a:extLst>
              <a:ext uri="{FF2B5EF4-FFF2-40B4-BE49-F238E27FC236}">
                <a16:creationId xmlns:a16="http://schemas.microsoft.com/office/drawing/2014/main" id="{B828C35B-38FB-475F-9648-F25A7203C804}"/>
              </a:ext>
            </a:extLst>
          </p:cNvPr>
          <p:cNvSpPr>
            <a:spLocks noChangeArrowheads="1"/>
          </p:cNvSpPr>
          <p:nvPr/>
        </p:nvSpPr>
        <p:spPr bwMode="auto">
          <a:xfrm>
            <a:off x="6370638" y="1412875"/>
            <a:ext cx="2378075" cy="5040313"/>
          </a:xfrm>
          <a:prstGeom prst="roundRect">
            <a:avLst>
              <a:gd name="adj" fmla="val 309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30722" name="AutoShape 8">
            <a:extLst>
              <a:ext uri="{FF2B5EF4-FFF2-40B4-BE49-F238E27FC236}">
                <a16:creationId xmlns:a16="http://schemas.microsoft.com/office/drawing/2014/main" id="{0EFB6132-2F0F-422C-A548-FB210DDBB71C}"/>
              </a:ext>
            </a:extLst>
          </p:cNvPr>
          <p:cNvSpPr>
            <a:spLocks noChangeArrowheads="1"/>
          </p:cNvSpPr>
          <p:nvPr/>
        </p:nvSpPr>
        <p:spPr bwMode="auto">
          <a:xfrm>
            <a:off x="3541713" y="1412875"/>
            <a:ext cx="2378075" cy="5040313"/>
          </a:xfrm>
          <a:prstGeom prst="roundRect">
            <a:avLst>
              <a:gd name="adj" fmla="val 309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30723" name="AutoShape 9">
            <a:extLst>
              <a:ext uri="{FF2B5EF4-FFF2-40B4-BE49-F238E27FC236}">
                <a16:creationId xmlns:a16="http://schemas.microsoft.com/office/drawing/2014/main" id="{CA815D13-CB56-4258-96DB-5FAABF5C31F1}"/>
              </a:ext>
            </a:extLst>
          </p:cNvPr>
          <p:cNvSpPr>
            <a:spLocks noChangeArrowheads="1"/>
          </p:cNvSpPr>
          <p:nvPr/>
        </p:nvSpPr>
        <p:spPr bwMode="auto">
          <a:xfrm>
            <a:off x="684213" y="1412875"/>
            <a:ext cx="2378075" cy="5040313"/>
          </a:xfrm>
          <a:prstGeom prst="roundRect">
            <a:avLst>
              <a:gd name="adj" fmla="val 309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57701" name="Rectangle 2"/>
          <p:cNvSpPr>
            <a:spLocks noGrp="1" noChangeArrowheads="1"/>
          </p:cNvSpPr>
          <p:nvPr>
            <p:ph type="body" idx="4294967295"/>
          </p:nvPr>
        </p:nvSpPr>
        <p:spPr bwMode="auto">
          <a:xfrm>
            <a:off x="539750" y="663575"/>
            <a:ext cx="8023225" cy="604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marL="358775" indent="-358775" eaLnBrk="1" hangingPunct="1">
              <a:lnSpc>
                <a:spcPct val="150000"/>
              </a:lnSpc>
              <a:buClr>
                <a:srgbClr val="C00000"/>
              </a:buClr>
              <a:buFont typeface="Wingdings" panose="05000000000000000000" pitchFamily="2" charset="2"/>
              <a:buChar char="n"/>
            </a:pPr>
            <a:r>
              <a:rPr kumimoji="1" lang="zh-CN" altLang="en-US" sz="2800" b="1" dirty="0">
                <a:latin typeface="微软雅黑" panose="020B0503020204020204" pitchFamily="34" charset="-122"/>
                <a:ea typeface="华文新魏" panose="02010800040101010101" pitchFamily="2" charset="-122"/>
              </a:rPr>
              <a:t>非冯</a:t>
            </a:r>
            <a:r>
              <a:rPr kumimoji="1" lang="en-US" altLang="zh-CN" sz="2800" b="1" dirty="0">
                <a:latin typeface="微软雅黑" panose="020B0503020204020204" pitchFamily="34" charset="-122"/>
                <a:ea typeface="华文新魏" panose="02010800040101010101" pitchFamily="2" charset="-122"/>
              </a:rPr>
              <a:t>.</a:t>
            </a:r>
            <a:r>
              <a:rPr kumimoji="1" lang="zh-CN" altLang="en-US" sz="2800" b="1" dirty="0">
                <a:latin typeface="微软雅黑" panose="020B0503020204020204" pitchFamily="34" charset="-122"/>
                <a:ea typeface="华文新魏" panose="02010800040101010101" pitchFamily="2" charset="-122"/>
              </a:rPr>
              <a:t>诺依曼模型</a:t>
            </a:r>
          </a:p>
        </p:txBody>
      </p:sp>
      <p:pic>
        <p:nvPicPr>
          <p:cNvPr id="157702" name="Picture 4" descr="量子"/>
          <p:cNvPicPr>
            <a:picLocks noChangeAspect="1" noChangeArrowheads="1"/>
          </p:cNvPicPr>
          <p:nvPr/>
        </p:nvPicPr>
        <p:blipFill>
          <a:blip r:embed="rId3" cstate="print">
            <a:extLst>
              <a:ext uri="{28A0092B-C50C-407E-A947-70E740481C1C}">
                <a14:useLocalDpi xmlns:a14="http://schemas.microsoft.com/office/drawing/2010/main" val="0"/>
              </a:ext>
            </a:extLst>
          </a:blip>
          <a:srcRect t="3674" b="4724"/>
          <a:stretch>
            <a:fillRect/>
          </a:stretch>
        </p:blipFill>
        <p:spPr bwMode="auto">
          <a:xfrm>
            <a:off x="6477000" y="4357688"/>
            <a:ext cx="2190750" cy="190182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57703" name="Picture 5" descr="神经网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4362450"/>
            <a:ext cx="22225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4" name="Picture 6" descr="基因"/>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675" y="4357688"/>
            <a:ext cx="2225675"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5" name="Rectangle 17"/>
          <p:cNvSpPr>
            <a:spLocks noChangeArrowheads="1"/>
          </p:cNvSpPr>
          <p:nvPr/>
        </p:nvSpPr>
        <p:spPr bwMode="auto">
          <a:xfrm>
            <a:off x="827088" y="2420938"/>
            <a:ext cx="20891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9207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ctr" eaLnBrk="1" hangingPunct="1">
              <a:lnSpc>
                <a:spcPct val="120000"/>
              </a:lnSpc>
              <a:spcBef>
                <a:spcPts val="600"/>
              </a:spcBef>
              <a:buFont typeface="Wingdings" panose="05000000000000000000" pitchFamily="2" charset="2"/>
              <a:buNone/>
            </a:pPr>
            <a:r>
              <a:rPr kumimoji="1" lang="zh-CN" altLang="en-US" sz="2400" b="1">
                <a:latin typeface="Times New Roman" panose="02020603050405020304" pitchFamily="18" charset="0"/>
                <a:ea typeface="华文新魏" panose="02010800040101010101" pitchFamily="2" charset="-122"/>
              </a:rPr>
              <a:t>利用人脑模型思想作为计算范式</a:t>
            </a:r>
          </a:p>
        </p:txBody>
      </p:sp>
      <p:sp>
        <p:nvSpPr>
          <p:cNvPr id="157706" name="Rectangle 19"/>
          <p:cNvSpPr>
            <a:spLocks noChangeArrowheads="1"/>
          </p:cNvSpPr>
          <p:nvPr/>
        </p:nvSpPr>
        <p:spPr bwMode="auto">
          <a:xfrm>
            <a:off x="3727450" y="2420938"/>
            <a:ext cx="19970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4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ts val="600"/>
              </a:spcBef>
            </a:pPr>
            <a:r>
              <a:rPr kumimoji="1" lang="zh-CN" altLang="en-US" sz="2400" b="1">
                <a:latin typeface="Times New Roman" panose="02020603050405020304" pitchFamily="18" charset="0"/>
                <a:ea typeface="华文新魏" panose="02010800040101010101" pitchFamily="2" charset="-122"/>
              </a:rPr>
              <a:t>用生物学和</a:t>
            </a:r>
            <a:r>
              <a:rPr kumimoji="1" lang="en-US" altLang="zh-CN" sz="2400" b="1">
                <a:latin typeface="Times New Roman" panose="02020603050405020304" pitchFamily="18" charset="0"/>
                <a:ea typeface="华文新魏" panose="02010800040101010101" pitchFamily="2" charset="-122"/>
              </a:rPr>
              <a:t>DNA</a:t>
            </a:r>
            <a:r>
              <a:rPr kumimoji="1" lang="zh-CN" altLang="en-US" sz="2400" b="1">
                <a:latin typeface="Times New Roman" panose="02020603050405020304" pitchFamily="18" charset="0"/>
                <a:ea typeface="华文新魏" panose="02010800040101010101" pitchFamily="2" charset="-122"/>
              </a:rPr>
              <a:t>演化思想开发算法</a:t>
            </a:r>
          </a:p>
        </p:txBody>
      </p:sp>
      <p:sp>
        <p:nvSpPr>
          <p:cNvPr id="157707" name="Rectangle 24"/>
          <p:cNvSpPr>
            <a:spLocks noChangeArrowheads="1"/>
          </p:cNvSpPr>
          <p:nvPr/>
        </p:nvSpPr>
        <p:spPr bwMode="auto">
          <a:xfrm>
            <a:off x="931863" y="1584325"/>
            <a:ext cx="1811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Times New Roman" panose="02020603050405020304" pitchFamily="18" charset="0"/>
                <a:ea typeface="华文新魏" panose="02010800040101010101" pitchFamily="2" charset="-122"/>
              </a:rPr>
              <a:t> 神经网络</a:t>
            </a:r>
          </a:p>
        </p:txBody>
      </p:sp>
      <p:sp>
        <p:nvSpPr>
          <p:cNvPr id="157708" name="Rectangle 26"/>
          <p:cNvSpPr>
            <a:spLocks noChangeArrowheads="1"/>
          </p:cNvSpPr>
          <p:nvPr/>
        </p:nvSpPr>
        <p:spPr bwMode="auto">
          <a:xfrm>
            <a:off x="3881438" y="1616075"/>
            <a:ext cx="1698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Times New Roman" panose="02020603050405020304" pitchFamily="18" charset="0"/>
                <a:ea typeface="华文新魏" panose="02010800040101010101" pitchFamily="2" charset="-122"/>
              </a:rPr>
              <a:t>基因算法</a:t>
            </a:r>
          </a:p>
        </p:txBody>
      </p:sp>
      <p:sp>
        <p:nvSpPr>
          <p:cNvPr id="157709" name="Line 29"/>
          <p:cNvSpPr>
            <a:spLocks noChangeShapeType="1"/>
          </p:cNvSpPr>
          <p:nvPr/>
        </p:nvSpPr>
        <p:spPr bwMode="auto">
          <a:xfrm>
            <a:off x="827088" y="2133600"/>
            <a:ext cx="1992312"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10" name="Line 30"/>
          <p:cNvSpPr>
            <a:spLocks noChangeShapeType="1"/>
          </p:cNvSpPr>
          <p:nvPr/>
        </p:nvSpPr>
        <p:spPr bwMode="auto">
          <a:xfrm>
            <a:off x="3698875" y="2133600"/>
            <a:ext cx="1992313"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11" name="Line 31"/>
          <p:cNvSpPr>
            <a:spLocks noChangeShapeType="1"/>
          </p:cNvSpPr>
          <p:nvPr/>
        </p:nvSpPr>
        <p:spPr bwMode="auto">
          <a:xfrm>
            <a:off x="6527800" y="2133600"/>
            <a:ext cx="1992313"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12" name="Rectangle 33"/>
          <p:cNvSpPr>
            <a:spLocks noChangeArrowheads="1"/>
          </p:cNvSpPr>
          <p:nvPr/>
        </p:nvSpPr>
        <p:spPr bwMode="auto">
          <a:xfrm>
            <a:off x="6761163" y="1616075"/>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Times New Roman" panose="02020603050405020304" pitchFamily="18" charset="0"/>
                <a:ea typeface="华文新魏" panose="02010800040101010101" pitchFamily="2" charset="-122"/>
              </a:rPr>
              <a:t>量子计算</a:t>
            </a:r>
          </a:p>
        </p:txBody>
      </p:sp>
      <p:sp>
        <p:nvSpPr>
          <p:cNvPr id="157713" name="Rectangle 34"/>
          <p:cNvSpPr>
            <a:spLocks noChangeArrowheads="1"/>
          </p:cNvSpPr>
          <p:nvPr/>
        </p:nvSpPr>
        <p:spPr bwMode="auto">
          <a:xfrm>
            <a:off x="6599238" y="2428875"/>
            <a:ext cx="1920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4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ts val="600"/>
              </a:spcBef>
            </a:pPr>
            <a:r>
              <a:rPr kumimoji="1" lang="zh-CN" altLang="en-US" sz="2400" b="1">
                <a:latin typeface="Times New Roman" panose="02020603050405020304" pitchFamily="18" charset="0"/>
                <a:ea typeface="华文新魏" panose="02010800040101010101" pitchFamily="2" charset="-122"/>
              </a:rPr>
              <a:t>用量子力学奇妙思想解决计算问题</a:t>
            </a:r>
          </a:p>
        </p:txBody>
      </p:sp>
      <p:sp>
        <p:nvSpPr>
          <p:cNvPr id="19" name="Rectangle 2"/>
          <p:cNvSpPr txBox="1">
            <a:spLocks noChangeArrowheads="1"/>
          </p:cNvSpPr>
          <p:nvPr/>
        </p:nvSpPr>
        <p:spPr bwMode="auto">
          <a:xfrm>
            <a:off x="31295" y="91505"/>
            <a:ext cx="7269162" cy="617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hangingPunct="1"/>
            <a:r>
              <a:rPr lang="zh-CN" altLang="en-US" sz="3200" b="1" dirty="0">
                <a:solidFill>
                  <a:srgbClr val="A50021"/>
                </a:solidFill>
                <a:latin typeface="Arial" panose="020B0604020202020204" pitchFamily="34" charset="0"/>
                <a:ea typeface="微软雅黑" panose="020B0503020204020204" pitchFamily="34" charset="-122"/>
                <a:cs typeface="+mn-cs"/>
              </a:rPr>
              <a:t>打开计算机的机箱</a:t>
            </a:r>
            <a:r>
              <a:rPr lang="en-US" altLang="zh-CN" sz="3200" b="1" dirty="0">
                <a:solidFill>
                  <a:srgbClr val="A50021"/>
                </a:solidFill>
                <a:latin typeface="Arial" panose="020B0604020202020204" pitchFamily="34" charset="0"/>
                <a:ea typeface="微软雅黑" panose="020B0503020204020204" pitchFamily="34" charset="-122"/>
                <a:cs typeface="+mn-cs"/>
              </a:rPr>
              <a:t>(Under the Covers)</a:t>
            </a:r>
            <a:endParaRPr lang="zh-CN" altLang="en-US" sz="3200" b="1" dirty="0">
              <a:solidFill>
                <a:srgbClr val="A50021"/>
              </a:solidFill>
              <a:latin typeface="Arial" panose="020B0604020202020204" pitchFamily="34" charset="0"/>
              <a:ea typeface="微软雅黑" panose="020B0503020204020204" pitchFamily="34" charset="-122"/>
              <a:cs typeface="+mn-cs"/>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1" descr="电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674813"/>
            <a:ext cx="6192837"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Text Box 5"/>
          <p:cNvSpPr txBox="1">
            <a:spLocks noChangeArrowheads="1"/>
          </p:cNvSpPr>
          <p:nvPr/>
        </p:nvSpPr>
        <p:spPr bwMode="auto">
          <a:xfrm>
            <a:off x="684213" y="1816100"/>
            <a:ext cx="6477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ea typeface="华文新魏" panose="02010800040101010101" pitchFamily="2" charset="-122"/>
              </a:rPr>
              <a:t>典型台式机</a:t>
            </a:r>
          </a:p>
        </p:txBody>
      </p:sp>
      <p:sp>
        <p:nvSpPr>
          <p:cNvPr id="163845" name="Rectangle 9"/>
          <p:cNvSpPr>
            <a:spLocks noChangeArrowheads="1"/>
          </p:cNvSpPr>
          <p:nvPr/>
        </p:nvSpPr>
        <p:spPr bwMode="auto">
          <a:xfrm>
            <a:off x="1857375" y="857250"/>
            <a:ext cx="43068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华文新魏" panose="02010800040101010101" pitchFamily="2" charset="-122"/>
              </a:rPr>
              <a:t>光珊阴极射线管显示器</a:t>
            </a:r>
            <a:r>
              <a:rPr lang="en-US" altLang="zh-CN" sz="2400" b="1">
                <a:latin typeface="Times New Roman" panose="02020603050405020304" pitchFamily="18" charset="0"/>
                <a:ea typeface="华文新魏" panose="02010800040101010101" pitchFamily="2" charset="-122"/>
              </a:rPr>
              <a:t>(CRT)</a:t>
            </a:r>
            <a:endParaRPr lang="zh-CN" altLang="en-US" sz="2400" b="1">
              <a:latin typeface="Times New Roman" panose="02020603050405020304" pitchFamily="18" charset="0"/>
              <a:ea typeface="华文新魏" panose="02010800040101010101" pitchFamily="2" charset="-122"/>
            </a:endParaRPr>
          </a:p>
          <a:p>
            <a:pPr eaLnBrk="1" hangingPunct="1"/>
            <a:r>
              <a:rPr lang="zh-CN" altLang="en-US" sz="2400" b="1">
                <a:latin typeface="Times New Roman" panose="02020603050405020304" pitchFamily="18" charset="0"/>
                <a:ea typeface="华文新魏" panose="02010800040101010101" pitchFamily="2" charset="-122"/>
              </a:rPr>
              <a:t>液晶显示器</a:t>
            </a:r>
            <a:r>
              <a:rPr lang="en-US" altLang="zh-CN" sz="2400" b="1">
                <a:latin typeface="Times New Roman" panose="02020603050405020304" pitchFamily="18" charset="0"/>
                <a:ea typeface="华文新魏" panose="02010800040101010101" pitchFamily="2" charset="-122"/>
              </a:rPr>
              <a:t>(LCD)</a:t>
            </a:r>
            <a:endParaRPr lang="zh-CN" altLang="en-US" sz="2400" b="1">
              <a:latin typeface="Times New Roman" panose="02020603050405020304" pitchFamily="18" charset="0"/>
              <a:ea typeface="华文新魏" panose="02010800040101010101" pitchFamily="2" charset="-122"/>
            </a:endParaRPr>
          </a:p>
        </p:txBody>
      </p:sp>
      <p:sp>
        <p:nvSpPr>
          <p:cNvPr id="163846" name="Rectangle 10"/>
          <p:cNvSpPr>
            <a:spLocks noChangeArrowheads="1"/>
          </p:cNvSpPr>
          <p:nvPr/>
        </p:nvSpPr>
        <p:spPr bwMode="auto">
          <a:xfrm>
            <a:off x="6858000" y="5670550"/>
            <a:ext cx="1809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华文新魏" panose="02010800040101010101" pitchFamily="2" charset="-122"/>
                <a:ea typeface="华文新魏" panose="02010800040101010101" pitchFamily="2" charset="-122"/>
              </a:rPr>
              <a:t>机电式鼠标</a:t>
            </a:r>
          </a:p>
          <a:p>
            <a:pPr eaLnBrk="1" hangingPunct="1"/>
            <a:r>
              <a:rPr lang="zh-CN" altLang="en-US" sz="2400" b="1">
                <a:latin typeface="华文新魏" panose="02010800040101010101" pitchFamily="2" charset="-122"/>
                <a:ea typeface="华文新魏" panose="02010800040101010101" pitchFamily="2" charset="-122"/>
              </a:rPr>
              <a:t>光电式鼠标</a:t>
            </a:r>
          </a:p>
        </p:txBody>
      </p:sp>
      <p:sp>
        <p:nvSpPr>
          <p:cNvPr id="33804" name="Rectangle 12">
            <a:extLst>
              <a:ext uri="{FF2B5EF4-FFF2-40B4-BE49-F238E27FC236}">
                <a16:creationId xmlns:a16="http://schemas.microsoft.com/office/drawing/2014/main" id="{469AFB17-5884-45F0-AF10-6FF6DC77A8B2}"/>
              </a:ext>
            </a:extLst>
          </p:cNvPr>
          <p:cNvSpPr>
            <a:spLocks noChangeArrowheads="1"/>
          </p:cNvSpPr>
          <p:nvPr/>
        </p:nvSpPr>
        <p:spPr bwMode="auto">
          <a:xfrm>
            <a:off x="3221038" y="5892800"/>
            <a:ext cx="990600" cy="460375"/>
          </a:xfrm>
          <a:prstGeom prst="rect">
            <a:avLst/>
          </a:prstGeom>
          <a:noFill/>
          <a:ln w="9525">
            <a:noFill/>
            <a:miter lim="800000"/>
            <a:headEnd/>
            <a:tailEnd/>
          </a:ln>
          <a:effectLst/>
        </p:spPr>
        <p:txBody>
          <a:bodyPr>
            <a:spAutoFit/>
          </a:bodyPr>
          <a:lstStyle/>
          <a:p>
            <a:pPr eaLnBrk="1" hangingPunct="1">
              <a:defRPr/>
            </a:pPr>
            <a:r>
              <a:rPr lang="zh-CN" altLang="en-US" sz="2400" b="1">
                <a:latin typeface="+mn-ea"/>
                <a:ea typeface="+mn-ea"/>
              </a:rPr>
              <a:t>键盘</a:t>
            </a:r>
          </a:p>
        </p:txBody>
      </p:sp>
      <p:sp>
        <p:nvSpPr>
          <p:cNvPr id="33805" name="Rectangle 13">
            <a:extLst>
              <a:ext uri="{FF2B5EF4-FFF2-40B4-BE49-F238E27FC236}">
                <a16:creationId xmlns:a16="http://schemas.microsoft.com/office/drawing/2014/main" id="{7DDA2AE0-6D29-4085-B41F-5C2170CAE663}"/>
              </a:ext>
            </a:extLst>
          </p:cNvPr>
          <p:cNvSpPr>
            <a:spLocks noChangeArrowheads="1"/>
          </p:cNvSpPr>
          <p:nvPr/>
        </p:nvSpPr>
        <p:spPr bwMode="auto">
          <a:xfrm>
            <a:off x="7524750" y="2176463"/>
            <a:ext cx="990600" cy="460375"/>
          </a:xfrm>
          <a:prstGeom prst="rect">
            <a:avLst/>
          </a:prstGeom>
          <a:noFill/>
          <a:ln w="9525">
            <a:noFill/>
            <a:miter lim="800000"/>
            <a:headEnd/>
            <a:tailEnd/>
          </a:ln>
          <a:effectLst/>
        </p:spPr>
        <p:txBody>
          <a:bodyPr>
            <a:spAutoFit/>
          </a:bodyPr>
          <a:lstStyle/>
          <a:p>
            <a:pPr eaLnBrk="1" hangingPunct="1">
              <a:defRPr/>
            </a:pPr>
            <a:r>
              <a:rPr lang="zh-CN" altLang="en-US" sz="2400" b="1">
                <a:latin typeface="+mn-ea"/>
                <a:ea typeface="+mn-ea"/>
              </a:rPr>
              <a:t>主机</a:t>
            </a:r>
          </a:p>
        </p:txBody>
      </p:sp>
      <p:sp>
        <p:nvSpPr>
          <p:cNvPr id="163849" name="Line 14"/>
          <p:cNvSpPr>
            <a:spLocks noChangeShapeType="1"/>
          </p:cNvSpPr>
          <p:nvPr/>
        </p:nvSpPr>
        <p:spPr bwMode="auto">
          <a:xfrm>
            <a:off x="2843213" y="1744663"/>
            <a:ext cx="433387" cy="93662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50" name="Line 15"/>
          <p:cNvSpPr>
            <a:spLocks noChangeShapeType="1"/>
          </p:cNvSpPr>
          <p:nvPr/>
        </p:nvSpPr>
        <p:spPr bwMode="auto">
          <a:xfrm flipV="1">
            <a:off x="6948488" y="2392363"/>
            <a:ext cx="576262" cy="28892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51" name="Line 16"/>
          <p:cNvSpPr>
            <a:spLocks noChangeShapeType="1"/>
          </p:cNvSpPr>
          <p:nvPr/>
        </p:nvSpPr>
        <p:spPr bwMode="auto">
          <a:xfrm flipH="1" flipV="1">
            <a:off x="7019925" y="5087938"/>
            <a:ext cx="647700" cy="6175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52" name="Line 17"/>
          <p:cNvSpPr>
            <a:spLocks noChangeShapeType="1"/>
          </p:cNvSpPr>
          <p:nvPr/>
        </p:nvSpPr>
        <p:spPr bwMode="auto">
          <a:xfrm flipV="1">
            <a:off x="3563938" y="5416550"/>
            <a:ext cx="457200" cy="50482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16532">
            <a:off x="5464175" y="5346700"/>
            <a:ext cx="11160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Oval 7"/>
          <p:cNvSpPr>
            <a:spLocks noChangeArrowheads="1"/>
          </p:cNvSpPr>
          <p:nvPr/>
        </p:nvSpPr>
        <p:spPr bwMode="auto">
          <a:xfrm>
            <a:off x="1027113" y="1196975"/>
            <a:ext cx="1268412" cy="1047750"/>
          </a:xfrm>
          <a:prstGeom prst="ellipse">
            <a:avLst/>
          </a:prstGeom>
          <a:blipFill dpi="0" rotWithShape="1">
            <a:blip r:embed="rId4"/>
            <a:srcRect/>
            <a:stretch>
              <a:fillRect/>
            </a:stretch>
          </a:blip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 name="Oval 8">
            <a:extLst>
              <a:ext uri="{FF2B5EF4-FFF2-40B4-BE49-F238E27FC236}">
                <a16:creationId xmlns:a16="http://schemas.microsoft.com/office/drawing/2014/main" id="{18F3EC19-AF4C-4C79-8A86-8F112D0FC223}"/>
              </a:ext>
            </a:extLst>
          </p:cNvPr>
          <p:cNvSpPr>
            <a:spLocks noChangeArrowheads="1"/>
          </p:cNvSpPr>
          <p:nvPr/>
        </p:nvSpPr>
        <p:spPr bwMode="auto">
          <a:xfrm>
            <a:off x="1152525" y="3028950"/>
            <a:ext cx="1268413" cy="1047750"/>
          </a:xfrm>
          <a:prstGeom prst="ellipse">
            <a:avLst/>
          </a:prstGeom>
          <a:blipFill dpi="0" rotWithShape="1">
            <a:blip r:embed="rId5"/>
            <a:srcRect/>
            <a:stretch>
              <a:fillRect/>
            </a:stretch>
          </a:blipFill>
          <a:ln w="12700">
            <a:solidFill>
              <a:schemeClr val="tx1"/>
            </a:solidFill>
            <a:round/>
            <a:headEnd/>
            <a:tailEnd/>
          </a:ln>
        </p:spPr>
        <p:txBody>
          <a:bodyPr wrap="none" anchor="ctr"/>
          <a:lstStyle/>
          <a:p>
            <a:pPr>
              <a:defRPr/>
            </a:pPr>
            <a:endParaRPr lang="zh-CN" altLang="en-US" sz="2200">
              <a:latin typeface="+mn-lt"/>
              <a:ea typeface="+mn-ea"/>
            </a:endParaRPr>
          </a:p>
        </p:txBody>
      </p:sp>
      <p:sp>
        <p:nvSpPr>
          <p:cNvPr id="46" name="Oval 9">
            <a:extLst>
              <a:ext uri="{FF2B5EF4-FFF2-40B4-BE49-F238E27FC236}">
                <a16:creationId xmlns:a16="http://schemas.microsoft.com/office/drawing/2014/main" id="{50D72310-B47F-4ACA-A373-62D19D2E8926}"/>
              </a:ext>
            </a:extLst>
          </p:cNvPr>
          <p:cNvSpPr>
            <a:spLocks noChangeArrowheads="1"/>
          </p:cNvSpPr>
          <p:nvPr/>
        </p:nvSpPr>
        <p:spPr bwMode="auto">
          <a:xfrm>
            <a:off x="7466013" y="4649788"/>
            <a:ext cx="1268412" cy="1047750"/>
          </a:xfrm>
          <a:prstGeom prst="ellipse">
            <a:avLst/>
          </a:prstGeom>
          <a:blipFill dpi="0" rotWithShape="1">
            <a:blip r:embed="rId6"/>
            <a:srcRect/>
            <a:stretch>
              <a:fillRect/>
            </a:stretch>
          </a:blipFill>
          <a:ln w="12700">
            <a:solidFill>
              <a:schemeClr val="tx1"/>
            </a:solidFill>
            <a:round/>
            <a:headEnd/>
            <a:tailEnd/>
          </a:ln>
        </p:spPr>
        <p:txBody>
          <a:bodyPr wrap="none" anchor="ctr"/>
          <a:lstStyle/>
          <a:p>
            <a:pPr>
              <a:defRPr/>
            </a:pPr>
            <a:endParaRPr lang="zh-CN" altLang="en-US" sz="2200">
              <a:latin typeface="+mn-lt"/>
              <a:ea typeface="+mn-ea"/>
            </a:endParaRPr>
          </a:p>
        </p:txBody>
      </p:sp>
      <p:sp>
        <p:nvSpPr>
          <p:cNvPr id="159751" name="Oval 11" descr="光驱"/>
          <p:cNvSpPr>
            <a:spLocks noChangeArrowheads="1"/>
          </p:cNvSpPr>
          <p:nvPr/>
        </p:nvSpPr>
        <p:spPr bwMode="auto">
          <a:xfrm>
            <a:off x="7189788" y="1184275"/>
            <a:ext cx="1268412" cy="1047750"/>
          </a:xfrm>
          <a:prstGeom prst="ellipse">
            <a:avLst/>
          </a:prstGeom>
          <a:blipFill dpi="0" rotWithShape="1">
            <a:blip r:embed="rId7"/>
            <a:srcRect/>
            <a:stretch>
              <a:fillRect/>
            </a:stretch>
          </a:blip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8" name="Oval 12" descr="主板">
            <a:extLst>
              <a:ext uri="{FF2B5EF4-FFF2-40B4-BE49-F238E27FC236}">
                <a16:creationId xmlns:a16="http://schemas.microsoft.com/office/drawing/2014/main" id="{99789D26-66CD-4D9B-96D8-CC4FEBBA8A4B}"/>
              </a:ext>
            </a:extLst>
          </p:cNvPr>
          <p:cNvSpPr>
            <a:spLocks noChangeArrowheads="1"/>
          </p:cNvSpPr>
          <p:nvPr/>
        </p:nvSpPr>
        <p:spPr bwMode="auto">
          <a:xfrm>
            <a:off x="762000" y="4973638"/>
            <a:ext cx="1268413" cy="1047750"/>
          </a:xfrm>
          <a:prstGeom prst="ellipse">
            <a:avLst/>
          </a:prstGeom>
          <a:blipFill dpi="0" rotWithShape="1">
            <a:blip r:embed="rId8"/>
            <a:srcRect/>
            <a:stretch>
              <a:fillRect/>
            </a:stretch>
          </a:blipFill>
          <a:ln w="12700">
            <a:solidFill>
              <a:schemeClr val="tx1"/>
            </a:solidFill>
            <a:round/>
            <a:headEnd/>
            <a:tailEnd/>
          </a:ln>
        </p:spPr>
        <p:txBody>
          <a:bodyPr wrap="none" anchor="ctr"/>
          <a:lstStyle/>
          <a:p>
            <a:pPr>
              <a:defRPr/>
            </a:pPr>
            <a:endParaRPr lang="zh-CN" altLang="en-US" sz="2200">
              <a:latin typeface="+mn-lt"/>
              <a:ea typeface="+mn-ea"/>
            </a:endParaRPr>
          </a:p>
        </p:txBody>
      </p:sp>
      <p:pic>
        <p:nvPicPr>
          <p:cNvPr id="159753"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0125" y="2389188"/>
            <a:ext cx="3525838"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Line 14">
            <a:extLst>
              <a:ext uri="{FF2B5EF4-FFF2-40B4-BE49-F238E27FC236}">
                <a16:creationId xmlns:a16="http://schemas.microsoft.com/office/drawing/2014/main" id="{4E371CC3-FB86-490B-AF3D-8C85CB7FD14B}"/>
              </a:ext>
            </a:extLst>
          </p:cNvPr>
          <p:cNvSpPr>
            <a:spLocks noChangeShapeType="1"/>
          </p:cNvSpPr>
          <p:nvPr/>
        </p:nvSpPr>
        <p:spPr bwMode="auto">
          <a:xfrm>
            <a:off x="2524125" y="1851025"/>
            <a:ext cx="1471613" cy="801688"/>
          </a:xfrm>
          <a:prstGeom prst="line">
            <a:avLst/>
          </a:prstGeom>
          <a:noFill/>
          <a:ln w="25400">
            <a:solidFill>
              <a:srgbClr val="FF0000"/>
            </a:solidFill>
            <a:round/>
            <a:headEnd/>
            <a:tailEnd/>
          </a:ln>
          <a:effectLst/>
        </p:spPr>
        <p:txBody>
          <a:bodyPr/>
          <a:lstStyle/>
          <a:p>
            <a:pPr>
              <a:defRPr/>
            </a:pPr>
            <a:endParaRPr lang="zh-CN" altLang="en-US" sz="2200">
              <a:latin typeface="+mn-lt"/>
              <a:ea typeface="+mn-ea"/>
            </a:endParaRPr>
          </a:p>
        </p:txBody>
      </p:sp>
      <p:sp>
        <p:nvSpPr>
          <p:cNvPr id="52" name="Line 16">
            <a:extLst>
              <a:ext uri="{FF2B5EF4-FFF2-40B4-BE49-F238E27FC236}">
                <a16:creationId xmlns:a16="http://schemas.microsoft.com/office/drawing/2014/main" id="{A2740265-634B-45F7-AC4D-2FA1E80F641C}"/>
              </a:ext>
            </a:extLst>
          </p:cNvPr>
          <p:cNvSpPr>
            <a:spLocks noChangeShapeType="1"/>
          </p:cNvSpPr>
          <p:nvPr/>
        </p:nvSpPr>
        <p:spPr bwMode="auto">
          <a:xfrm flipV="1">
            <a:off x="2044700" y="4244975"/>
            <a:ext cx="2138363" cy="839788"/>
          </a:xfrm>
          <a:prstGeom prst="line">
            <a:avLst/>
          </a:prstGeom>
          <a:noFill/>
          <a:ln w="25400">
            <a:solidFill>
              <a:srgbClr val="FF0000"/>
            </a:solidFill>
            <a:round/>
            <a:headEnd/>
            <a:tailEnd/>
          </a:ln>
          <a:effectLst/>
        </p:spPr>
        <p:txBody>
          <a:bodyPr/>
          <a:lstStyle/>
          <a:p>
            <a:pPr>
              <a:defRPr/>
            </a:pPr>
            <a:endParaRPr lang="zh-CN" altLang="en-US" sz="2200">
              <a:latin typeface="+mn-lt"/>
              <a:ea typeface="+mn-ea"/>
            </a:endParaRPr>
          </a:p>
        </p:txBody>
      </p:sp>
      <p:sp>
        <p:nvSpPr>
          <p:cNvPr id="53" name="Line 18">
            <a:extLst>
              <a:ext uri="{FF2B5EF4-FFF2-40B4-BE49-F238E27FC236}">
                <a16:creationId xmlns:a16="http://schemas.microsoft.com/office/drawing/2014/main" id="{70FAEEC5-7F64-40FF-8770-0164EB99850A}"/>
              </a:ext>
            </a:extLst>
          </p:cNvPr>
          <p:cNvSpPr>
            <a:spLocks noChangeShapeType="1"/>
          </p:cNvSpPr>
          <p:nvPr/>
        </p:nvSpPr>
        <p:spPr bwMode="auto">
          <a:xfrm flipH="1">
            <a:off x="5894388" y="2092325"/>
            <a:ext cx="1317625" cy="711200"/>
          </a:xfrm>
          <a:prstGeom prst="line">
            <a:avLst/>
          </a:prstGeom>
          <a:noFill/>
          <a:ln w="25400">
            <a:solidFill>
              <a:srgbClr val="FF0000"/>
            </a:solidFill>
            <a:round/>
            <a:headEnd/>
            <a:tailEnd/>
          </a:ln>
          <a:effectLst/>
        </p:spPr>
        <p:txBody>
          <a:bodyPr/>
          <a:lstStyle/>
          <a:p>
            <a:pPr>
              <a:defRPr/>
            </a:pPr>
            <a:endParaRPr lang="zh-CN" altLang="en-US" sz="2200">
              <a:latin typeface="+mn-lt"/>
              <a:ea typeface="+mn-ea"/>
            </a:endParaRPr>
          </a:p>
        </p:txBody>
      </p:sp>
      <p:sp>
        <p:nvSpPr>
          <p:cNvPr id="54" name="Line 24">
            <a:extLst>
              <a:ext uri="{FF2B5EF4-FFF2-40B4-BE49-F238E27FC236}">
                <a16:creationId xmlns:a16="http://schemas.microsoft.com/office/drawing/2014/main" id="{112C6267-DBCE-4C93-9907-C334C1F51B0D}"/>
              </a:ext>
            </a:extLst>
          </p:cNvPr>
          <p:cNvSpPr>
            <a:spLocks noChangeShapeType="1"/>
          </p:cNvSpPr>
          <p:nvPr/>
        </p:nvSpPr>
        <p:spPr bwMode="auto">
          <a:xfrm flipH="1" flipV="1">
            <a:off x="6300788" y="3916363"/>
            <a:ext cx="1562100" cy="808037"/>
          </a:xfrm>
          <a:prstGeom prst="line">
            <a:avLst/>
          </a:prstGeom>
          <a:noFill/>
          <a:ln w="25400">
            <a:solidFill>
              <a:srgbClr val="FF0000"/>
            </a:solidFill>
            <a:round/>
            <a:headEnd/>
            <a:tailEnd/>
          </a:ln>
          <a:effectLst/>
        </p:spPr>
        <p:txBody>
          <a:bodyPr/>
          <a:lstStyle/>
          <a:p>
            <a:pPr>
              <a:defRPr/>
            </a:pPr>
            <a:endParaRPr lang="zh-CN" altLang="en-US" sz="2200">
              <a:latin typeface="+mn-lt"/>
              <a:ea typeface="+mn-ea"/>
            </a:endParaRPr>
          </a:p>
        </p:txBody>
      </p:sp>
      <p:sp>
        <p:nvSpPr>
          <p:cNvPr id="55" name="Text Box 25">
            <a:extLst>
              <a:ext uri="{FF2B5EF4-FFF2-40B4-BE49-F238E27FC236}">
                <a16:creationId xmlns:a16="http://schemas.microsoft.com/office/drawing/2014/main" id="{52CF6694-F309-41F9-941F-96D90428749B}"/>
              </a:ext>
            </a:extLst>
          </p:cNvPr>
          <p:cNvSpPr txBox="1">
            <a:spLocks noChangeArrowheads="1"/>
          </p:cNvSpPr>
          <p:nvPr/>
        </p:nvSpPr>
        <p:spPr bwMode="auto">
          <a:xfrm>
            <a:off x="481013" y="2206625"/>
            <a:ext cx="2506662" cy="430213"/>
          </a:xfrm>
          <a:prstGeom prst="rect">
            <a:avLst/>
          </a:prstGeom>
          <a:noFill/>
          <a:ln w="9525">
            <a:noFill/>
            <a:miter lim="800000"/>
            <a:headEnd/>
            <a:tailEnd/>
          </a:ln>
          <a:effectLst/>
        </p:spPr>
        <p:txBody>
          <a:bodyPr>
            <a:spAutoFit/>
          </a:bodyPr>
          <a:lstStyle/>
          <a:p>
            <a:pPr>
              <a:defRPr/>
            </a:pPr>
            <a:r>
              <a:rPr lang="en-US" altLang="zh-CN" sz="2200" b="1" dirty="0">
                <a:latin typeface="+mn-lt"/>
                <a:ea typeface="+mn-ea"/>
              </a:rPr>
              <a:t>Power supply </a:t>
            </a:r>
            <a:r>
              <a:rPr lang="zh-CN" altLang="en-US" sz="2200" b="1" dirty="0">
                <a:latin typeface="+mn-lt"/>
                <a:ea typeface="+mn-ea"/>
              </a:rPr>
              <a:t>电 源</a:t>
            </a:r>
          </a:p>
        </p:txBody>
      </p:sp>
      <p:sp>
        <p:nvSpPr>
          <p:cNvPr id="56" name="Text Box 28">
            <a:extLst>
              <a:ext uri="{FF2B5EF4-FFF2-40B4-BE49-F238E27FC236}">
                <a16:creationId xmlns:a16="http://schemas.microsoft.com/office/drawing/2014/main" id="{E0F277D5-8B82-4C29-8C24-33A1E42E3955}"/>
              </a:ext>
            </a:extLst>
          </p:cNvPr>
          <p:cNvSpPr txBox="1">
            <a:spLocks noChangeArrowheads="1"/>
          </p:cNvSpPr>
          <p:nvPr/>
        </p:nvSpPr>
        <p:spPr bwMode="auto">
          <a:xfrm>
            <a:off x="411163" y="4037013"/>
            <a:ext cx="2587625" cy="430212"/>
          </a:xfrm>
          <a:prstGeom prst="rect">
            <a:avLst/>
          </a:prstGeom>
          <a:noFill/>
          <a:ln w="9525">
            <a:noFill/>
            <a:miter lim="800000"/>
            <a:headEnd/>
            <a:tailEnd/>
          </a:ln>
          <a:effectLst/>
        </p:spPr>
        <p:txBody>
          <a:bodyPr>
            <a:spAutoFit/>
          </a:bodyPr>
          <a:lstStyle/>
          <a:p>
            <a:pPr>
              <a:defRPr/>
            </a:pPr>
            <a:r>
              <a:rPr lang="en-US" altLang="zh-CN" sz="2200" b="1" dirty="0">
                <a:latin typeface="+mn-lt"/>
                <a:ea typeface="+mn-ea"/>
              </a:rPr>
              <a:t>Fan with cover </a:t>
            </a:r>
            <a:r>
              <a:rPr lang="zh-CN" altLang="en-US" sz="2200" b="1" dirty="0">
                <a:latin typeface="+mn-lt"/>
                <a:ea typeface="+mn-ea"/>
              </a:rPr>
              <a:t>风 扇</a:t>
            </a:r>
          </a:p>
        </p:txBody>
      </p:sp>
      <p:sp>
        <p:nvSpPr>
          <p:cNvPr id="57" name="Text Box 29">
            <a:extLst>
              <a:ext uri="{FF2B5EF4-FFF2-40B4-BE49-F238E27FC236}">
                <a16:creationId xmlns:a16="http://schemas.microsoft.com/office/drawing/2014/main" id="{2A293851-CA12-4721-B92C-B4AFADAD67C5}"/>
              </a:ext>
            </a:extLst>
          </p:cNvPr>
          <p:cNvSpPr txBox="1">
            <a:spLocks noChangeArrowheads="1"/>
          </p:cNvSpPr>
          <p:nvPr/>
        </p:nvSpPr>
        <p:spPr bwMode="auto">
          <a:xfrm>
            <a:off x="468313" y="5934075"/>
            <a:ext cx="2895600" cy="430213"/>
          </a:xfrm>
          <a:prstGeom prst="rect">
            <a:avLst/>
          </a:prstGeom>
          <a:noFill/>
          <a:ln w="9525">
            <a:noFill/>
            <a:miter lim="800000"/>
            <a:headEnd/>
            <a:tailEnd/>
          </a:ln>
          <a:effectLst/>
        </p:spPr>
        <p:txBody>
          <a:bodyPr>
            <a:spAutoFit/>
          </a:bodyPr>
          <a:lstStyle/>
          <a:p>
            <a:pPr>
              <a:defRPr/>
            </a:pPr>
            <a:r>
              <a:rPr lang="en-US" altLang="zh-CN" sz="2200" b="1" dirty="0">
                <a:latin typeface="+mn-lt"/>
                <a:ea typeface="+mn-ea"/>
              </a:rPr>
              <a:t>Motherboard </a:t>
            </a:r>
            <a:r>
              <a:rPr lang="zh-CN" altLang="en-US" sz="2200" b="1" dirty="0">
                <a:latin typeface="+mn-lt"/>
                <a:ea typeface="+mn-ea"/>
              </a:rPr>
              <a:t>主 板</a:t>
            </a:r>
          </a:p>
        </p:txBody>
      </p:sp>
      <p:sp>
        <p:nvSpPr>
          <p:cNvPr id="58" name="Text Box 30">
            <a:extLst>
              <a:ext uri="{FF2B5EF4-FFF2-40B4-BE49-F238E27FC236}">
                <a16:creationId xmlns:a16="http://schemas.microsoft.com/office/drawing/2014/main" id="{E069AA13-93FA-470B-B50F-21D6DAF26436}"/>
              </a:ext>
            </a:extLst>
          </p:cNvPr>
          <p:cNvSpPr txBox="1">
            <a:spLocks noChangeArrowheads="1"/>
          </p:cNvSpPr>
          <p:nvPr/>
        </p:nvSpPr>
        <p:spPr bwMode="auto">
          <a:xfrm>
            <a:off x="7212013" y="2260600"/>
            <a:ext cx="1660525" cy="768350"/>
          </a:xfrm>
          <a:prstGeom prst="rect">
            <a:avLst/>
          </a:prstGeom>
          <a:noFill/>
          <a:ln w="9525">
            <a:noFill/>
            <a:miter lim="800000"/>
            <a:headEnd/>
            <a:tailEnd/>
          </a:ln>
          <a:effectLst/>
        </p:spPr>
        <p:txBody>
          <a:bodyPr>
            <a:spAutoFit/>
          </a:bodyPr>
          <a:lstStyle/>
          <a:p>
            <a:pPr>
              <a:defRPr/>
            </a:pPr>
            <a:r>
              <a:rPr lang="en-US" altLang="zh-CN" sz="2200" b="1" dirty="0">
                <a:latin typeface="+mn-lt"/>
                <a:ea typeface="+mn-ea"/>
              </a:rPr>
              <a:t>DVD drive </a:t>
            </a:r>
            <a:r>
              <a:rPr lang="zh-CN" altLang="en-US" sz="2200" b="1" dirty="0">
                <a:latin typeface="+mn-lt"/>
                <a:ea typeface="+mn-ea"/>
              </a:rPr>
              <a:t>光 驱</a:t>
            </a:r>
          </a:p>
        </p:txBody>
      </p:sp>
      <p:sp>
        <p:nvSpPr>
          <p:cNvPr id="59" name="Text Box 32">
            <a:extLst>
              <a:ext uri="{FF2B5EF4-FFF2-40B4-BE49-F238E27FC236}">
                <a16:creationId xmlns:a16="http://schemas.microsoft.com/office/drawing/2014/main" id="{CBC982CA-CDEA-43F8-99D4-E025DC227B3A}"/>
              </a:ext>
            </a:extLst>
          </p:cNvPr>
          <p:cNvSpPr txBox="1">
            <a:spLocks noChangeArrowheads="1"/>
          </p:cNvSpPr>
          <p:nvPr/>
        </p:nvSpPr>
        <p:spPr bwMode="auto">
          <a:xfrm>
            <a:off x="7204075" y="5716588"/>
            <a:ext cx="1714500" cy="769937"/>
          </a:xfrm>
          <a:prstGeom prst="rect">
            <a:avLst/>
          </a:prstGeom>
          <a:noFill/>
          <a:ln w="9525">
            <a:noFill/>
            <a:miter lim="800000"/>
            <a:headEnd/>
            <a:tailEnd/>
          </a:ln>
          <a:effectLst/>
        </p:spPr>
        <p:txBody>
          <a:bodyPr>
            <a:spAutoFit/>
          </a:bodyPr>
          <a:lstStyle/>
          <a:p>
            <a:pPr>
              <a:defRPr/>
            </a:pPr>
            <a:r>
              <a:rPr lang="en-US" altLang="zh-CN" sz="2200" b="1" dirty="0">
                <a:latin typeface="+mn-lt"/>
                <a:ea typeface="+mn-ea"/>
              </a:rPr>
              <a:t>Hard drive </a:t>
            </a:r>
            <a:r>
              <a:rPr lang="zh-CN" altLang="en-US" sz="2200" b="1" dirty="0">
                <a:latin typeface="+mn-lt"/>
                <a:ea typeface="+mn-ea"/>
              </a:rPr>
              <a:t>硬 盘</a:t>
            </a:r>
          </a:p>
        </p:txBody>
      </p:sp>
      <p:sp>
        <p:nvSpPr>
          <p:cNvPr id="60" name="Line 15">
            <a:extLst>
              <a:ext uri="{FF2B5EF4-FFF2-40B4-BE49-F238E27FC236}">
                <a16:creationId xmlns:a16="http://schemas.microsoft.com/office/drawing/2014/main" id="{9E2FE481-54C3-49B1-8CA1-BE24238C1665}"/>
              </a:ext>
            </a:extLst>
          </p:cNvPr>
          <p:cNvSpPr>
            <a:spLocks noChangeShapeType="1"/>
          </p:cNvSpPr>
          <p:nvPr/>
        </p:nvSpPr>
        <p:spPr bwMode="auto">
          <a:xfrm>
            <a:off x="2527300" y="3500438"/>
            <a:ext cx="1212850" cy="0"/>
          </a:xfrm>
          <a:prstGeom prst="line">
            <a:avLst/>
          </a:prstGeom>
          <a:noFill/>
          <a:ln w="25400">
            <a:solidFill>
              <a:srgbClr val="FF0000"/>
            </a:solidFill>
            <a:round/>
            <a:headEnd/>
            <a:tailEnd/>
          </a:ln>
          <a:effectLst/>
        </p:spPr>
        <p:txBody>
          <a:bodyPr/>
          <a:lstStyle/>
          <a:p>
            <a:pPr>
              <a:defRPr/>
            </a:pPr>
            <a:endParaRPr lang="zh-CN" altLang="en-US" sz="2200">
              <a:latin typeface="+mn-lt"/>
              <a:ea typeface="+mn-ea"/>
            </a:endParaRPr>
          </a:p>
        </p:txBody>
      </p:sp>
      <p:sp>
        <p:nvSpPr>
          <p:cNvPr id="61" name="Text Box 31">
            <a:extLst>
              <a:ext uri="{FF2B5EF4-FFF2-40B4-BE49-F238E27FC236}">
                <a16:creationId xmlns:a16="http://schemas.microsoft.com/office/drawing/2014/main" id="{84EA43ED-EA1C-41F7-9A2E-4B5E13FDDC55}"/>
              </a:ext>
            </a:extLst>
          </p:cNvPr>
          <p:cNvSpPr txBox="1">
            <a:spLocks noChangeArrowheads="1"/>
          </p:cNvSpPr>
          <p:nvPr/>
        </p:nvSpPr>
        <p:spPr bwMode="auto">
          <a:xfrm>
            <a:off x="3613150" y="5692775"/>
            <a:ext cx="1855788" cy="769938"/>
          </a:xfrm>
          <a:prstGeom prst="rect">
            <a:avLst/>
          </a:prstGeom>
          <a:noFill/>
          <a:ln w="9525">
            <a:noFill/>
            <a:miter lim="800000"/>
            <a:headEnd/>
            <a:tailEnd/>
          </a:ln>
          <a:effectLst/>
        </p:spPr>
        <p:txBody>
          <a:bodyPr>
            <a:spAutoFit/>
          </a:bodyPr>
          <a:lstStyle/>
          <a:p>
            <a:pPr algn="ctr">
              <a:defRPr/>
            </a:pPr>
            <a:r>
              <a:rPr lang="zh-CN" altLang="en-US" sz="2200" b="1" dirty="0">
                <a:latin typeface="+mn-lt"/>
                <a:ea typeface="+mn-ea"/>
              </a:rPr>
              <a:t>内存条与内存插槽</a:t>
            </a:r>
          </a:p>
        </p:txBody>
      </p:sp>
      <p:sp>
        <p:nvSpPr>
          <p:cNvPr id="62" name="Line 24">
            <a:extLst>
              <a:ext uri="{FF2B5EF4-FFF2-40B4-BE49-F238E27FC236}">
                <a16:creationId xmlns:a16="http://schemas.microsoft.com/office/drawing/2014/main" id="{0207700E-C8B0-41AB-AAC4-D2D315FCBC5B}"/>
              </a:ext>
            </a:extLst>
          </p:cNvPr>
          <p:cNvSpPr>
            <a:spLocks noChangeShapeType="1"/>
          </p:cNvSpPr>
          <p:nvPr/>
        </p:nvSpPr>
        <p:spPr bwMode="auto">
          <a:xfrm>
            <a:off x="4981575" y="3984625"/>
            <a:ext cx="450850" cy="1389063"/>
          </a:xfrm>
          <a:prstGeom prst="line">
            <a:avLst/>
          </a:prstGeom>
          <a:noFill/>
          <a:ln w="25400">
            <a:solidFill>
              <a:srgbClr val="FF0000"/>
            </a:solidFill>
            <a:round/>
            <a:headEnd/>
            <a:tailEnd/>
          </a:ln>
          <a:effectLst/>
        </p:spPr>
        <p:txBody>
          <a:bodyPr/>
          <a:lstStyle/>
          <a:p>
            <a:pPr>
              <a:defRPr/>
            </a:pPr>
            <a:endParaRPr lang="zh-CN" altLang="en-US" sz="2200" dirty="0">
              <a:latin typeface="+mn-lt"/>
              <a:ea typeface="+mn-ea"/>
            </a:endParaRPr>
          </a:p>
        </p:txBody>
      </p:sp>
      <p:sp>
        <p:nvSpPr>
          <p:cNvPr id="63" name="椭圆 62">
            <a:extLst>
              <a:ext uri="{FF2B5EF4-FFF2-40B4-BE49-F238E27FC236}">
                <a16:creationId xmlns:a16="http://schemas.microsoft.com/office/drawing/2014/main" id="{AAD13068-31A6-47CC-9309-7683DBB785A7}"/>
              </a:ext>
            </a:extLst>
          </p:cNvPr>
          <p:cNvSpPr>
            <a:spLocks noChangeArrowheads="1"/>
          </p:cNvSpPr>
          <p:nvPr/>
        </p:nvSpPr>
        <p:spPr bwMode="auto">
          <a:xfrm>
            <a:off x="5435600" y="5418138"/>
            <a:ext cx="1214438" cy="890587"/>
          </a:xfrm>
          <a:prstGeom prst="ellipse">
            <a:avLst/>
          </a:prstGeom>
          <a:noFill/>
          <a:ln w="9525">
            <a:solidFill>
              <a:srgbClr val="4A7EBB"/>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latin typeface="+mn-lt"/>
              <a:ea typeface="+mn-ea"/>
            </a:endParaRPr>
          </a:p>
        </p:txBody>
      </p:sp>
      <p:sp>
        <p:nvSpPr>
          <p:cNvPr id="24"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532606" y="1"/>
            <a:ext cx="2952750" cy="59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本章概要</a:t>
            </a:r>
          </a:p>
        </p:txBody>
      </p:sp>
      <p:sp>
        <p:nvSpPr>
          <p:cNvPr id="9219" name="Text Box 26"/>
          <p:cNvSpPr txBox="1">
            <a:spLocks noChangeArrowheads="1"/>
          </p:cNvSpPr>
          <p:nvPr/>
        </p:nvSpPr>
        <p:spPr bwMode="auto">
          <a:xfrm>
            <a:off x="860425" y="1725613"/>
            <a:ext cx="53165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a:latin typeface="华文新魏" panose="02010800040101010101" pitchFamily="2" charset="-122"/>
                <a:ea typeface="华文新魏" panose="02010800040101010101" pitchFamily="2" charset="-122"/>
              </a:rPr>
              <a:t>第一章 计算机概要与技术</a:t>
            </a:r>
          </a:p>
        </p:txBody>
      </p:sp>
      <p:grpSp>
        <p:nvGrpSpPr>
          <p:cNvPr id="9220" name="Group 24"/>
          <p:cNvGrpSpPr>
            <a:grpSpLocks/>
          </p:cNvGrpSpPr>
          <p:nvPr/>
        </p:nvGrpSpPr>
        <p:grpSpPr bwMode="auto">
          <a:xfrm>
            <a:off x="547688" y="795338"/>
            <a:ext cx="8239125" cy="3786187"/>
            <a:chOff x="295" y="536"/>
            <a:chExt cx="5125" cy="1950"/>
          </a:xfrm>
        </p:grpSpPr>
        <p:sp>
          <p:nvSpPr>
            <p:cNvPr id="9223" name="Freeform 16"/>
            <p:cNvSpPr>
              <a:spLocks/>
            </p:cNvSpPr>
            <p:nvPr/>
          </p:nvSpPr>
          <p:spPr bwMode="auto">
            <a:xfrm>
              <a:off x="340" y="563"/>
              <a:ext cx="1542" cy="318"/>
            </a:xfrm>
            <a:custGeom>
              <a:avLst/>
              <a:gdLst>
                <a:gd name="T0" fmla="*/ 0 w 1905"/>
                <a:gd name="T1" fmla="*/ 0 h 544"/>
                <a:gd name="T2" fmla="*/ 2 w 1905"/>
                <a:gd name="T3" fmla="*/ 0 h 544"/>
                <a:gd name="T4" fmla="*/ 2 w 1905"/>
                <a:gd name="T5" fmla="*/ 1 h 544"/>
                <a:gd name="T6" fmla="*/ 0 w 1905"/>
                <a:gd name="T7" fmla="*/ 1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A5002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9224" name="Rectangle 19"/>
            <p:cNvSpPr>
              <a:spLocks noChangeArrowheads="1"/>
            </p:cNvSpPr>
            <p:nvPr/>
          </p:nvSpPr>
          <p:spPr bwMode="auto">
            <a:xfrm>
              <a:off x="412" y="536"/>
              <a:ext cx="100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chemeClr val="bg1"/>
                  </a:solidFill>
                  <a:ea typeface="楷体_GB2312" panose="02010609030101010101" pitchFamily="49" charset="-122"/>
                </a:rPr>
                <a:t>主要内容</a:t>
              </a:r>
            </a:p>
          </p:txBody>
        </p:sp>
        <p:sp>
          <p:nvSpPr>
            <p:cNvPr id="12" name="AutoShape 6">
              <a:extLst>
                <a:ext uri="{FF2B5EF4-FFF2-40B4-BE49-F238E27FC236}">
                  <a16:creationId xmlns:a16="http://schemas.microsoft.com/office/drawing/2014/main" id="{956E8CE2-2CF1-4E0E-BC40-FBC0FF57D206}"/>
                </a:ext>
              </a:extLst>
            </p:cNvPr>
            <p:cNvSpPr>
              <a:spLocks noChangeArrowheads="1"/>
            </p:cNvSpPr>
            <p:nvPr/>
          </p:nvSpPr>
          <p:spPr bwMode="auto">
            <a:xfrm>
              <a:off x="295" y="827"/>
              <a:ext cx="5125" cy="1659"/>
            </a:xfrm>
            <a:prstGeom prst="roundRect">
              <a:avLst>
                <a:gd name="adj" fmla="val 4231"/>
              </a:avLst>
            </a:prstGeom>
            <a:solidFill>
              <a:srgbClr val="EAEAEA"/>
            </a:solidFill>
            <a:ln w="25400">
              <a:solidFill>
                <a:srgbClr val="A50021"/>
              </a:solidFill>
              <a:round/>
              <a:headEnd/>
              <a:tailEnd/>
            </a:ln>
          </p:spPr>
          <p:txBody>
            <a:bodyPr wrap="none" anchor="ctr"/>
            <a:lstStyle/>
            <a:p>
              <a:pPr algn="ctr" eaLnBrk="1" hangingPunct="1">
                <a:defRPr/>
              </a:pPr>
              <a:endParaRPr lang="zh-CN" altLang="en-US" sz="4400" b="1" dirty="0">
                <a:latin typeface="+mn-lt"/>
                <a:ea typeface="+mn-ea"/>
              </a:endParaRPr>
            </a:p>
          </p:txBody>
        </p:sp>
      </p:grpSp>
      <p:sp>
        <p:nvSpPr>
          <p:cNvPr id="9221" name="Text Box 26"/>
          <p:cNvSpPr txBox="1">
            <a:spLocks noChangeArrowheads="1"/>
          </p:cNvSpPr>
          <p:nvPr/>
        </p:nvSpPr>
        <p:spPr bwMode="auto">
          <a:xfrm>
            <a:off x="827088" y="1490663"/>
            <a:ext cx="53165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a:latin typeface="华文新魏" panose="02010800040101010101" pitchFamily="2" charset="-122"/>
                <a:ea typeface="华文新魏" panose="02010800040101010101" pitchFamily="2" charset="-122"/>
              </a:rPr>
              <a:t>第一章 计算机概要与技术</a:t>
            </a:r>
          </a:p>
        </p:txBody>
      </p:sp>
      <p:sp>
        <p:nvSpPr>
          <p:cNvPr id="9222" name="Rectangle 28"/>
          <p:cNvSpPr>
            <a:spLocks noChangeArrowheads="1"/>
          </p:cNvSpPr>
          <p:nvPr/>
        </p:nvSpPr>
        <p:spPr bwMode="auto">
          <a:xfrm>
            <a:off x="857250" y="2009775"/>
            <a:ext cx="77470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buClr>
                <a:srgbClr val="A50021"/>
              </a:buClr>
              <a:buSzPct val="80000"/>
              <a:buFont typeface="Wingdings" panose="05000000000000000000" pitchFamily="2" charset="2"/>
              <a:buChar char="n"/>
            </a:pPr>
            <a:r>
              <a:rPr kumimoji="1" lang="en-US" altLang="zh-CN" sz="2400" b="1" dirty="0">
                <a:latin typeface="Times New Roman" panose="02020603050405020304" pitchFamily="18" charset="0"/>
                <a:ea typeface="华文新魏" panose="02010800040101010101" pitchFamily="2" charset="-122"/>
              </a:rPr>
              <a:t> 1.1  </a:t>
            </a:r>
            <a:r>
              <a:rPr kumimoji="1" lang="zh-CN" altLang="en-US" sz="2400" b="1" dirty="0">
                <a:latin typeface="Times New Roman" panose="02020603050405020304" pitchFamily="18" charset="0"/>
                <a:ea typeface="华文新魏" panose="02010800040101010101" pitchFamily="2" charset="-122"/>
              </a:rPr>
              <a:t>概述 </a:t>
            </a:r>
          </a:p>
          <a:p>
            <a:pPr lvl="1" eaLnBrk="1" hangingPunct="1">
              <a:lnSpc>
                <a:spcPct val="110000"/>
              </a:lnSpc>
              <a:buClr>
                <a:srgbClr val="A50021"/>
              </a:buClr>
              <a:buSzPct val="80000"/>
              <a:buFont typeface="Wingdings" panose="05000000000000000000" pitchFamily="2" charset="2"/>
              <a:buChar char="n"/>
            </a:pPr>
            <a:r>
              <a:rPr kumimoji="1" lang="en-US" altLang="zh-CN" sz="2400" b="1" dirty="0">
                <a:latin typeface="Times New Roman" panose="02020603050405020304" pitchFamily="18" charset="0"/>
                <a:ea typeface="华文新魏" panose="02010800040101010101" pitchFamily="2" charset="-122"/>
              </a:rPr>
              <a:t> 1.2  </a:t>
            </a:r>
            <a:r>
              <a:rPr kumimoji="1" lang="zh-CN" altLang="en-US" sz="2400" b="1" dirty="0">
                <a:latin typeface="Times New Roman" panose="02020603050405020304" pitchFamily="18" charset="0"/>
                <a:ea typeface="华文新魏" panose="02010800040101010101" pitchFamily="2" charset="-122"/>
              </a:rPr>
              <a:t>程序的表象之下 </a:t>
            </a:r>
          </a:p>
          <a:p>
            <a:pPr lvl="1" eaLnBrk="1" hangingPunct="1">
              <a:lnSpc>
                <a:spcPct val="110000"/>
              </a:lnSpc>
              <a:buClr>
                <a:srgbClr val="A50021"/>
              </a:buClr>
              <a:buSzPct val="80000"/>
              <a:buFont typeface="Wingdings" panose="05000000000000000000" pitchFamily="2" charset="2"/>
              <a:buChar char="n"/>
            </a:pPr>
            <a:r>
              <a:rPr kumimoji="1" lang="en-US" altLang="zh-CN" sz="2400" b="1" dirty="0">
                <a:latin typeface="Times New Roman" panose="02020603050405020304" pitchFamily="18" charset="0"/>
                <a:ea typeface="华文新魏" panose="02010800040101010101" pitchFamily="2" charset="-122"/>
              </a:rPr>
              <a:t> 1.3  </a:t>
            </a:r>
            <a:r>
              <a:rPr kumimoji="1" lang="zh-CN" altLang="en-US" sz="2400" b="1" dirty="0">
                <a:latin typeface="Times New Roman" panose="02020603050405020304" pitchFamily="18" charset="0"/>
                <a:ea typeface="华文新魏" panose="02010800040101010101" pitchFamily="2" charset="-122"/>
              </a:rPr>
              <a:t>打开计算机的机箱</a:t>
            </a:r>
          </a:p>
          <a:p>
            <a:pPr lvl="1" eaLnBrk="1" hangingPunct="1">
              <a:lnSpc>
                <a:spcPct val="110000"/>
              </a:lnSpc>
              <a:buClr>
                <a:srgbClr val="A50021"/>
              </a:buClr>
              <a:buSzPct val="80000"/>
              <a:buFont typeface="Wingdings" panose="05000000000000000000" pitchFamily="2" charset="2"/>
              <a:buChar char="n"/>
            </a:pPr>
            <a:r>
              <a:rPr kumimoji="1" lang="en-US" altLang="zh-CN" sz="2400" b="1" dirty="0">
                <a:latin typeface="Times New Roman" panose="02020603050405020304" pitchFamily="18" charset="0"/>
                <a:ea typeface="华文新魏" panose="02010800040101010101" pitchFamily="2" charset="-122"/>
              </a:rPr>
              <a:t> 1.4  </a:t>
            </a:r>
            <a:r>
              <a:rPr kumimoji="1" lang="zh-CN" altLang="en-US" sz="2400" b="1" dirty="0">
                <a:latin typeface="Times New Roman" panose="02020603050405020304" pitchFamily="18" charset="0"/>
                <a:ea typeface="华文新魏" panose="02010800040101010101" pitchFamily="2" charset="-122"/>
              </a:rPr>
              <a:t>计算机性能评价</a:t>
            </a:r>
          </a:p>
          <a:p>
            <a:pPr lvl="1" eaLnBrk="1" hangingPunct="1">
              <a:lnSpc>
                <a:spcPct val="110000"/>
              </a:lnSpc>
              <a:buClr>
                <a:srgbClr val="A50021"/>
              </a:buClr>
              <a:buSzPct val="80000"/>
              <a:buFont typeface="Wingdings" panose="05000000000000000000" pitchFamily="2" charset="2"/>
              <a:buChar char="n"/>
            </a:pPr>
            <a:r>
              <a:rPr kumimoji="1" lang="zh-CN" altLang="en-US" sz="2400" b="1" dirty="0">
                <a:latin typeface="Times New Roman" panose="02020603050405020304" pitchFamily="18" charset="0"/>
                <a:ea typeface="华文新魏" panose="02010800040101010101" pitchFamily="2" charset="-122"/>
              </a:rPr>
              <a:t> </a:t>
            </a:r>
            <a:r>
              <a:rPr kumimoji="1" lang="en-US" altLang="zh-CN" sz="2400" b="1" dirty="0">
                <a:latin typeface="Times New Roman" panose="02020603050405020304" pitchFamily="18" charset="0"/>
                <a:ea typeface="华文新魏" panose="02010800040101010101" pitchFamily="2" charset="-122"/>
              </a:rPr>
              <a:t>1.5  </a:t>
            </a:r>
            <a:r>
              <a:rPr kumimoji="1" lang="zh-CN" altLang="en-US" sz="2400" b="1" dirty="0">
                <a:latin typeface="Times New Roman" panose="02020603050405020304" pitchFamily="18" charset="0"/>
                <a:ea typeface="华文新魏" panose="02010800040101010101" pitchFamily="2" charset="-122"/>
              </a:rPr>
              <a:t>功耗</a:t>
            </a:r>
          </a:p>
          <a:p>
            <a:pPr lvl="1" eaLnBrk="1" hangingPunct="1">
              <a:lnSpc>
                <a:spcPct val="110000"/>
              </a:lnSpc>
              <a:buClr>
                <a:srgbClr val="A50021"/>
              </a:buClr>
              <a:buSzPct val="80000"/>
              <a:buFont typeface="Wingdings" panose="05000000000000000000" pitchFamily="2" charset="2"/>
              <a:buChar char="n"/>
            </a:pPr>
            <a:r>
              <a:rPr kumimoji="1" lang="en-US" altLang="zh-CN" sz="2400" b="1" dirty="0">
                <a:latin typeface="Times New Roman" panose="02020603050405020304" pitchFamily="18" charset="0"/>
                <a:ea typeface="华文新魏" panose="02010800040101010101" pitchFamily="2" charset="-122"/>
              </a:rPr>
              <a:t> 1.6  </a:t>
            </a:r>
            <a:r>
              <a:rPr kumimoji="1" lang="zh-CN" altLang="en-US" sz="2400" b="1" dirty="0">
                <a:latin typeface="Times New Roman" panose="02020603050405020304" pitchFamily="18" charset="0"/>
                <a:ea typeface="华文新魏" panose="02010800040101010101" pitchFamily="2" charset="-122"/>
              </a:rPr>
              <a:t>计算机的发展</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5"/>
          <p:cNvSpPr txBox="1">
            <a:spLocks noChangeArrowheads="1"/>
          </p:cNvSpPr>
          <p:nvPr/>
        </p:nvSpPr>
        <p:spPr bwMode="auto">
          <a:xfrm>
            <a:off x="392113" y="2971800"/>
            <a:ext cx="2143125"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Times New Roman" panose="02020603050405020304" pitchFamily="18" charset="0"/>
                <a:ea typeface="华文新魏" panose="02010800040101010101" pitchFamily="2" charset="-122"/>
              </a:rPr>
              <a:t>个人计算机由主机和外设组成</a:t>
            </a:r>
          </a:p>
        </p:txBody>
      </p:sp>
      <p:sp>
        <p:nvSpPr>
          <p:cNvPr id="161795" name="Text Box 6"/>
          <p:cNvSpPr txBox="1">
            <a:spLocks noChangeArrowheads="1"/>
          </p:cNvSpPr>
          <p:nvPr/>
        </p:nvSpPr>
        <p:spPr bwMode="auto">
          <a:xfrm>
            <a:off x="2820988" y="2968625"/>
            <a:ext cx="1692275"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Times New Roman" panose="02020603050405020304" pitchFamily="18" charset="0"/>
                <a:ea typeface="华文新魏" panose="02010800040101010101" pitchFamily="2" charset="-122"/>
              </a:rPr>
              <a:t>主机中包含多个电路板</a:t>
            </a:r>
          </a:p>
        </p:txBody>
      </p:sp>
      <p:sp>
        <p:nvSpPr>
          <p:cNvPr id="161796" name="Text Box 8"/>
          <p:cNvSpPr txBox="1">
            <a:spLocks noChangeArrowheads="1"/>
          </p:cNvSpPr>
          <p:nvPr/>
        </p:nvSpPr>
        <p:spPr bwMode="auto">
          <a:xfrm>
            <a:off x="6986588" y="2962275"/>
            <a:ext cx="1841500"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Times New Roman" panose="02020603050405020304" pitchFamily="18" charset="0"/>
                <a:ea typeface="华文新魏" panose="02010800040101010101" pitchFamily="2" charset="-122"/>
              </a:rPr>
              <a:t>每个集成电路</a:t>
            </a:r>
          </a:p>
          <a:p>
            <a:pPr algn="ctr"/>
            <a:r>
              <a:rPr lang="zh-CN" altLang="en-US" sz="2200" b="1">
                <a:solidFill>
                  <a:srgbClr val="0000CC"/>
                </a:solidFill>
                <a:latin typeface="Times New Roman" panose="02020603050405020304" pitchFamily="18" charset="0"/>
                <a:ea typeface="华文新魏" panose="02010800040101010101" pitchFamily="2" charset="-122"/>
              </a:rPr>
              <a:t>中有若干模块</a:t>
            </a:r>
          </a:p>
        </p:txBody>
      </p:sp>
      <p:sp>
        <p:nvSpPr>
          <p:cNvPr id="161797" name="Text Box 7"/>
          <p:cNvSpPr txBox="1">
            <a:spLocks noChangeArrowheads="1"/>
          </p:cNvSpPr>
          <p:nvPr/>
        </p:nvSpPr>
        <p:spPr bwMode="auto">
          <a:xfrm>
            <a:off x="4821238" y="2968625"/>
            <a:ext cx="2162175"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Times New Roman" panose="02020603050405020304" pitchFamily="18" charset="0"/>
                <a:ea typeface="华文新魏" panose="02010800040101010101" pitchFamily="2" charset="-122"/>
              </a:rPr>
              <a:t>每个电路板中</a:t>
            </a:r>
          </a:p>
          <a:p>
            <a:pPr algn="ctr"/>
            <a:r>
              <a:rPr lang="zh-CN" altLang="en-US" sz="2200" b="1">
                <a:solidFill>
                  <a:srgbClr val="0000CC"/>
                </a:solidFill>
                <a:latin typeface="Times New Roman" panose="02020603050405020304" pitchFamily="18" charset="0"/>
                <a:ea typeface="华文新魏" panose="02010800040101010101" pitchFamily="2" charset="-122"/>
              </a:rPr>
              <a:t>有若干集成电路</a:t>
            </a:r>
          </a:p>
        </p:txBody>
      </p:sp>
      <p:sp>
        <p:nvSpPr>
          <p:cNvPr id="161798" name="Text Box 9"/>
          <p:cNvSpPr txBox="1">
            <a:spLocks noChangeArrowheads="1"/>
          </p:cNvSpPr>
          <p:nvPr/>
        </p:nvSpPr>
        <p:spPr bwMode="auto">
          <a:xfrm>
            <a:off x="6530975" y="5362575"/>
            <a:ext cx="1914525"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华文新魏" panose="02010800040101010101" pitchFamily="2" charset="-122"/>
                <a:ea typeface="华文新魏" panose="02010800040101010101" pitchFamily="2" charset="-122"/>
              </a:rPr>
              <a:t>每个模块中有上千万个单元</a:t>
            </a:r>
          </a:p>
        </p:txBody>
      </p:sp>
      <p:sp>
        <p:nvSpPr>
          <p:cNvPr id="161799" name="Text Box 10"/>
          <p:cNvSpPr txBox="1">
            <a:spLocks noChangeArrowheads="1"/>
          </p:cNvSpPr>
          <p:nvPr/>
        </p:nvSpPr>
        <p:spPr bwMode="auto">
          <a:xfrm>
            <a:off x="4497388" y="5373688"/>
            <a:ext cx="1909762" cy="769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华文新魏" panose="02010800040101010101" pitchFamily="2" charset="-122"/>
                <a:ea typeface="华文新魏" panose="02010800040101010101" pitchFamily="2" charset="-122"/>
              </a:rPr>
              <a:t>每个单元中</a:t>
            </a:r>
          </a:p>
          <a:p>
            <a:pPr algn="ctr"/>
            <a:r>
              <a:rPr lang="zh-CN" altLang="en-US" sz="2200" b="1">
                <a:solidFill>
                  <a:srgbClr val="0000CC"/>
                </a:solidFill>
                <a:latin typeface="华文新魏" panose="02010800040101010101" pitchFamily="2" charset="-122"/>
                <a:ea typeface="华文新魏" panose="02010800040101010101" pitchFamily="2" charset="-122"/>
              </a:rPr>
              <a:t>有若干门电路</a:t>
            </a:r>
          </a:p>
        </p:txBody>
      </p:sp>
      <p:sp>
        <p:nvSpPr>
          <p:cNvPr id="161800" name="Text Box 11"/>
          <p:cNvSpPr txBox="1">
            <a:spLocks noChangeArrowheads="1"/>
          </p:cNvSpPr>
          <p:nvPr/>
        </p:nvSpPr>
        <p:spPr bwMode="auto">
          <a:xfrm>
            <a:off x="117475" y="4006850"/>
            <a:ext cx="2339975" cy="769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华文新魏" panose="02010800040101010101" pitchFamily="2" charset="-122"/>
                <a:ea typeface="华文新魏" panose="02010800040101010101" pitchFamily="2" charset="-122"/>
              </a:rPr>
              <a:t>每个门电路实现基本的逻辑运算</a:t>
            </a:r>
          </a:p>
        </p:txBody>
      </p:sp>
      <p:sp>
        <p:nvSpPr>
          <p:cNvPr id="161801" name="Text Box 12"/>
          <p:cNvSpPr txBox="1">
            <a:spLocks noChangeArrowheads="1"/>
          </p:cNvSpPr>
          <p:nvPr/>
        </p:nvSpPr>
        <p:spPr bwMode="auto">
          <a:xfrm>
            <a:off x="296863" y="5024438"/>
            <a:ext cx="2125662" cy="769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a:solidFill>
                  <a:srgbClr val="0000CC"/>
                </a:solidFill>
                <a:latin typeface="华文新魏" panose="02010800040101010101" pitchFamily="2" charset="-122"/>
                <a:ea typeface="华文新魏" panose="02010800040101010101" pitchFamily="2" charset="-122"/>
              </a:rPr>
              <a:t>所有信息用二进制编码表示</a:t>
            </a:r>
          </a:p>
        </p:txBody>
      </p:sp>
      <p:pic>
        <p:nvPicPr>
          <p:cNvPr id="161803" name="Picture 17" descr="电脑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590675"/>
            <a:ext cx="172878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4" name="Picture 18" descr="显卡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773238"/>
            <a:ext cx="180022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5" name="Picture 19" descr="集成电路"/>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773238"/>
            <a:ext cx="1368425"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6" name="Picture 21" descr="模块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750" y="1701800"/>
            <a:ext cx="11620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7" name="Picture 22" descr="单元内门电路"/>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800" y="4221163"/>
            <a:ext cx="14414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8" name="Picture 23" descr="芯片内部"/>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4488" y="4294188"/>
            <a:ext cx="151288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9" name="Picture 24" descr="门电路"/>
          <p:cNvPicPr>
            <a:picLocks noChangeAspect="1" noChangeArrowheads="1"/>
          </p:cNvPicPr>
          <p:nvPr/>
        </p:nvPicPr>
        <p:blipFill>
          <a:blip r:embed="rId9">
            <a:extLst>
              <a:ext uri="{28A0092B-C50C-407E-A947-70E740481C1C}">
                <a14:useLocalDpi xmlns:a14="http://schemas.microsoft.com/office/drawing/2010/main" val="0"/>
              </a:ext>
            </a:extLst>
          </a:blip>
          <a:srcRect l="5803" r="5803"/>
          <a:stretch>
            <a:fillRect/>
          </a:stretch>
        </p:blipFill>
        <p:spPr bwMode="auto">
          <a:xfrm>
            <a:off x="2446338" y="3789363"/>
            <a:ext cx="1581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10" name="Picture 25" descr="二进制"/>
          <p:cNvPicPr>
            <a:picLocks noChangeAspect="1" noChangeArrowheads="1"/>
          </p:cNvPicPr>
          <p:nvPr/>
        </p:nvPicPr>
        <p:blipFill>
          <a:blip r:embed="rId10">
            <a:extLst>
              <a:ext uri="{28A0092B-C50C-407E-A947-70E740481C1C}">
                <a14:useLocalDpi xmlns:a14="http://schemas.microsoft.com/office/drawing/2010/main" val="0"/>
              </a:ext>
            </a:extLst>
          </a:blip>
          <a:srcRect t="27791" b="27791"/>
          <a:stretch>
            <a:fillRect/>
          </a:stretch>
        </p:blipFill>
        <p:spPr bwMode="auto">
          <a:xfrm>
            <a:off x="2446338" y="5013325"/>
            <a:ext cx="14049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1" name="Oval 26"/>
          <p:cNvSpPr>
            <a:spLocks noChangeArrowheads="1"/>
          </p:cNvSpPr>
          <p:nvPr/>
        </p:nvSpPr>
        <p:spPr bwMode="auto">
          <a:xfrm>
            <a:off x="1536700" y="1644650"/>
            <a:ext cx="792163" cy="1101725"/>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2" name="Oval 27"/>
          <p:cNvSpPr>
            <a:spLocks noChangeArrowheads="1"/>
          </p:cNvSpPr>
          <p:nvPr/>
        </p:nvSpPr>
        <p:spPr bwMode="auto">
          <a:xfrm>
            <a:off x="3667125" y="2170113"/>
            <a:ext cx="555625" cy="55086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3" name="Oval 28"/>
          <p:cNvSpPr>
            <a:spLocks noChangeArrowheads="1"/>
          </p:cNvSpPr>
          <p:nvPr/>
        </p:nvSpPr>
        <p:spPr bwMode="auto">
          <a:xfrm>
            <a:off x="6089650" y="1825625"/>
            <a:ext cx="465138" cy="4953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4" name="Oval 29"/>
          <p:cNvSpPr>
            <a:spLocks noChangeArrowheads="1"/>
          </p:cNvSpPr>
          <p:nvPr/>
        </p:nvSpPr>
        <p:spPr bwMode="auto">
          <a:xfrm>
            <a:off x="7642225" y="2063750"/>
            <a:ext cx="465138" cy="4953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5" name="Oval 30"/>
          <p:cNvSpPr>
            <a:spLocks noChangeArrowheads="1"/>
          </p:cNvSpPr>
          <p:nvPr/>
        </p:nvSpPr>
        <p:spPr bwMode="auto">
          <a:xfrm>
            <a:off x="6985000" y="4359275"/>
            <a:ext cx="465138" cy="4953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6" name="Oval 31"/>
          <p:cNvSpPr>
            <a:spLocks noChangeArrowheads="1"/>
          </p:cNvSpPr>
          <p:nvPr/>
        </p:nvSpPr>
        <p:spPr bwMode="auto">
          <a:xfrm>
            <a:off x="4918075" y="4510088"/>
            <a:ext cx="333375" cy="35401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817" name="Line 33"/>
          <p:cNvSpPr>
            <a:spLocks noChangeShapeType="1"/>
          </p:cNvSpPr>
          <p:nvPr/>
        </p:nvSpPr>
        <p:spPr bwMode="auto">
          <a:xfrm>
            <a:off x="2374900" y="2205038"/>
            <a:ext cx="57467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8" name="Line 34"/>
          <p:cNvSpPr>
            <a:spLocks noChangeShapeType="1"/>
          </p:cNvSpPr>
          <p:nvPr/>
        </p:nvSpPr>
        <p:spPr bwMode="auto">
          <a:xfrm>
            <a:off x="4222750" y="2366963"/>
            <a:ext cx="103187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9" name="Line 35"/>
          <p:cNvSpPr>
            <a:spLocks noChangeShapeType="1"/>
          </p:cNvSpPr>
          <p:nvPr/>
        </p:nvSpPr>
        <p:spPr bwMode="auto">
          <a:xfrm>
            <a:off x="6546850" y="2033588"/>
            <a:ext cx="79533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0" name="Line 36"/>
          <p:cNvSpPr>
            <a:spLocks noChangeShapeType="1"/>
          </p:cNvSpPr>
          <p:nvPr/>
        </p:nvSpPr>
        <p:spPr bwMode="auto">
          <a:xfrm>
            <a:off x="8128000" y="2309813"/>
            <a:ext cx="79533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1" name="Line 37"/>
          <p:cNvSpPr>
            <a:spLocks noChangeShapeType="1"/>
          </p:cNvSpPr>
          <p:nvPr/>
        </p:nvSpPr>
        <p:spPr bwMode="auto">
          <a:xfrm flipV="1">
            <a:off x="8924925" y="2311400"/>
            <a:ext cx="4763" cy="2414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2" name="Line 38"/>
          <p:cNvSpPr>
            <a:spLocks noChangeShapeType="1"/>
          </p:cNvSpPr>
          <p:nvPr/>
        </p:nvSpPr>
        <p:spPr bwMode="auto">
          <a:xfrm>
            <a:off x="8128000" y="4710113"/>
            <a:ext cx="79533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3" name="Line 39"/>
          <p:cNvSpPr>
            <a:spLocks noChangeShapeType="1"/>
          </p:cNvSpPr>
          <p:nvPr/>
        </p:nvSpPr>
        <p:spPr bwMode="auto">
          <a:xfrm>
            <a:off x="6194425" y="4538663"/>
            <a:ext cx="79533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4" name="Line 40"/>
          <p:cNvSpPr>
            <a:spLocks noChangeShapeType="1"/>
          </p:cNvSpPr>
          <p:nvPr/>
        </p:nvSpPr>
        <p:spPr bwMode="auto">
          <a:xfrm>
            <a:off x="4102100" y="4376738"/>
            <a:ext cx="863600" cy="2047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5" name="Line 41"/>
          <p:cNvSpPr>
            <a:spLocks noChangeShapeType="1"/>
          </p:cNvSpPr>
          <p:nvPr/>
        </p:nvSpPr>
        <p:spPr bwMode="auto">
          <a:xfrm flipV="1">
            <a:off x="3814763" y="4797425"/>
            <a:ext cx="1079500" cy="3032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26" name="Rectangle 42"/>
          <p:cNvSpPr>
            <a:spLocks noChangeArrowheads="1"/>
          </p:cNvSpPr>
          <p:nvPr/>
        </p:nvSpPr>
        <p:spPr bwMode="auto">
          <a:xfrm>
            <a:off x="611188" y="766763"/>
            <a:ext cx="2495550" cy="67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58775" indent="-358775" eaLnBrk="1" hangingPunct="1">
              <a:lnSpc>
                <a:spcPct val="150000"/>
              </a:lnSpc>
              <a:spcBef>
                <a:spcPct val="20000"/>
              </a:spcBef>
              <a:buClr>
                <a:srgbClr val="C00000"/>
              </a:buClr>
              <a:buFont typeface="Wingdings" panose="05000000000000000000" pitchFamily="2" charset="2"/>
              <a:buChar char="n"/>
            </a:pPr>
            <a:r>
              <a:rPr kumimoji="1" lang="zh-CN" altLang="en-US" sz="2800" b="1" dirty="0">
                <a:latin typeface="微软雅黑" panose="020B0503020204020204" pitchFamily="34" charset="-122"/>
                <a:ea typeface="华文新魏" panose="02010800040101010101" pitchFamily="2" charset="-122"/>
              </a:rPr>
              <a:t>解剖计算机</a:t>
            </a:r>
          </a:p>
        </p:txBody>
      </p:sp>
      <p:sp>
        <p:nvSpPr>
          <p:cNvPr id="35" name="Rectangle 2"/>
          <p:cNvSpPr>
            <a:spLocks noGrp="1" noChangeArrowheads="1"/>
          </p:cNvSpPr>
          <p:nvPr>
            <p:ph type="title"/>
          </p:nvPr>
        </p:nvSpPr>
        <p:spPr bwMode="auto">
          <a:xfrm>
            <a:off x="31295" y="91505"/>
            <a:ext cx="7269162"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打开计算机的机箱</a:t>
            </a:r>
            <a:r>
              <a:rPr lang="en-US" altLang="zh-CN" dirty="0">
                <a:solidFill>
                  <a:srgbClr val="A50021"/>
                </a:solidFill>
                <a:latin typeface="Arial" panose="020B0604020202020204" pitchFamily="34" charset="0"/>
                <a:cs typeface="+mn-cs"/>
              </a:rPr>
              <a:t>(Under the Covers)</a:t>
            </a:r>
            <a:endParaRPr lang="zh-CN" altLang="en-US" dirty="0">
              <a:solidFill>
                <a:srgbClr val="A50021"/>
              </a:solidFill>
              <a:latin typeface="Arial" panose="020B0604020202020204" pitchFamily="34" charset="0"/>
              <a:cs typeface="+mn-cs"/>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8" descr="cpu结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2085975"/>
            <a:ext cx="4352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Rectangle 3"/>
          <p:cNvSpPr>
            <a:spLocks noGrp="1" noChangeArrowheads="1"/>
          </p:cNvSpPr>
          <p:nvPr>
            <p:ph type="body" idx="1"/>
          </p:nvPr>
        </p:nvSpPr>
        <p:spPr bwMode="auto">
          <a:xfrm>
            <a:off x="179388" y="887413"/>
            <a:ext cx="8637587" cy="5421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58775" indent="-358775">
              <a:lnSpc>
                <a:spcPct val="100000"/>
              </a:lnSpc>
              <a:spcBef>
                <a:spcPts val="600"/>
              </a:spcBef>
              <a:buSzTx/>
            </a:pPr>
            <a:r>
              <a:rPr lang="zh-CN" altLang="en-US" sz="2800" dirty="0">
                <a:latin typeface="华文新魏" panose="02010800040101010101" pitchFamily="2" charset="-122"/>
                <a:ea typeface="华文新魏" panose="02010800040101010101" pitchFamily="2" charset="-122"/>
              </a:rPr>
              <a:t>处理器</a:t>
            </a:r>
            <a:r>
              <a:rPr lang="en-US" altLang="zh-CN" sz="2800" dirty="0"/>
              <a:t> (CPU - Central Processing Unit)</a:t>
            </a:r>
          </a:p>
          <a:p>
            <a:pPr marL="625475" lvl="1" indent="-266700">
              <a:lnSpc>
                <a:spcPct val="100000"/>
              </a:lnSpc>
              <a:spcBef>
                <a:spcPts val="600"/>
              </a:spcBef>
              <a:buClr>
                <a:schemeClr val="tx2"/>
              </a:buClr>
            </a:pPr>
            <a:r>
              <a:rPr lang="zh-CN" altLang="en-US" sz="2400" dirty="0">
                <a:solidFill>
                  <a:srgbClr val="0000FF"/>
                </a:solidFill>
                <a:latin typeface="华文新魏" panose="02010800040101010101" pitchFamily="2" charset="-122"/>
                <a:ea typeface="华文新魏" panose="02010800040101010101" pitchFamily="2" charset="-122"/>
              </a:rPr>
              <a:t>功能：</a:t>
            </a:r>
            <a:r>
              <a:rPr lang="zh-CN" altLang="en-US" sz="2400" dirty="0">
                <a:latin typeface="华文新魏" panose="02010800040101010101" pitchFamily="2" charset="-122"/>
                <a:ea typeface="华文新魏" panose="02010800040101010101" pitchFamily="2" charset="-122"/>
              </a:rPr>
              <a:t>执行程序</a:t>
            </a:r>
            <a:r>
              <a:rPr lang="en-US" altLang="zh-CN" sz="2400" dirty="0"/>
              <a:t>(Execute programs)</a:t>
            </a:r>
          </a:p>
          <a:p>
            <a:pPr marL="625475" lvl="1" indent="-266700">
              <a:lnSpc>
                <a:spcPct val="100000"/>
              </a:lnSpc>
              <a:spcBef>
                <a:spcPts val="600"/>
              </a:spcBef>
              <a:buClr>
                <a:schemeClr val="tx2"/>
              </a:buClr>
            </a:pPr>
            <a:r>
              <a:rPr lang="zh-CN" altLang="en-US" sz="2400" dirty="0">
                <a:solidFill>
                  <a:srgbClr val="0000FF"/>
                </a:solidFill>
                <a:latin typeface="华文新魏" panose="02010800040101010101" pitchFamily="2" charset="-122"/>
                <a:ea typeface="华文新魏" panose="02010800040101010101" pitchFamily="2" charset="-122"/>
              </a:rPr>
              <a:t>组成：</a:t>
            </a:r>
            <a:r>
              <a:rPr lang="en-US" altLang="zh-CN" sz="2400" dirty="0">
                <a:solidFill>
                  <a:srgbClr val="FF0000"/>
                </a:solidFill>
              </a:rPr>
              <a:t>Control Unit + Data path   </a:t>
            </a:r>
          </a:p>
          <a:p>
            <a:pPr marL="984250" lvl="2" indent="-266700">
              <a:lnSpc>
                <a:spcPct val="100000"/>
              </a:lnSpc>
              <a:spcBef>
                <a:spcPts val="600"/>
              </a:spcBef>
              <a:buClr>
                <a:schemeClr val="tx2"/>
              </a:buClr>
            </a:pPr>
            <a:r>
              <a:rPr lang="en-US" altLang="zh-CN" sz="2000" dirty="0">
                <a:solidFill>
                  <a:srgbClr val="0000FF"/>
                </a:solidFill>
              </a:rPr>
              <a:t>Control Unit(</a:t>
            </a:r>
            <a:r>
              <a:rPr lang="zh-CN" altLang="en-US" sz="2000" dirty="0">
                <a:solidFill>
                  <a:srgbClr val="0000FF"/>
                </a:solidFill>
              </a:rPr>
              <a:t>控制单元</a:t>
            </a:r>
            <a:r>
              <a:rPr lang="en-US" altLang="zh-CN" sz="2000" dirty="0">
                <a:solidFill>
                  <a:srgbClr val="0000FF"/>
                </a:solidFill>
              </a:rPr>
              <a:t>):</a:t>
            </a:r>
            <a:r>
              <a:rPr lang="en-US" altLang="zh-CN" sz="2000" dirty="0">
                <a:solidFill>
                  <a:srgbClr val="0033CC"/>
                </a:solidFill>
              </a:rPr>
              <a:t>  </a:t>
            </a:r>
          </a:p>
          <a:p>
            <a:pPr marL="984250" lvl="2" indent="-266700">
              <a:lnSpc>
                <a:spcPct val="100000"/>
              </a:lnSpc>
              <a:spcBef>
                <a:spcPts val="600"/>
              </a:spcBef>
              <a:buClr>
                <a:schemeClr val="tx2"/>
              </a:buClr>
              <a:buFont typeface="Wingdings" panose="05000000000000000000" pitchFamily="2" charset="2"/>
              <a:buNone/>
            </a:pPr>
            <a:r>
              <a:rPr lang="zh-CN" altLang="en-US" sz="2000" dirty="0">
                <a:solidFill>
                  <a:schemeClr val="accent2"/>
                </a:solidFill>
              </a:rPr>
              <a:t>    </a:t>
            </a:r>
            <a:r>
              <a:rPr lang="zh-CN" altLang="en-US" sz="2000" dirty="0">
                <a:solidFill>
                  <a:srgbClr val="FF0000"/>
                </a:solidFill>
              </a:rPr>
              <a:t>功能：对指令进行译码，产生</a:t>
            </a:r>
          </a:p>
          <a:p>
            <a:pPr marL="984250" lvl="2" indent="-266700">
              <a:lnSpc>
                <a:spcPct val="100000"/>
              </a:lnSpc>
              <a:spcBef>
                <a:spcPts val="600"/>
              </a:spcBef>
              <a:buClr>
                <a:schemeClr val="tx2"/>
              </a:buClr>
              <a:buFont typeface="Wingdings" panose="05000000000000000000" pitchFamily="2" charset="2"/>
              <a:buNone/>
            </a:pPr>
            <a:r>
              <a:rPr lang="zh-CN" altLang="en-US" sz="2000" dirty="0">
                <a:solidFill>
                  <a:srgbClr val="FF0000"/>
                </a:solidFill>
              </a:rPr>
              <a:t>		控制信号</a:t>
            </a:r>
          </a:p>
          <a:p>
            <a:pPr marL="984250" lvl="2" indent="-266700">
              <a:lnSpc>
                <a:spcPct val="100000"/>
              </a:lnSpc>
              <a:spcBef>
                <a:spcPts val="600"/>
              </a:spcBef>
              <a:buClr>
                <a:schemeClr val="tx2"/>
              </a:buClr>
            </a:pPr>
            <a:r>
              <a:rPr lang="en-US" altLang="zh-CN" sz="2000" dirty="0">
                <a:solidFill>
                  <a:srgbClr val="0000FF"/>
                </a:solidFill>
              </a:rPr>
              <a:t>Datapath (</a:t>
            </a:r>
            <a:r>
              <a:rPr lang="zh-CN" altLang="en-US" sz="2000" dirty="0">
                <a:solidFill>
                  <a:srgbClr val="0000FF"/>
                </a:solidFill>
              </a:rPr>
              <a:t>数据通路</a:t>
            </a:r>
            <a:r>
              <a:rPr lang="en-US" altLang="zh-CN" sz="2000" dirty="0">
                <a:solidFill>
                  <a:srgbClr val="0000FF"/>
                </a:solidFill>
              </a:rPr>
              <a:t>):</a:t>
            </a:r>
          </a:p>
          <a:p>
            <a:pPr marL="984250" lvl="2" indent="-266700">
              <a:lnSpc>
                <a:spcPct val="100000"/>
              </a:lnSpc>
              <a:spcBef>
                <a:spcPts val="600"/>
              </a:spcBef>
              <a:buFont typeface="Wingdings" panose="05000000000000000000" pitchFamily="2" charset="2"/>
              <a:buNone/>
            </a:pPr>
            <a:r>
              <a:rPr lang="zh-CN" altLang="en-US" sz="2000" dirty="0">
                <a:solidFill>
                  <a:srgbClr val="FF0000"/>
                </a:solidFill>
              </a:rPr>
              <a:t>    功能：完成指令的执行</a:t>
            </a:r>
          </a:p>
          <a:p>
            <a:pPr marL="984250" lvl="2" indent="-266700">
              <a:lnSpc>
                <a:spcPct val="100000"/>
              </a:lnSpc>
              <a:spcBef>
                <a:spcPts val="600"/>
              </a:spcBef>
              <a:buFont typeface="Wingdings" panose="05000000000000000000" pitchFamily="2" charset="2"/>
              <a:buNone/>
            </a:pPr>
            <a:r>
              <a:rPr lang="zh-CN" altLang="en-US" sz="2000" dirty="0">
                <a:solidFill>
                  <a:srgbClr val="0000FF"/>
                </a:solidFill>
              </a:rPr>
              <a:t>    核心：</a:t>
            </a:r>
            <a:r>
              <a:rPr lang="en-US" altLang="zh-CN" sz="2000" dirty="0">
                <a:solidFill>
                  <a:srgbClr val="0000FF"/>
                </a:solidFill>
              </a:rPr>
              <a:t>ALU(Arithmetic Logic </a:t>
            </a:r>
          </a:p>
          <a:p>
            <a:pPr marL="984250" lvl="2" indent="-266700">
              <a:lnSpc>
                <a:spcPct val="100000"/>
              </a:lnSpc>
              <a:spcBef>
                <a:spcPts val="600"/>
              </a:spcBef>
              <a:buFont typeface="Wingdings" panose="05000000000000000000" pitchFamily="2" charset="2"/>
              <a:buNone/>
            </a:pPr>
            <a:r>
              <a:rPr lang="en-US" altLang="zh-CN" sz="2000" dirty="0">
                <a:solidFill>
                  <a:srgbClr val="0000FF"/>
                </a:solidFill>
              </a:rPr>
              <a:t>	</a:t>
            </a:r>
            <a:r>
              <a:rPr lang="zh-CN" altLang="en-US" sz="2000" dirty="0">
                <a:solidFill>
                  <a:srgbClr val="0000FF"/>
                </a:solidFill>
              </a:rPr>
              <a:t>          </a:t>
            </a:r>
            <a:r>
              <a:rPr lang="en-US" altLang="zh-CN" sz="2000" dirty="0">
                <a:solidFill>
                  <a:srgbClr val="0000FF"/>
                </a:solidFill>
              </a:rPr>
              <a:t>Unit)+Register(</a:t>
            </a:r>
            <a:r>
              <a:rPr lang="zh-CN" altLang="en-US" sz="2000" dirty="0">
                <a:solidFill>
                  <a:srgbClr val="0000FF"/>
                </a:solidFill>
              </a:rPr>
              <a:t>寄存器</a:t>
            </a:r>
            <a:r>
              <a:rPr lang="en-US" altLang="zh-CN" sz="2000" dirty="0">
                <a:solidFill>
                  <a:srgbClr val="0000FF"/>
                </a:solidFill>
              </a:rPr>
              <a:t>)</a:t>
            </a:r>
          </a:p>
          <a:p>
            <a:pPr marL="984250" lvl="2" indent="-266700">
              <a:lnSpc>
                <a:spcPct val="100000"/>
              </a:lnSpc>
              <a:spcBef>
                <a:spcPts val="600"/>
              </a:spcBef>
              <a:buFont typeface="Wingdings" panose="05000000000000000000" pitchFamily="2" charset="2"/>
              <a:buNone/>
            </a:pPr>
            <a:r>
              <a:rPr lang="en-US" altLang="zh-CN" sz="2000" dirty="0">
                <a:solidFill>
                  <a:srgbClr val="0000FF"/>
                </a:solidFill>
              </a:rPr>
              <a:t>    </a:t>
            </a:r>
            <a:r>
              <a:rPr lang="en-US" altLang="en-US" sz="2000" dirty="0"/>
              <a:t>①</a:t>
            </a:r>
            <a:r>
              <a:rPr lang="en-US" altLang="zh-CN" sz="2000" dirty="0"/>
              <a:t> ALU</a:t>
            </a:r>
            <a:r>
              <a:rPr lang="zh-CN" altLang="en-US" sz="2000" dirty="0"/>
              <a:t>用来执行算术、逻辑运算</a:t>
            </a:r>
          </a:p>
          <a:p>
            <a:pPr marL="984250" lvl="2" indent="-266700">
              <a:lnSpc>
                <a:spcPct val="100000"/>
              </a:lnSpc>
              <a:spcBef>
                <a:spcPts val="600"/>
              </a:spcBef>
              <a:buFont typeface="Wingdings" panose="05000000000000000000" pitchFamily="2" charset="2"/>
              <a:buNone/>
            </a:pPr>
            <a:r>
              <a:rPr lang="zh-CN" altLang="en-US" sz="2000" dirty="0"/>
              <a:t>    </a:t>
            </a:r>
            <a:r>
              <a:rPr lang="zh-CN" altLang="zh-CN" sz="2000" dirty="0"/>
              <a:t>②</a:t>
            </a:r>
            <a:r>
              <a:rPr lang="zh-CN" altLang="en-US" sz="2000" dirty="0"/>
              <a:t> 寄存器用来存储临时的数据或控制信息</a:t>
            </a:r>
          </a:p>
        </p:txBody>
      </p:sp>
      <p:sp>
        <p:nvSpPr>
          <p:cNvPr id="165892" name="Rectangle 2"/>
          <p:cNvSpPr>
            <a:spLocks noChangeArrowheads="1"/>
          </p:cNvSpPr>
          <p:nvPr/>
        </p:nvSpPr>
        <p:spPr bwMode="auto">
          <a:xfrm>
            <a:off x="0" y="0"/>
            <a:ext cx="8205787" cy="6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功能部件</a:t>
            </a:r>
            <a:r>
              <a:rPr lang="en-US" altLang="zh-CN" sz="3200" b="1" dirty="0">
                <a:solidFill>
                  <a:srgbClr val="A50021"/>
                </a:solidFill>
                <a:ea typeface="微软雅黑" panose="020B0503020204020204" pitchFamily="34" charset="-122"/>
              </a:rPr>
              <a:t>1—CPU</a:t>
            </a:r>
          </a:p>
        </p:txBody>
      </p:sp>
      <p:sp>
        <p:nvSpPr>
          <p:cNvPr id="38917" name="Text Box 9">
            <a:extLst>
              <a:ext uri="{FF2B5EF4-FFF2-40B4-BE49-F238E27FC236}">
                <a16:creationId xmlns:a16="http://schemas.microsoft.com/office/drawing/2014/main" id="{BF00DBC3-414E-4BCC-9ED1-D3E0A0508087}"/>
              </a:ext>
            </a:extLst>
          </p:cNvPr>
          <p:cNvSpPr txBox="1">
            <a:spLocks noChangeArrowheads="1"/>
          </p:cNvSpPr>
          <p:nvPr/>
        </p:nvSpPr>
        <p:spPr bwMode="auto">
          <a:xfrm>
            <a:off x="7415213" y="3948113"/>
            <a:ext cx="785812" cy="400050"/>
          </a:xfrm>
          <a:prstGeom prst="rect">
            <a:avLst/>
          </a:prstGeom>
          <a:noFill/>
          <a:ln>
            <a:noFill/>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000" b="1" dirty="0">
                <a:solidFill>
                  <a:srgbClr val="0000CC"/>
                </a:solidFill>
                <a:latin typeface="+mn-lt"/>
              </a:rPr>
              <a:t>CPU</a:t>
            </a:r>
            <a:endParaRPr lang="zh-CN" altLang="en-US" sz="2000" b="1" dirty="0">
              <a:solidFill>
                <a:srgbClr val="0000CC"/>
              </a:solidFill>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5411">
                                            <p:txEl>
                                              <p:pRg st="8" end="8"/>
                                            </p:txEl>
                                          </p:spTgt>
                                        </p:tgtEl>
                                        <p:attrNameLst>
                                          <p:attrName>style.visibility</p:attrName>
                                        </p:attrNameLst>
                                      </p:cBhvr>
                                      <p:to>
                                        <p:strVal val="visible"/>
                                      </p:to>
                                    </p:set>
                                    <p:animEffect transition="in" filter="blinds(horizontal)">
                                      <p:cBhvr>
                                        <p:cTn id="7" dur="500"/>
                                        <p:tgtEl>
                                          <p:spTgt spid="145411">
                                            <p:txEl>
                                              <p:pRg st="8" end="8"/>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45411">
                                            <p:txEl>
                                              <p:pRg st="9" end="9"/>
                                            </p:txEl>
                                          </p:spTgt>
                                        </p:tgtEl>
                                        <p:attrNameLst>
                                          <p:attrName>style.visibility</p:attrName>
                                        </p:attrNameLst>
                                      </p:cBhvr>
                                      <p:to>
                                        <p:strVal val="visible"/>
                                      </p:to>
                                    </p:set>
                                    <p:animEffect transition="in" filter="blinds(horizontal)">
                                      <p:cBhvr>
                                        <p:cTn id="11" dur="500"/>
                                        <p:tgtEl>
                                          <p:spTgt spid="145411">
                                            <p:txEl>
                                              <p:pRg st="9" end="9"/>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45411">
                                            <p:txEl>
                                              <p:pRg st="10" end="10"/>
                                            </p:txEl>
                                          </p:spTgt>
                                        </p:tgtEl>
                                        <p:attrNameLst>
                                          <p:attrName>style.visibility</p:attrName>
                                        </p:attrNameLst>
                                      </p:cBhvr>
                                      <p:to>
                                        <p:strVal val="visible"/>
                                      </p:to>
                                    </p:set>
                                    <p:animEffect transition="in" filter="blinds(horizontal)">
                                      <p:cBhvr>
                                        <p:cTn id="16" dur="500"/>
                                        <p:tgtEl>
                                          <p:spTgt spid="145411">
                                            <p:txEl>
                                              <p:pRg st="10" end="1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5411">
                                            <p:txEl>
                                              <p:pRg st="11" end="11"/>
                                            </p:txEl>
                                          </p:spTgt>
                                        </p:tgtEl>
                                        <p:attrNameLst>
                                          <p:attrName>style.visibility</p:attrName>
                                        </p:attrNameLst>
                                      </p:cBhvr>
                                      <p:to>
                                        <p:strVal val="visible"/>
                                      </p:to>
                                    </p:set>
                                    <p:animEffect transition="in" filter="blinds(horizontal)">
                                      <p:cBhvr>
                                        <p:cTn id="21" dur="500"/>
                                        <p:tgtEl>
                                          <p:spTgt spid="1454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8" descr="cpu结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2085975"/>
            <a:ext cx="4352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Rectangle 3"/>
          <p:cNvSpPr>
            <a:spLocks noGrp="1" noChangeArrowheads="1"/>
          </p:cNvSpPr>
          <p:nvPr>
            <p:ph type="body" idx="1"/>
          </p:nvPr>
        </p:nvSpPr>
        <p:spPr bwMode="auto">
          <a:xfrm>
            <a:off x="179512" y="718344"/>
            <a:ext cx="8637587" cy="5421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58775" indent="-358775">
              <a:lnSpc>
                <a:spcPct val="100000"/>
              </a:lnSpc>
              <a:spcBef>
                <a:spcPts val="600"/>
              </a:spcBef>
              <a:buSzTx/>
            </a:pPr>
            <a:r>
              <a:rPr lang="zh-CN" altLang="en-US" sz="2800" dirty="0">
                <a:latin typeface="华文新魏" panose="02010800040101010101" pitchFamily="2" charset="-122"/>
                <a:ea typeface="华文新魏" panose="02010800040101010101" pitchFamily="2" charset="-122"/>
              </a:rPr>
              <a:t>处理器</a:t>
            </a:r>
            <a:r>
              <a:rPr lang="en-US" altLang="zh-CN" sz="2800" dirty="0"/>
              <a:t> (CPU - Central Processing Unit)</a:t>
            </a:r>
          </a:p>
          <a:p>
            <a:pPr marL="625475" lvl="1" indent="-266700">
              <a:lnSpc>
                <a:spcPct val="100000"/>
              </a:lnSpc>
              <a:spcBef>
                <a:spcPts val="600"/>
              </a:spcBef>
              <a:buClr>
                <a:schemeClr val="tx2"/>
              </a:buClr>
            </a:pPr>
            <a:r>
              <a:rPr lang="zh-CN" altLang="en-US" sz="2400" dirty="0">
                <a:solidFill>
                  <a:srgbClr val="0000FF"/>
                </a:solidFill>
                <a:latin typeface="华文新魏" panose="02010800040101010101" pitchFamily="2" charset="-122"/>
                <a:ea typeface="华文新魏" panose="02010800040101010101" pitchFamily="2" charset="-122"/>
              </a:rPr>
              <a:t>功能：</a:t>
            </a:r>
            <a:r>
              <a:rPr lang="zh-CN" altLang="en-US" sz="2400" dirty="0">
                <a:latin typeface="华文新魏" panose="02010800040101010101" pitchFamily="2" charset="-122"/>
                <a:ea typeface="华文新魏" panose="02010800040101010101" pitchFamily="2" charset="-122"/>
              </a:rPr>
              <a:t>执行程序</a:t>
            </a:r>
            <a:r>
              <a:rPr lang="en-US" altLang="zh-CN" sz="2400" dirty="0"/>
              <a:t>(Execute programs)</a:t>
            </a:r>
          </a:p>
          <a:p>
            <a:pPr marL="625475" lvl="1" indent="-266700">
              <a:lnSpc>
                <a:spcPct val="100000"/>
              </a:lnSpc>
              <a:spcBef>
                <a:spcPts val="600"/>
              </a:spcBef>
              <a:buClr>
                <a:schemeClr val="tx2"/>
              </a:buClr>
            </a:pPr>
            <a:r>
              <a:rPr lang="zh-CN" altLang="en-US" sz="2400" dirty="0">
                <a:solidFill>
                  <a:srgbClr val="0000FF"/>
                </a:solidFill>
                <a:latin typeface="华文新魏" panose="02010800040101010101" pitchFamily="2" charset="-122"/>
                <a:ea typeface="华文新魏" panose="02010800040101010101" pitchFamily="2" charset="-122"/>
              </a:rPr>
              <a:t>组成：</a:t>
            </a:r>
            <a:r>
              <a:rPr lang="en-US" altLang="zh-CN" sz="2400" dirty="0">
                <a:solidFill>
                  <a:srgbClr val="FF0000"/>
                </a:solidFill>
              </a:rPr>
              <a:t>Control Unit + Data path   </a:t>
            </a:r>
          </a:p>
          <a:p>
            <a:pPr marL="984250" lvl="2" indent="-266700">
              <a:lnSpc>
                <a:spcPct val="100000"/>
              </a:lnSpc>
              <a:spcBef>
                <a:spcPts val="600"/>
              </a:spcBef>
              <a:buClr>
                <a:schemeClr val="tx2"/>
              </a:buClr>
            </a:pPr>
            <a:r>
              <a:rPr lang="en-US" altLang="zh-CN" sz="2000" dirty="0">
                <a:solidFill>
                  <a:srgbClr val="0000FF"/>
                </a:solidFill>
              </a:rPr>
              <a:t>Control Unit(</a:t>
            </a:r>
            <a:r>
              <a:rPr lang="zh-CN" altLang="en-US" sz="2000" dirty="0">
                <a:solidFill>
                  <a:srgbClr val="0000FF"/>
                </a:solidFill>
              </a:rPr>
              <a:t>控制单元</a:t>
            </a:r>
            <a:r>
              <a:rPr lang="en-US" altLang="zh-CN" sz="2000" dirty="0">
                <a:solidFill>
                  <a:srgbClr val="0000FF"/>
                </a:solidFill>
              </a:rPr>
              <a:t>):</a:t>
            </a:r>
            <a:r>
              <a:rPr lang="en-US" altLang="zh-CN" sz="2000" dirty="0">
                <a:solidFill>
                  <a:srgbClr val="0033CC"/>
                </a:solidFill>
              </a:rPr>
              <a:t>  </a:t>
            </a:r>
          </a:p>
          <a:p>
            <a:pPr marL="984250" lvl="2" indent="-266700">
              <a:lnSpc>
                <a:spcPct val="100000"/>
              </a:lnSpc>
              <a:spcBef>
                <a:spcPts val="600"/>
              </a:spcBef>
              <a:buClr>
                <a:schemeClr val="tx2"/>
              </a:buClr>
              <a:buFont typeface="Wingdings" panose="05000000000000000000" pitchFamily="2" charset="2"/>
              <a:buNone/>
            </a:pPr>
            <a:r>
              <a:rPr lang="zh-CN" altLang="en-US" sz="2000" dirty="0">
                <a:solidFill>
                  <a:schemeClr val="accent2"/>
                </a:solidFill>
              </a:rPr>
              <a:t>    </a:t>
            </a:r>
            <a:r>
              <a:rPr lang="zh-CN" altLang="en-US" sz="2000" dirty="0">
                <a:solidFill>
                  <a:srgbClr val="FF0000"/>
                </a:solidFill>
              </a:rPr>
              <a:t>功能：对指令进行译码，产生</a:t>
            </a:r>
          </a:p>
          <a:p>
            <a:pPr marL="984250" lvl="2" indent="-266700">
              <a:lnSpc>
                <a:spcPct val="100000"/>
              </a:lnSpc>
              <a:spcBef>
                <a:spcPts val="600"/>
              </a:spcBef>
              <a:buClr>
                <a:schemeClr val="tx2"/>
              </a:buClr>
              <a:buFont typeface="Wingdings" panose="05000000000000000000" pitchFamily="2" charset="2"/>
              <a:buNone/>
            </a:pPr>
            <a:r>
              <a:rPr lang="zh-CN" altLang="en-US" sz="2000" dirty="0">
                <a:solidFill>
                  <a:srgbClr val="FF0000"/>
                </a:solidFill>
              </a:rPr>
              <a:t>		控制信号</a:t>
            </a:r>
          </a:p>
          <a:p>
            <a:pPr marL="984250" lvl="2" indent="-266700">
              <a:lnSpc>
                <a:spcPct val="100000"/>
              </a:lnSpc>
              <a:spcBef>
                <a:spcPts val="600"/>
              </a:spcBef>
              <a:buClr>
                <a:schemeClr val="tx2"/>
              </a:buClr>
            </a:pPr>
            <a:r>
              <a:rPr lang="en-US" altLang="zh-CN" sz="2000" dirty="0">
                <a:solidFill>
                  <a:srgbClr val="0000FF"/>
                </a:solidFill>
              </a:rPr>
              <a:t>Datapath (</a:t>
            </a:r>
            <a:r>
              <a:rPr lang="zh-CN" altLang="en-US" sz="2000" dirty="0">
                <a:solidFill>
                  <a:srgbClr val="0000FF"/>
                </a:solidFill>
              </a:rPr>
              <a:t>数据通路</a:t>
            </a:r>
            <a:r>
              <a:rPr lang="en-US" altLang="zh-CN" sz="2000" dirty="0">
                <a:solidFill>
                  <a:srgbClr val="0000FF"/>
                </a:solidFill>
              </a:rPr>
              <a:t>):</a:t>
            </a:r>
          </a:p>
          <a:p>
            <a:pPr marL="984250" lvl="2" indent="-266700">
              <a:lnSpc>
                <a:spcPct val="100000"/>
              </a:lnSpc>
              <a:spcBef>
                <a:spcPts val="600"/>
              </a:spcBef>
              <a:buFont typeface="Wingdings" panose="05000000000000000000" pitchFamily="2" charset="2"/>
              <a:buNone/>
            </a:pPr>
            <a:r>
              <a:rPr lang="zh-CN" altLang="en-US" sz="2000" dirty="0">
                <a:solidFill>
                  <a:srgbClr val="FF0000"/>
                </a:solidFill>
              </a:rPr>
              <a:t>    功能：完成指令的执行</a:t>
            </a:r>
          </a:p>
          <a:p>
            <a:pPr marL="984250" lvl="2" indent="-266700">
              <a:lnSpc>
                <a:spcPct val="100000"/>
              </a:lnSpc>
              <a:spcBef>
                <a:spcPts val="600"/>
              </a:spcBef>
              <a:buFont typeface="Wingdings" panose="05000000000000000000" pitchFamily="2" charset="2"/>
              <a:buNone/>
            </a:pPr>
            <a:r>
              <a:rPr lang="zh-CN" altLang="en-US" sz="2000" dirty="0">
                <a:solidFill>
                  <a:srgbClr val="0000FF"/>
                </a:solidFill>
              </a:rPr>
              <a:t>    核心：</a:t>
            </a:r>
            <a:r>
              <a:rPr lang="en-US" altLang="zh-CN" sz="2000" dirty="0">
                <a:solidFill>
                  <a:srgbClr val="0000FF"/>
                </a:solidFill>
              </a:rPr>
              <a:t>ALU(Arithmetic Logic </a:t>
            </a:r>
          </a:p>
          <a:p>
            <a:pPr marL="984250" lvl="2" indent="-266700">
              <a:lnSpc>
                <a:spcPct val="100000"/>
              </a:lnSpc>
              <a:spcBef>
                <a:spcPts val="600"/>
              </a:spcBef>
              <a:buFont typeface="Wingdings" panose="05000000000000000000" pitchFamily="2" charset="2"/>
              <a:buNone/>
            </a:pPr>
            <a:r>
              <a:rPr lang="en-US" altLang="zh-CN" sz="2000" dirty="0">
                <a:solidFill>
                  <a:srgbClr val="0000FF"/>
                </a:solidFill>
              </a:rPr>
              <a:t>	</a:t>
            </a:r>
            <a:r>
              <a:rPr lang="zh-CN" altLang="en-US" sz="2000" dirty="0">
                <a:solidFill>
                  <a:srgbClr val="0000FF"/>
                </a:solidFill>
              </a:rPr>
              <a:t>          </a:t>
            </a:r>
            <a:r>
              <a:rPr lang="en-US" altLang="zh-CN" sz="2000" dirty="0">
                <a:solidFill>
                  <a:srgbClr val="0000FF"/>
                </a:solidFill>
              </a:rPr>
              <a:t>Unit)+Register(</a:t>
            </a:r>
            <a:r>
              <a:rPr lang="zh-CN" altLang="en-US" sz="2000" dirty="0">
                <a:solidFill>
                  <a:srgbClr val="0000FF"/>
                </a:solidFill>
              </a:rPr>
              <a:t>寄存器</a:t>
            </a:r>
            <a:r>
              <a:rPr lang="en-US" altLang="zh-CN" sz="2000" dirty="0">
                <a:solidFill>
                  <a:srgbClr val="0000FF"/>
                </a:solidFill>
              </a:rPr>
              <a:t>)</a:t>
            </a:r>
          </a:p>
          <a:p>
            <a:pPr marL="984250" lvl="2" indent="-266700">
              <a:lnSpc>
                <a:spcPct val="100000"/>
              </a:lnSpc>
              <a:spcBef>
                <a:spcPts val="600"/>
              </a:spcBef>
              <a:buFont typeface="Wingdings" panose="05000000000000000000" pitchFamily="2" charset="2"/>
              <a:buNone/>
            </a:pPr>
            <a:r>
              <a:rPr lang="en-US" altLang="zh-CN" sz="2000" dirty="0">
                <a:solidFill>
                  <a:srgbClr val="0000FF"/>
                </a:solidFill>
              </a:rPr>
              <a:t>    </a:t>
            </a:r>
            <a:r>
              <a:rPr lang="en-US" altLang="en-US" sz="2000" dirty="0"/>
              <a:t>①</a:t>
            </a:r>
            <a:r>
              <a:rPr lang="en-US" altLang="zh-CN" sz="2000" dirty="0"/>
              <a:t> ALU</a:t>
            </a:r>
            <a:r>
              <a:rPr lang="zh-CN" altLang="en-US" sz="2000" dirty="0"/>
              <a:t>用来执行算术、逻辑运算</a:t>
            </a:r>
          </a:p>
          <a:p>
            <a:pPr marL="984250" lvl="2" indent="-266700">
              <a:lnSpc>
                <a:spcPct val="100000"/>
              </a:lnSpc>
              <a:spcBef>
                <a:spcPts val="600"/>
              </a:spcBef>
              <a:buFont typeface="Wingdings" panose="05000000000000000000" pitchFamily="2" charset="2"/>
              <a:buNone/>
            </a:pPr>
            <a:r>
              <a:rPr lang="zh-CN" altLang="en-US" sz="2000" dirty="0"/>
              <a:t>    </a:t>
            </a:r>
            <a:r>
              <a:rPr lang="zh-CN" altLang="zh-CN" sz="2000" dirty="0"/>
              <a:t>②</a:t>
            </a:r>
            <a:r>
              <a:rPr lang="zh-CN" altLang="en-US" sz="2000" dirty="0"/>
              <a:t> 寄存器用来存储临时的数据或控制信息</a:t>
            </a:r>
          </a:p>
        </p:txBody>
      </p:sp>
      <p:sp>
        <p:nvSpPr>
          <p:cNvPr id="167940" name="Rectangle 2"/>
          <p:cNvSpPr>
            <a:spLocks noChangeArrowheads="1"/>
          </p:cNvSpPr>
          <p:nvPr/>
        </p:nvSpPr>
        <p:spPr bwMode="auto">
          <a:xfrm>
            <a:off x="63749" y="0"/>
            <a:ext cx="8137276"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功能部件</a:t>
            </a:r>
            <a:r>
              <a:rPr lang="en-US" altLang="zh-CN" sz="3200" b="1" dirty="0">
                <a:solidFill>
                  <a:srgbClr val="A50021"/>
                </a:solidFill>
                <a:ea typeface="微软雅黑" panose="020B0503020204020204" pitchFamily="34" charset="-122"/>
              </a:rPr>
              <a:t>1—CPU</a:t>
            </a:r>
          </a:p>
        </p:txBody>
      </p:sp>
      <p:sp>
        <p:nvSpPr>
          <p:cNvPr id="38917" name="Text Box 9">
            <a:extLst>
              <a:ext uri="{FF2B5EF4-FFF2-40B4-BE49-F238E27FC236}">
                <a16:creationId xmlns:a16="http://schemas.microsoft.com/office/drawing/2014/main" id="{C5BCF32F-C761-4B8D-8E9B-74486276558B}"/>
              </a:ext>
            </a:extLst>
          </p:cNvPr>
          <p:cNvSpPr txBox="1">
            <a:spLocks noChangeArrowheads="1"/>
          </p:cNvSpPr>
          <p:nvPr/>
        </p:nvSpPr>
        <p:spPr bwMode="auto">
          <a:xfrm>
            <a:off x="7415213" y="3948113"/>
            <a:ext cx="785812" cy="400050"/>
          </a:xfrm>
          <a:prstGeom prst="rect">
            <a:avLst/>
          </a:prstGeom>
          <a:noFill/>
          <a:ln>
            <a:noFill/>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2000" b="1" dirty="0">
                <a:solidFill>
                  <a:srgbClr val="0000CC"/>
                </a:solidFill>
                <a:latin typeface="+mn-lt"/>
              </a:rPr>
              <a:t>CPU</a:t>
            </a:r>
            <a:endParaRPr lang="zh-CN" altLang="en-US" sz="2000" b="1" dirty="0">
              <a:solidFill>
                <a:srgbClr val="0000CC"/>
              </a:solidFill>
              <a:latin typeface="+mn-lt"/>
            </a:endParaRPr>
          </a:p>
        </p:txBody>
      </p:sp>
      <p:sp>
        <p:nvSpPr>
          <p:cNvPr id="2" name="矩形 1">
            <a:extLst>
              <a:ext uri="{FF2B5EF4-FFF2-40B4-BE49-F238E27FC236}">
                <a16:creationId xmlns:a16="http://schemas.microsoft.com/office/drawing/2014/main" id="{2D69CDC4-15DD-418C-960C-B50CADE2C5C1}"/>
              </a:ext>
            </a:extLst>
          </p:cNvPr>
          <p:cNvSpPr>
            <a:spLocks noChangeArrowheads="1"/>
          </p:cNvSpPr>
          <p:nvPr/>
        </p:nvSpPr>
        <p:spPr bwMode="auto">
          <a:xfrm>
            <a:off x="0" y="5273675"/>
            <a:ext cx="9144000" cy="1108075"/>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527050" indent="-2667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u"/>
              <a:defRPr/>
            </a:pPr>
            <a:r>
              <a:rPr lang="zh-CN" altLang="en-US" sz="2200">
                <a:solidFill>
                  <a:srgbClr val="000000"/>
                </a:solidFill>
                <a:latin typeface="微软雅黑" panose="020B0503020204020204" pitchFamily="34" charset="-122"/>
                <a:ea typeface="微软雅黑" panose="020B0503020204020204" pitchFamily="34" charset="-122"/>
              </a:rPr>
              <a:t>常用寄存器：</a:t>
            </a:r>
            <a:r>
              <a:rPr lang="en-US" altLang="zh-CN" sz="2200">
                <a:solidFill>
                  <a:srgbClr val="FF0000"/>
                </a:solidFill>
                <a:latin typeface="微软雅黑" panose="020B0503020204020204" pitchFamily="34" charset="-122"/>
                <a:ea typeface="微软雅黑" panose="020B0503020204020204" pitchFamily="34" charset="-122"/>
              </a:rPr>
              <a:t>GRS</a:t>
            </a:r>
            <a:r>
              <a:rPr lang="en-US" altLang="zh-CN" sz="2200">
                <a:solidFill>
                  <a:srgbClr val="000000"/>
                </a:solidFill>
                <a:latin typeface="微软雅黑" panose="020B0503020204020204" pitchFamily="34" charset="-122"/>
                <a:ea typeface="微软雅黑" panose="020B0503020204020204" pitchFamily="34" charset="-122"/>
              </a:rPr>
              <a:t>(</a:t>
            </a:r>
            <a:r>
              <a:rPr lang="en-US" altLang="zh-CN" sz="2200">
                <a:solidFill>
                  <a:srgbClr val="FF0000"/>
                </a:solidFill>
                <a:latin typeface="微软雅黑" panose="020B0503020204020204" pitchFamily="34" charset="-122"/>
                <a:ea typeface="微软雅黑" panose="020B0503020204020204" pitchFamily="34" charset="-122"/>
              </a:rPr>
              <a:t>G</a:t>
            </a:r>
            <a:r>
              <a:rPr lang="en-US" altLang="zh-CN" sz="2200">
                <a:solidFill>
                  <a:srgbClr val="000000"/>
                </a:solidFill>
                <a:latin typeface="微软雅黑" panose="020B0503020204020204" pitchFamily="34" charset="-122"/>
                <a:ea typeface="微软雅黑" panose="020B0503020204020204" pitchFamily="34" charset="-122"/>
              </a:rPr>
              <a:t>eneral  </a:t>
            </a:r>
            <a:r>
              <a:rPr lang="en-US" altLang="zh-CN" sz="2200">
                <a:solidFill>
                  <a:srgbClr val="FF0000"/>
                </a:solidFill>
                <a:latin typeface="微软雅黑" panose="020B0503020204020204" pitchFamily="34" charset="-122"/>
                <a:ea typeface="微软雅黑" panose="020B0503020204020204" pitchFamily="34" charset="-122"/>
              </a:rPr>
              <a:t>R</a:t>
            </a:r>
            <a:r>
              <a:rPr lang="en-US" altLang="zh-CN" sz="2200">
                <a:solidFill>
                  <a:srgbClr val="000000"/>
                </a:solidFill>
                <a:latin typeface="微软雅黑" panose="020B0503020204020204" pitchFamily="34" charset="-122"/>
                <a:ea typeface="微软雅黑" panose="020B0503020204020204" pitchFamily="34" charset="-122"/>
              </a:rPr>
              <a:t>egister  </a:t>
            </a:r>
            <a:r>
              <a:rPr lang="en-US" altLang="zh-CN" sz="2200">
                <a:solidFill>
                  <a:srgbClr val="FF0000"/>
                </a:solidFill>
                <a:latin typeface="微软雅黑" panose="020B0503020204020204" pitchFamily="34" charset="-122"/>
                <a:ea typeface="微软雅黑" panose="020B0503020204020204" pitchFamily="34" charset="-122"/>
              </a:rPr>
              <a:t>S</a:t>
            </a:r>
            <a:r>
              <a:rPr lang="en-US" altLang="zh-CN" sz="2200">
                <a:solidFill>
                  <a:srgbClr val="000000"/>
                </a:solidFill>
                <a:latin typeface="微软雅黑" panose="020B0503020204020204" pitchFamily="34" charset="-122"/>
                <a:ea typeface="微软雅黑" panose="020B0503020204020204" pitchFamily="34" charset="-122"/>
              </a:rPr>
              <a:t>et)</a:t>
            </a:r>
            <a:r>
              <a:rPr lang="zh-CN" altLang="en-US" sz="2200">
                <a:solidFill>
                  <a:srgbClr val="000000"/>
                </a:solidFill>
                <a:latin typeface="微软雅黑" panose="020B0503020204020204" pitchFamily="34" charset="-122"/>
                <a:ea typeface="微软雅黑" panose="020B0503020204020204" pitchFamily="34" charset="-122"/>
              </a:rPr>
              <a:t>：</a:t>
            </a:r>
            <a:r>
              <a:rPr lang="zh-CN" altLang="en-US" sz="2200">
                <a:solidFill>
                  <a:srgbClr val="0000FF"/>
                </a:solidFill>
                <a:latin typeface="微软雅黑" panose="020B0503020204020204" pitchFamily="34" charset="-122"/>
                <a:ea typeface="微软雅黑" panose="020B0503020204020204" pitchFamily="34" charset="-122"/>
              </a:rPr>
              <a:t>存放操作数和中间结果 </a:t>
            </a:r>
            <a:endParaRPr lang="en-US" altLang="zh-CN" sz="2200">
              <a:solidFill>
                <a:srgbClr val="0000FF"/>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u"/>
              <a:defRPr/>
            </a:pPr>
            <a:r>
              <a:rPr lang="en-US" altLang="zh-CN" sz="2200">
                <a:solidFill>
                  <a:srgbClr val="FF0000"/>
                </a:solidFill>
                <a:latin typeface="微软雅黑" panose="020B0503020204020204" pitchFamily="34" charset="-122"/>
                <a:ea typeface="微软雅黑" panose="020B0503020204020204" pitchFamily="34" charset="-122"/>
              </a:rPr>
              <a:t>PC</a:t>
            </a:r>
            <a:r>
              <a:rPr lang="en-US" altLang="zh-CN" sz="2200">
                <a:solidFill>
                  <a:srgbClr val="000000"/>
                </a:solidFill>
                <a:latin typeface="微软雅黑" panose="020B0503020204020204" pitchFamily="34" charset="-122"/>
                <a:ea typeface="微软雅黑" panose="020B0503020204020204" pitchFamily="34" charset="-122"/>
              </a:rPr>
              <a:t>(</a:t>
            </a:r>
            <a:r>
              <a:rPr lang="en-US" altLang="zh-CN" sz="2200">
                <a:solidFill>
                  <a:srgbClr val="FF0000"/>
                </a:solidFill>
                <a:latin typeface="微软雅黑" panose="020B0503020204020204" pitchFamily="34" charset="-122"/>
                <a:ea typeface="微软雅黑" panose="020B0503020204020204" pitchFamily="34" charset="-122"/>
              </a:rPr>
              <a:t>P</a:t>
            </a:r>
            <a:r>
              <a:rPr lang="en-US" altLang="zh-CN" sz="2200">
                <a:solidFill>
                  <a:srgbClr val="000000"/>
                </a:solidFill>
                <a:latin typeface="微软雅黑" panose="020B0503020204020204" pitchFamily="34" charset="-122"/>
                <a:ea typeface="微软雅黑" panose="020B0503020204020204" pitchFamily="34" charset="-122"/>
              </a:rPr>
              <a:t>rogram </a:t>
            </a:r>
            <a:r>
              <a:rPr lang="en-US" altLang="zh-CN" sz="2200">
                <a:solidFill>
                  <a:srgbClr val="FF0000"/>
                </a:solidFill>
                <a:latin typeface="微软雅黑" panose="020B0503020204020204" pitchFamily="34" charset="-122"/>
                <a:ea typeface="微软雅黑" panose="020B0503020204020204" pitchFamily="34" charset="-122"/>
              </a:rPr>
              <a:t>C</a:t>
            </a:r>
            <a:r>
              <a:rPr lang="en-US" altLang="zh-CN" sz="2200">
                <a:solidFill>
                  <a:srgbClr val="000000"/>
                </a:solidFill>
                <a:latin typeface="微软雅黑" panose="020B0503020204020204" pitchFamily="34" charset="-122"/>
                <a:ea typeface="微软雅黑" panose="020B0503020204020204" pitchFamily="34" charset="-122"/>
              </a:rPr>
              <a:t>ounter)</a:t>
            </a:r>
            <a:r>
              <a:rPr lang="zh-CN" altLang="en-US" sz="2200">
                <a:solidFill>
                  <a:srgbClr val="000000"/>
                </a:solidFill>
                <a:latin typeface="微软雅黑" panose="020B0503020204020204" pitchFamily="34" charset="-122"/>
                <a:ea typeface="微软雅黑" panose="020B0503020204020204" pitchFamily="34" charset="-122"/>
              </a:rPr>
              <a:t>：</a:t>
            </a:r>
            <a:r>
              <a:rPr lang="zh-CN" altLang="en-US" sz="2200">
                <a:solidFill>
                  <a:srgbClr val="0000FF"/>
                </a:solidFill>
                <a:latin typeface="微软雅黑" panose="020B0503020204020204" pitchFamily="34" charset="-122"/>
                <a:ea typeface="微软雅黑" panose="020B0503020204020204" pitchFamily="34" charset="-122"/>
              </a:rPr>
              <a:t>存放下条要执行指令的地址</a:t>
            </a:r>
            <a:endParaRPr lang="en-US" altLang="zh-CN" sz="2200">
              <a:solidFill>
                <a:srgbClr val="0000FF"/>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u"/>
              <a:defRPr/>
            </a:pPr>
            <a:r>
              <a:rPr lang="en-US" altLang="zh-CN" sz="2200">
                <a:solidFill>
                  <a:srgbClr val="FF0000"/>
                </a:solidFill>
                <a:latin typeface="微软雅黑" panose="020B0503020204020204" pitchFamily="34" charset="-122"/>
                <a:ea typeface="微软雅黑" panose="020B0503020204020204" pitchFamily="34" charset="-122"/>
              </a:rPr>
              <a:t>IR</a:t>
            </a:r>
            <a:r>
              <a:rPr lang="en-US" altLang="zh-CN" sz="2200">
                <a:solidFill>
                  <a:srgbClr val="000000"/>
                </a:solidFill>
                <a:latin typeface="微软雅黑" panose="020B0503020204020204" pitchFamily="34" charset="-122"/>
                <a:ea typeface="微软雅黑" panose="020B0503020204020204" pitchFamily="34" charset="-122"/>
              </a:rPr>
              <a:t>(</a:t>
            </a:r>
            <a:r>
              <a:rPr lang="en-US" altLang="zh-CN" sz="2200">
                <a:solidFill>
                  <a:srgbClr val="FF0000"/>
                </a:solidFill>
                <a:latin typeface="微软雅黑" panose="020B0503020204020204" pitchFamily="34" charset="-122"/>
                <a:ea typeface="微软雅黑" panose="020B0503020204020204" pitchFamily="34" charset="-122"/>
              </a:rPr>
              <a:t>I</a:t>
            </a:r>
            <a:r>
              <a:rPr lang="en-US" altLang="zh-CN" sz="2200">
                <a:solidFill>
                  <a:srgbClr val="000000"/>
                </a:solidFill>
                <a:latin typeface="微软雅黑" panose="020B0503020204020204" pitchFamily="34" charset="-122"/>
                <a:ea typeface="微软雅黑" panose="020B0503020204020204" pitchFamily="34" charset="-122"/>
              </a:rPr>
              <a:t>nstruction  </a:t>
            </a:r>
            <a:r>
              <a:rPr lang="en-US" altLang="zh-CN" sz="2200">
                <a:solidFill>
                  <a:srgbClr val="FF0000"/>
                </a:solidFill>
                <a:latin typeface="微软雅黑" panose="020B0503020204020204" pitchFamily="34" charset="-122"/>
                <a:ea typeface="微软雅黑" panose="020B0503020204020204" pitchFamily="34" charset="-122"/>
              </a:rPr>
              <a:t>R</a:t>
            </a:r>
            <a:r>
              <a:rPr lang="en-US" altLang="zh-CN" sz="2200">
                <a:solidFill>
                  <a:srgbClr val="000000"/>
                </a:solidFill>
                <a:latin typeface="微软雅黑" panose="020B0503020204020204" pitchFamily="34" charset="-122"/>
                <a:ea typeface="微软雅黑" panose="020B0503020204020204" pitchFamily="34" charset="-122"/>
              </a:rPr>
              <a:t>egister)</a:t>
            </a:r>
            <a:r>
              <a:rPr lang="zh-CN" altLang="en-US" sz="2200">
                <a:solidFill>
                  <a:srgbClr val="000000"/>
                </a:solidFill>
                <a:latin typeface="微软雅黑" panose="020B0503020204020204" pitchFamily="34" charset="-122"/>
                <a:ea typeface="微软雅黑" panose="020B0503020204020204" pitchFamily="34" charset="-122"/>
              </a:rPr>
              <a:t>：</a:t>
            </a:r>
            <a:r>
              <a:rPr lang="zh-CN" altLang="en-US" sz="2200">
                <a:solidFill>
                  <a:srgbClr val="0000FF"/>
                </a:solidFill>
                <a:latin typeface="微软雅黑" panose="020B0503020204020204" pitchFamily="34" charset="-122"/>
                <a:ea typeface="微软雅黑" panose="020B0503020204020204" pitchFamily="34" charset="-122"/>
              </a:rPr>
              <a:t>存放当前指令</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bwMode="auto">
          <a:xfrm>
            <a:off x="468313" y="765175"/>
            <a:ext cx="8247062"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buSzTx/>
            </a:pPr>
            <a:r>
              <a:rPr lang="zh-CN" altLang="en-US" sz="2800" dirty="0">
                <a:latin typeface="华文新魏" panose="02010800040101010101" pitchFamily="2" charset="-122"/>
                <a:ea typeface="华文新魏" panose="02010800040101010101" pitchFamily="2" charset="-122"/>
              </a:rPr>
              <a:t>存储器相当于计算机中的“仓库”</a:t>
            </a:r>
            <a:endParaRPr lang="en-US" altLang="zh-CN" sz="2800" dirty="0">
              <a:solidFill>
                <a:srgbClr val="663300"/>
              </a:solidFill>
              <a:latin typeface="华文新魏" panose="02010800040101010101" pitchFamily="2" charset="-122"/>
              <a:ea typeface="华文新魏" panose="02010800040101010101" pitchFamily="2" charset="-122"/>
            </a:endParaRPr>
          </a:p>
          <a:p>
            <a:pPr lvl="1">
              <a:lnSpc>
                <a:spcPct val="100000"/>
              </a:lnSpc>
              <a:buClr>
                <a:schemeClr val="tx1"/>
              </a:buClr>
            </a:pPr>
            <a:r>
              <a:rPr lang="zh-CN" altLang="en-US" sz="2400" dirty="0">
                <a:solidFill>
                  <a:srgbClr val="0000FF"/>
                </a:solidFill>
                <a:latin typeface="华文新魏" panose="02010800040101010101" pitchFamily="2" charset="-122"/>
                <a:ea typeface="华文新魏" panose="02010800040101010101" pitchFamily="2" charset="-122"/>
              </a:rPr>
              <a:t>功能：</a:t>
            </a:r>
            <a:r>
              <a:rPr lang="zh-CN" altLang="en-US" sz="2400" dirty="0">
                <a:latin typeface="华文新魏" panose="02010800040101010101" pitchFamily="2" charset="-122"/>
                <a:ea typeface="华文新魏" panose="02010800040101010101" pitchFamily="2" charset="-122"/>
              </a:rPr>
              <a:t>存储程序和数据</a:t>
            </a:r>
            <a:endParaRPr lang="zh-CN" altLang="en-US" sz="2400" i="1" dirty="0">
              <a:latin typeface="华文新魏" panose="02010800040101010101" pitchFamily="2" charset="-122"/>
              <a:ea typeface="华文新魏" panose="02010800040101010101" pitchFamily="2" charset="-122"/>
            </a:endParaRPr>
          </a:p>
          <a:p>
            <a:pPr lvl="1">
              <a:lnSpc>
                <a:spcPct val="100000"/>
              </a:lnSpc>
              <a:buClr>
                <a:schemeClr val="tx1"/>
              </a:buClr>
            </a:pPr>
            <a:r>
              <a:rPr lang="zh-CN" altLang="en-US" sz="2400" dirty="0">
                <a:solidFill>
                  <a:srgbClr val="0000FF"/>
                </a:solidFill>
                <a:latin typeface="华文新魏" panose="02010800040101010101" pitchFamily="2" charset="-122"/>
                <a:ea typeface="华文新魏" panose="02010800040101010101" pitchFamily="2" charset="-122"/>
              </a:rPr>
              <a:t>组成</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层次化结构 </a:t>
            </a:r>
            <a:r>
              <a:rPr lang="en-US" altLang="zh-CN" sz="2400" dirty="0">
                <a:latin typeface="华文新魏" panose="02010800040101010101" pitchFamily="2" charset="-122"/>
                <a:ea typeface="华文新魏" panose="02010800040101010101" pitchFamily="2" charset="-122"/>
              </a:rPr>
              <a:t>Hierarchies)</a:t>
            </a:r>
            <a:endParaRPr lang="en-US" altLang="zh-CN" sz="2800" i="1" dirty="0">
              <a:solidFill>
                <a:srgbClr val="FF0000"/>
              </a:solidFill>
              <a:latin typeface="华文新魏" panose="02010800040101010101" pitchFamily="2" charset="-122"/>
              <a:ea typeface="华文新魏" panose="02010800040101010101" pitchFamily="2" charset="-122"/>
            </a:endParaRPr>
          </a:p>
          <a:p>
            <a:pPr lvl="2">
              <a:lnSpc>
                <a:spcPct val="100000"/>
              </a:lnSpc>
              <a:buClr>
                <a:schemeClr val="tx2"/>
              </a:buClr>
            </a:pPr>
            <a:r>
              <a:rPr lang="zh-CN" altLang="en-US" dirty="0">
                <a:solidFill>
                  <a:srgbClr val="0000FF"/>
                </a:solidFill>
                <a:latin typeface="华文新魏" panose="02010800040101010101" pitchFamily="2" charset="-122"/>
                <a:ea typeface="华文新魏" panose="02010800040101010101" pitchFamily="2" charset="-122"/>
              </a:rPr>
              <a:t>内存</a:t>
            </a:r>
            <a:r>
              <a:rPr lang="en-US" altLang="zh-CN" dirty="0">
                <a:solidFill>
                  <a:srgbClr val="0000FF"/>
                </a:solidFill>
                <a:latin typeface="华文新魏" panose="02010800040101010101" pitchFamily="2" charset="-122"/>
                <a:ea typeface="华文新魏" panose="02010800040101010101" pitchFamily="2" charset="-122"/>
              </a:rPr>
              <a:t>(Primary memory)</a:t>
            </a:r>
            <a:r>
              <a:rPr lang="zh-CN" altLang="en-US" dirty="0">
                <a:solidFill>
                  <a:srgbClr val="0000FF"/>
                </a:solidFill>
                <a:latin typeface="华文新魏" panose="02010800040101010101" pitchFamily="2" charset="-122"/>
                <a:ea typeface="华文新魏" panose="02010800040101010101" pitchFamily="2" charset="-122"/>
              </a:rPr>
              <a:t>：</a:t>
            </a:r>
            <a:r>
              <a:rPr lang="zh-CN" altLang="en-US" dirty="0">
                <a:solidFill>
                  <a:schemeClr val="hlink"/>
                </a:solidFill>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Cache + Main memory (MM)</a:t>
            </a:r>
          </a:p>
          <a:p>
            <a:pPr lvl="3">
              <a:lnSpc>
                <a:spcPct val="100000"/>
              </a:lnSpc>
              <a:buClr>
                <a:schemeClr val="tx2"/>
              </a:buClr>
              <a:buSzPct val="70000"/>
              <a:buFont typeface="Wingdings" panose="05000000000000000000" pitchFamily="2" charset="2"/>
              <a:buChar char="u"/>
            </a:pPr>
            <a:r>
              <a:rPr lang="en-US" altLang="zh-CN" sz="2000" dirty="0">
                <a:solidFill>
                  <a:srgbClr val="000000"/>
                </a:solidFill>
                <a:latin typeface="华文新魏" panose="02010800040101010101" pitchFamily="2" charset="-122"/>
                <a:ea typeface="华文新魏" panose="02010800040101010101" pitchFamily="2" charset="-122"/>
              </a:rPr>
              <a:t>Cache(</a:t>
            </a:r>
            <a:r>
              <a:rPr lang="zh-CN" altLang="en-US" sz="2000" dirty="0">
                <a:solidFill>
                  <a:srgbClr val="000000"/>
                </a:solidFill>
                <a:latin typeface="华文新魏" panose="02010800040101010101" pitchFamily="2" charset="-122"/>
                <a:ea typeface="华文新魏" panose="02010800040101010101" pitchFamily="2" charset="-122"/>
              </a:rPr>
              <a:t>高速缓存</a:t>
            </a:r>
            <a:r>
              <a:rPr lang="en-US" altLang="zh-CN"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a:t>
            </a:r>
            <a:r>
              <a:rPr lang="zh-CN" altLang="en-US" sz="2000" dirty="0">
                <a:solidFill>
                  <a:srgbClr val="0000FF"/>
                </a:solidFill>
                <a:latin typeface="华文新魏" panose="02010800040101010101" pitchFamily="2" charset="-122"/>
                <a:ea typeface="华文新魏" panose="02010800040101010101" pitchFamily="2" charset="-122"/>
              </a:rPr>
              <a:t>存放最近使用的数据和指令</a:t>
            </a:r>
          </a:p>
          <a:p>
            <a:pPr lvl="3">
              <a:lnSpc>
                <a:spcPct val="100000"/>
              </a:lnSpc>
              <a:buClr>
                <a:schemeClr val="tx2"/>
              </a:buClr>
              <a:buSzPct val="70000"/>
              <a:buFont typeface="Wingdings" panose="05000000000000000000" pitchFamily="2" charset="2"/>
              <a:buChar char="u"/>
            </a:pPr>
            <a:r>
              <a:rPr lang="en-US" altLang="zh-CN" sz="2000" dirty="0">
                <a:solidFill>
                  <a:srgbClr val="000000"/>
                </a:solidFill>
                <a:latin typeface="华文新魏" panose="02010800040101010101" pitchFamily="2" charset="-122"/>
                <a:ea typeface="华文新魏" panose="02010800040101010101" pitchFamily="2" charset="-122"/>
              </a:rPr>
              <a:t>MM(</a:t>
            </a:r>
            <a:r>
              <a:rPr lang="zh-CN" altLang="en-US" sz="2000" dirty="0">
                <a:solidFill>
                  <a:srgbClr val="000000"/>
                </a:solidFill>
                <a:latin typeface="华文新魏" panose="02010800040101010101" pitchFamily="2" charset="-122"/>
                <a:ea typeface="华文新魏" panose="02010800040101010101" pitchFamily="2" charset="-122"/>
              </a:rPr>
              <a:t>主存</a:t>
            </a:r>
            <a:r>
              <a:rPr lang="en-US" altLang="zh-CN" sz="2000" dirty="0">
                <a:solidFill>
                  <a:schemeClr val="tx2"/>
                </a:solidFill>
                <a:latin typeface="华文新魏" panose="02010800040101010101" pitchFamily="2" charset="-122"/>
                <a:ea typeface="华文新魏" panose="02010800040101010101" pitchFamily="2" charset="-122"/>
              </a:rPr>
              <a:t>)</a:t>
            </a:r>
            <a:r>
              <a:rPr lang="zh-CN" altLang="en-US" sz="2000" dirty="0">
                <a:solidFill>
                  <a:schemeClr val="tx2"/>
                </a:solidFill>
                <a:latin typeface="华文新魏" panose="02010800040101010101" pitchFamily="2" charset="-122"/>
                <a:ea typeface="华文新魏" panose="02010800040101010101" pitchFamily="2" charset="-122"/>
              </a:rPr>
              <a:t>：</a:t>
            </a:r>
            <a:r>
              <a:rPr lang="en-US" altLang="zh-CN" sz="2000" dirty="0">
                <a:solidFill>
                  <a:schemeClr val="tx2"/>
                </a:solidFill>
                <a:latin typeface="华文新魏" panose="02010800040101010101" pitchFamily="2" charset="-122"/>
                <a:ea typeface="华文新魏" panose="02010800040101010101" pitchFamily="2" charset="-122"/>
              </a:rPr>
              <a:t> </a:t>
            </a:r>
            <a:r>
              <a:rPr lang="zh-CN" altLang="en-US" sz="2000" dirty="0">
                <a:solidFill>
                  <a:srgbClr val="0000FF"/>
                </a:solidFill>
                <a:latin typeface="华文新魏" panose="02010800040101010101" pitchFamily="2" charset="-122"/>
                <a:ea typeface="华文新魏" panose="02010800040101010101" pitchFamily="2" charset="-122"/>
              </a:rPr>
              <a:t>存放被启动的程序中的部分数据和指令</a:t>
            </a:r>
          </a:p>
          <a:p>
            <a:pPr lvl="2">
              <a:lnSpc>
                <a:spcPct val="100000"/>
              </a:lnSpc>
              <a:buClr>
                <a:schemeClr val="tx2"/>
              </a:buClr>
            </a:pPr>
            <a:r>
              <a:rPr lang="zh-CN" altLang="en-US" dirty="0">
                <a:solidFill>
                  <a:srgbClr val="0000FF"/>
                </a:solidFill>
                <a:latin typeface="华文新魏" panose="02010800040101010101" pitchFamily="2" charset="-122"/>
                <a:ea typeface="华文新魏" panose="02010800040101010101" pitchFamily="2" charset="-122"/>
              </a:rPr>
              <a:t>外存</a:t>
            </a:r>
            <a:r>
              <a:rPr lang="en-US" altLang="zh-CN" dirty="0">
                <a:solidFill>
                  <a:srgbClr val="0000FF"/>
                </a:solidFill>
                <a:latin typeface="华文新魏" panose="02010800040101010101" pitchFamily="2" charset="-122"/>
                <a:ea typeface="华文新魏" panose="02010800040101010101" pitchFamily="2" charset="-122"/>
              </a:rPr>
              <a:t>(Secondary Storage)</a:t>
            </a:r>
            <a:r>
              <a:rPr lang="zh-CN" altLang="en-US" dirty="0">
                <a:solidFill>
                  <a:srgbClr val="0000FF"/>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磁盘、磁带、光盘、闪存</a:t>
            </a:r>
          </a:p>
          <a:p>
            <a:pPr lvl="3">
              <a:lnSpc>
                <a:spcPct val="100000"/>
              </a:lnSpc>
              <a:buSzPct val="70000"/>
              <a:buFont typeface="Wingdings" panose="05000000000000000000" pitchFamily="2" charset="2"/>
              <a:buChar char="u"/>
            </a:pPr>
            <a:r>
              <a:rPr lang="zh-CN" altLang="en-US" sz="2000" dirty="0">
                <a:solidFill>
                  <a:srgbClr val="000000"/>
                </a:solidFill>
                <a:latin typeface="华文新魏" panose="02010800040101010101" pitchFamily="2" charset="-122"/>
                <a:ea typeface="华文新魏" panose="02010800040101010101" pitchFamily="2" charset="-122"/>
              </a:rPr>
              <a:t>磁盘</a:t>
            </a:r>
            <a:r>
              <a:rPr lang="en-US" altLang="zh-CN" sz="2000" dirty="0">
                <a:solidFill>
                  <a:srgbClr val="000000"/>
                </a:solidFill>
                <a:latin typeface="华文新魏" panose="02010800040101010101" pitchFamily="2" charset="-122"/>
                <a:ea typeface="华文新魏" panose="02010800040101010101" pitchFamily="2" charset="-122"/>
              </a:rPr>
              <a:t>(Magnetic disk</a:t>
            </a:r>
            <a:r>
              <a:rPr lang="en-US" altLang="zh-CN" sz="2000" dirty="0">
                <a:latin typeface="华文新魏" panose="02010800040101010101" pitchFamily="2" charset="-122"/>
                <a:ea typeface="华文新魏" panose="02010800040101010101" pitchFamily="2" charset="-122"/>
              </a:rPr>
              <a:t>)</a:t>
            </a:r>
            <a:r>
              <a:rPr lang="zh-CN" altLang="en-US" sz="2000" dirty="0">
                <a:solidFill>
                  <a:schemeClr val="tx2"/>
                </a:solidFill>
                <a:latin typeface="华文新魏" panose="02010800040101010101" pitchFamily="2" charset="-122"/>
                <a:ea typeface="华文新魏" panose="02010800040101010101" pitchFamily="2" charset="-122"/>
              </a:rPr>
              <a:t>：</a:t>
            </a:r>
            <a:r>
              <a:rPr lang="zh-CN" altLang="en-US" sz="2000" dirty="0">
                <a:solidFill>
                  <a:srgbClr val="0000FF"/>
                </a:solidFill>
                <a:latin typeface="华文新魏" panose="02010800040101010101" pitchFamily="2" charset="-122"/>
                <a:ea typeface="华文新魏" panose="02010800040101010101" pitchFamily="2" charset="-122"/>
              </a:rPr>
              <a:t>存放系统中所有软件和文档</a:t>
            </a:r>
          </a:p>
          <a:p>
            <a:pPr lvl="3">
              <a:lnSpc>
                <a:spcPct val="100000"/>
              </a:lnSpc>
              <a:buSzPct val="70000"/>
              <a:buFont typeface="Wingdings" panose="05000000000000000000" pitchFamily="2" charset="2"/>
              <a:buChar char="u"/>
            </a:pPr>
            <a:r>
              <a:rPr lang="zh-CN" altLang="en-US" sz="2000" dirty="0">
                <a:solidFill>
                  <a:srgbClr val="000000"/>
                </a:solidFill>
                <a:latin typeface="华文新魏" panose="02010800040101010101" pitchFamily="2" charset="-122"/>
                <a:ea typeface="华文新魏" panose="02010800040101010101" pitchFamily="2" charset="-122"/>
              </a:rPr>
              <a:t>光盘</a:t>
            </a:r>
            <a:r>
              <a:rPr lang="en-US" altLang="zh-CN" sz="2000" dirty="0">
                <a:solidFill>
                  <a:srgbClr val="000000"/>
                </a:solidFill>
                <a:latin typeface="华文新魏" panose="02010800040101010101" pitchFamily="2" charset="-122"/>
                <a:ea typeface="华文新魏" panose="02010800040101010101" pitchFamily="2" charset="-122"/>
              </a:rPr>
              <a:t>(Optical disk)</a:t>
            </a:r>
            <a:r>
              <a:rPr lang="zh-CN" altLang="en-US" sz="2000" dirty="0">
                <a:solidFill>
                  <a:srgbClr val="000000"/>
                </a:solidFill>
                <a:latin typeface="华文新魏" panose="02010800040101010101" pitchFamily="2" charset="-122"/>
                <a:ea typeface="华文新魏" panose="02010800040101010101" pitchFamily="2" charset="-122"/>
              </a:rPr>
              <a:t>、磁带</a:t>
            </a:r>
            <a:r>
              <a:rPr lang="en-US" altLang="zh-CN" sz="2000" dirty="0">
                <a:solidFill>
                  <a:srgbClr val="000000"/>
                </a:solidFill>
                <a:latin typeface="华文新魏" panose="02010800040101010101" pitchFamily="2" charset="-122"/>
                <a:ea typeface="华文新魏" panose="02010800040101010101" pitchFamily="2" charset="-122"/>
              </a:rPr>
              <a:t>(Tape</a:t>
            </a:r>
            <a:r>
              <a:rPr lang="en-US" altLang="zh-CN"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a:t>
            </a:r>
            <a:r>
              <a:rPr lang="zh-CN" altLang="en-US" sz="2000" dirty="0">
                <a:solidFill>
                  <a:srgbClr val="0000FF"/>
                </a:solidFill>
                <a:latin typeface="华文新魏" panose="02010800040101010101" pitchFamily="2" charset="-122"/>
                <a:ea typeface="华文新魏" panose="02010800040101010101" pitchFamily="2" charset="-122"/>
              </a:rPr>
              <a:t>脱机存档</a:t>
            </a:r>
            <a:endParaRPr lang="en-US" altLang="zh-CN" sz="2000" dirty="0">
              <a:solidFill>
                <a:srgbClr val="0000FF"/>
              </a:solidFill>
              <a:latin typeface="华文新魏" panose="02010800040101010101" pitchFamily="2" charset="-122"/>
              <a:ea typeface="华文新魏" panose="02010800040101010101" pitchFamily="2" charset="-122"/>
            </a:endParaRPr>
          </a:p>
          <a:p>
            <a:pPr lvl="3">
              <a:lnSpc>
                <a:spcPct val="100000"/>
              </a:lnSpc>
              <a:buSzPct val="70000"/>
              <a:buFont typeface="Wingdings" panose="05000000000000000000" pitchFamily="2" charset="2"/>
              <a:buChar char="u"/>
            </a:pPr>
            <a:r>
              <a:rPr lang="zh-CN" altLang="en-US" sz="2000" dirty="0">
                <a:solidFill>
                  <a:srgbClr val="000000"/>
                </a:solidFill>
                <a:latin typeface="华文新魏" panose="02010800040101010101" pitchFamily="2" charset="-122"/>
                <a:ea typeface="华文新魏" panose="02010800040101010101" pitchFamily="2" charset="-122"/>
              </a:rPr>
              <a:t>闪存（</a:t>
            </a:r>
            <a:r>
              <a:rPr lang="en-US" altLang="zh-CN" sz="2000" dirty="0">
                <a:solidFill>
                  <a:srgbClr val="000000"/>
                </a:solidFill>
                <a:latin typeface="华文新魏" panose="02010800040101010101" pitchFamily="2" charset="-122"/>
                <a:ea typeface="华文新魏" panose="02010800040101010101" pitchFamily="2" charset="-122"/>
              </a:rPr>
              <a:t>Flash</a:t>
            </a:r>
            <a:r>
              <a:rPr lang="zh-CN" altLang="en-US" sz="2000" dirty="0">
                <a:solidFill>
                  <a:srgbClr val="000000"/>
                </a:solidFill>
                <a:latin typeface="华文新魏" panose="02010800040101010101" pitchFamily="2" charset="-122"/>
                <a:ea typeface="华文新魏" panose="02010800040101010101" pitchFamily="2" charset="-122"/>
              </a:rPr>
              <a:t> </a:t>
            </a:r>
            <a:r>
              <a:rPr lang="en-US" altLang="zh-CN" sz="2000" dirty="0">
                <a:solidFill>
                  <a:srgbClr val="000000"/>
                </a:solidFill>
                <a:latin typeface="华文新魏" panose="02010800040101010101" pitchFamily="2" charset="-122"/>
                <a:ea typeface="华文新魏" panose="02010800040101010101" pitchFamily="2" charset="-122"/>
              </a:rPr>
              <a:t>Memory</a:t>
            </a:r>
            <a:r>
              <a:rPr lang="zh-CN" altLang="en-US" sz="2000" dirty="0">
                <a:solidFill>
                  <a:srgbClr val="000000"/>
                </a:solidFill>
                <a:latin typeface="华文新魏" panose="02010800040101010101" pitchFamily="2" charset="-122"/>
                <a:ea typeface="华文新魏" panose="02010800040101010101" pitchFamily="2" charset="-122"/>
              </a:rPr>
              <a:t>）：</a:t>
            </a:r>
            <a:r>
              <a:rPr lang="zh-CN" altLang="en-US" sz="2000" dirty="0">
                <a:solidFill>
                  <a:srgbClr val="0000FF"/>
                </a:solidFill>
                <a:latin typeface="华文新魏" panose="02010800040101010101" pitchFamily="2" charset="-122"/>
                <a:ea typeface="华文新魏" panose="02010800040101010101" pitchFamily="2" charset="-122"/>
              </a:rPr>
              <a:t>一种非易失性半导体存储器</a:t>
            </a:r>
            <a:endParaRPr lang="en-US" altLang="zh-CN" sz="2000" dirty="0">
              <a:solidFill>
                <a:srgbClr val="000000"/>
              </a:solidFill>
              <a:latin typeface="华文新魏" panose="02010800040101010101" pitchFamily="2" charset="-122"/>
              <a:ea typeface="华文新魏" panose="02010800040101010101" pitchFamily="2" charset="-122"/>
            </a:endParaRPr>
          </a:p>
        </p:txBody>
      </p:sp>
      <p:sp>
        <p:nvSpPr>
          <p:cNvPr id="169987" name="Rectangle 2"/>
          <p:cNvSpPr>
            <a:spLocks noChangeArrowheads="1"/>
          </p:cNvSpPr>
          <p:nvPr/>
        </p:nvSpPr>
        <p:spPr bwMode="auto">
          <a:xfrm>
            <a:off x="116350" y="130175"/>
            <a:ext cx="8424167" cy="56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功能部件</a:t>
            </a:r>
            <a:r>
              <a:rPr lang="en-US" altLang="zh-CN" sz="3200" b="1" dirty="0">
                <a:solidFill>
                  <a:srgbClr val="A50021"/>
                </a:solidFill>
                <a:ea typeface="微软雅黑" panose="020B0503020204020204" pitchFamily="34" charset="-122"/>
              </a:rPr>
              <a:t>2—</a:t>
            </a:r>
            <a:r>
              <a:rPr lang="zh-CN" altLang="en-US" sz="3200" b="1" dirty="0">
                <a:solidFill>
                  <a:srgbClr val="A50021"/>
                </a:solidFill>
                <a:ea typeface="微软雅黑" panose="020B0503020204020204" pitchFamily="34" charset="-122"/>
              </a:rPr>
              <a:t>存储器</a:t>
            </a:r>
            <a:endParaRPr lang="en-US" altLang="zh-CN" sz="3200" b="1" dirty="0">
              <a:solidFill>
                <a:srgbClr val="A50021"/>
              </a:solidFill>
              <a:ea typeface="微软雅黑" panose="020B0503020204020204" pitchFamily="34" charset="-122"/>
            </a:endParaRPr>
          </a:p>
        </p:txBody>
      </p:sp>
      <p:pic>
        <p:nvPicPr>
          <p:cNvPr id="169988" name="Picture 9" descr="磁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088" y="4918075"/>
            <a:ext cx="17653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Picture 11" descr="光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4900613"/>
            <a:ext cx="13684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16532">
            <a:off x="2673350" y="4789488"/>
            <a:ext cx="19510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1" name="Picture 2" descr="disk"/>
          <p:cNvPicPr>
            <a:picLocks noChangeAspect="1" noChangeArrowheads="1"/>
          </p:cNvPicPr>
          <p:nvPr/>
        </p:nvPicPr>
        <p:blipFill>
          <a:blip r:embed="rId6">
            <a:extLst>
              <a:ext uri="{28A0092B-C50C-407E-A947-70E740481C1C}">
                <a14:useLocalDpi xmlns:a14="http://schemas.microsoft.com/office/drawing/2010/main" val="0"/>
              </a:ext>
            </a:extLst>
          </a:blip>
          <a:srcRect l="11427" t="11632" b="8240"/>
          <a:stretch>
            <a:fillRect/>
          </a:stretch>
        </p:blipFill>
        <p:spPr bwMode="auto">
          <a:xfrm>
            <a:off x="179388" y="4724400"/>
            <a:ext cx="255587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utoShape 28"/>
          <p:cNvSpPr>
            <a:spLocks noChangeArrowheads="1"/>
          </p:cNvSpPr>
          <p:nvPr/>
        </p:nvSpPr>
        <p:spPr bwMode="auto">
          <a:xfrm>
            <a:off x="2843213" y="1341438"/>
            <a:ext cx="5832475" cy="4265612"/>
          </a:xfrm>
          <a:prstGeom prst="triangle">
            <a:avLst>
              <a:gd name="adj" fmla="val 50000"/>
            </a:avLst>
          </a:prstGeom>
          <a:solidFill>
            <a:srgbClr val="EAEAEA"/>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035" name="AutoShape 27"/>
          <p:cNvSpPr>
            <a:spLocks noChangeArrowheads="1"/>
          </p:cNvSpPr>
          <p:nvPr/>
        </p:nvSpPr>
        <p:spPr bwMode="auto">
          <a:xfrm>
            <a:off x="3457575" y="1341438"/>
            <a:ext cx="4608513" cy="3379787"/>
          </a:xfrm>
          <a:prstGeom prst="triangle">
            <a:avLst>
              <a:gd name="adj" fmla="val 50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036" name="AutoShape 26"/>
          <p:cNvSpPr>
            <a:spLocks noChangeArrowheads="1"/>
          </p:cNvSpPr>
          <p:nvPr/>
        </p:nvSpPr>
        <p:spPr bwMode="auto">
          <a:xfrm>
            <a:off x="3986213" y="1341438"/>
            <a:ext cx="3557587" cy="2617787"/>
          </a:xfrm>
          <a:prstGeom prst="triangle">
            <a:avLst>
              <a:gd name="adj" fmla="val 50000"/>
            </a:avLst>
          </a:prstGeom>
          <a:solidFill>
            <a:srgbClr val="EAEAEA"/>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037" name="AutoShape 25"/>
          <p:cNvSpPr>
            <a:spLocks noChangeArrowheads="1"/>
          </p:cNvSpPr>
          <p:nvPr/>
        </p:nvSpPr>
        <p:spPr bwMode="auto">
          <a:xfrm>
            <a:off x="4479925" y="1341438"/>
            <a:ext cx="2549525" cy="1874837"/>
          </a:xfrm>
          <a:prstGeom prst="triangle">
            <a:avLst>
              <a:gd name="adj" fmla="val 50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038" name="Rectangle 2"/>
          <p:cNvSpPr>
            <a:spLocks noGrp="1" noChangeArrowheads="1"/>
          </p:cNvSpPr>
          <p:nvPr>
            <p:ph type="title"/>
          </p:nvPr>
        </p:nvSpPr>
        <p:spPr bwMode="auto">
          <a:xfrm>
            <a:off x="679450" y="779463"/>
            <a:ext cx="446405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marL="358775" indent="-358775">
              <a:lnSpc>
                <a:spcPct val="110000"/>
              </a:lnSpc>
              <a:buClr>
                <a:schemeClr val="tx1"/>
              </a:buClr>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cs typeface="+mn-cs"/>
              </a:rPr>
              <a:t>存储层次结构</a:t>
            </a:r>
            <a:br>
              <a:rPr lang="zh-CN" altLang="en-US" dirty="0">
                <a:latin typeface="Times New Roman" panose="02020603050405020304" pitchFamily="18" charset="0"/>
                <a:ea typeface="华文新魏" panose="02010800040101010101" pitchFamily="2" charset="-122"/>
              </a:rPr>
            </a:br>
            <a:r>
              <a:rPr lang="en-US" altLang="zh-CN" sz="2000" dirty="0">
                <a:solidFill>
                  <a:srgbClr val="0000CC"/>
                </a:solidFill>
                <a:latin typeface="Times New Roman" panose="02020603050405020304" pitchFamily="18" charset="0"/>
                <a:ea typeface="华文新魏" panose="02010800040101010101" pitchFamily="2" charset="-122"/>
              </a:rPr>
              <a:t>(Memory Hierarchies)</a:t>
            </a:r>
          </a:p>
        </p:txBody>
      </p:sp>
      <p:sp>
        <p:nvSpPr>
          <p:cNvPr id="172039" name="Line 3"/>
          <p:cNvSpPr>
            <a:spLocks noChangeShapeType="1"/>
          </p:cNvSpPr>
          <p:nvPr/>
        </p:nvSpPr>
        <p:spPr bwMode="auto">
          <a:xfrm>
            <a:off x="5253038" y="4579938"/>
            <a:ext cx="0" cy="762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solidFill>
                  <a:srgbClr val="000000"/>
                </a:solidFill>
                <a:round/>
                <a:headEnd/>
                <a:tailEnd/>
              </a14:hiddenLine>
            </a:ext>
          </a:extLst>
        </p:spPr>
        <p:txBody>
          <a:bodyPr/>
          <a:lstStyle/>
          <a:p>
            <a:endParaRPr lang="zh-CN" altLang="en-US"/>
          </a:p>
        </p:txBody>
      </p:sp>
      <p:sp>
        <p:nvSpPr>
          <p:cNvPr id="172040" name="Text Box 11"/>
          <p:cNvSpPr txBox="1">
            <a:spLocks noChangeArrowheads="1"/>
          </p:cNvSpPr>
          <p:nvPr/>
        </p:nvSpPr>
        <p:spPr bwMode="auto">
          <a:xfrm>
            <a:off x="5119688" y="2671763"/>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Cache</a:t>
            </a:r>
          </a:p>
        </p:txBody>
      </p:sp>
      <p:sp>
        <p:nvSpPr>
          <p:cNvPr id="172041" name="Text Box 12"/>
          <p:cNvSpPr txBox="1">
            <a:spLocks noChangeArrowheads="1"/>
          </p:cNvSpPr>
          <p:nvPr/>
        </p:nvSpPr>
        <p:spPr bwMode="auto">
          <a:xfrm>
            <a:off x="4749800" y="3357563"/>
            <a:ext cx="206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Main memory</a:t>
            </a:r>
          </a:p>
        </p:txBody>
      </p:sp>
      <p:sp>
        <p:nvSpPr>
          <p:cNvPr id="172042" name="Text Box 13"/>
          <p:cNvSpPr txBox="1">
            <a:spLocks noChangeArrowheads="1"/>
          </p:cNvSpPr>
          <p:nvPr/>
        </p:nvSpPr>
        <p:spPr bwMode="auto">
          <a:xfrm>
            <a:off x="4749800" y="4119563"/>
            <a:ext cx="206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Magnetic disk</a:t>
            </a:r>
          </a:p>
        </p:txBody>
      </p:sp>
      <p:sp>
        <p:nvSpPr>
          <p:cNvPr id="172043" name="Line 14"/>
          <p:cNvSpPr>
            <a:spLocks noChangeShapeType="1"/>
          </p:cNvSpPr>
          <p:nvPr/>
        </p:nvSpPr>
        <p:spPr bwMode="auto">
          <a:xfrm>
            <a:off x="5487988" y="4724400"/>
            <a:ext cx="0" cy="865188"/>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044" name="Text Box 15"/>
          <p:cNvSpPr txBox="1">
            <a:spLocks noChangeArrowheads="1"/>
          </p:cNvSpPr>
          <p:nvPr/>
        </p:nvSpPr>
        <p:spPr bwMode="auto">
          <a:xfrm>
            <a:off x="4159250" y="488156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Tape</a:t>
            </a:r>
          </a:p>
        </p:txBody>
      </p:sp>
      <p:sp>
        <p:nvSpPr>
          <p:cNvPr id="172045" name="Text Box 16"/>
          <p:cNvSpPr txBox="1">
            <a:spLocks noChangeArrowheads="1"/>
          </p:cNvSpPr>
          <p:nvPr/>
        </p:nvSpPr>
        <p:spPr bwMode="auto">
          <a:xfrm>
            <a:off x="5784850" y="4881563"/>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Optical disk</a:t>
            </a:r>
          </a:p>
        </p:txBody>
      </p:sp>
      <p:sp>
        <p:nvSpPr>
          <p:cNvPr id="172046" name="Line 17"/>
          <p:cNvSpPr>
            <a:spLocks noChangeShapeType="1"/>
          </p:cNvSpPr>
          <p:nvPr/>
        </p:nvSpPr>
        <p:spPr bwMode="auto">
          <a:xfrm>
            <a:off x="684213" y="2176463"/>
            <a:ext cx="0" cy="2538412"/>
          </a:xfrm>
          <a:prstGeom prst="line">
            <a:avLst/>
          </a:prstGeom>
          <a:noFill/>
          <a:ln w="44450" cap="sq">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7" name="Text Box 18"/>
          <p:cNvSpPr txBox="1">
            <a:spLocks noChangeArrowheads="1"/>
          </p:cNvSpPr>
          <p:nvPr/>
        </p:nvSpPr>
        <p:spPr bwMode="auto">
          <a:xfrm>
            <a:off x="754063" y="2162175"/>
            <a:ext cx="3889375"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微软雅黑" panose="020B0503020204020204" pitchFamily="34" charset="-122"/>
              </a:rPr>
              <a:t>Storage capacity: larger</a:t>
            </a:r>
          </a:p>
          <a:p>
            <a:pPr eaLnBrk="1" hangingPunct="1">
              <a:spcBef>
                <a:spcPct val="50000"/>
              </a:spcBef>
            </a:pPr>
            <a:r>
              <a:rPr kumimoji="1" lang="en-US" altLang="zh-CN" sz="2400" b="1">
                <a:latin typeface="Times New Roman" panose="02020603050405020304" pitchFamily="18" charset="0"/>
                <a:ea typeface="微软雅黑" panose="020B0503020204020204" pitchFamily="34" charset="-122"/>
              </a:rPr>
              <a:t>Access frequency: fewer </a:t>
            </a:r>
          </a:p>
          <a:p>
            <a:pPr eaLnBrk="1" hangingPunct="1">
              <a:spcBef>
                <a:spcPct val="50000"/>
              </a:spcBef>
            </a:pPr>
            <a:r>
              <a:rPr kumimoji="1" lang="en-US" altLang="zh-CN" sz="2400" b="1">
                <a:latin typeface="Times New Roman" panose="02020603050405020304" pitchFamily="18" charset="0"/>
                <a:ea typeface="微软雅黑" panose="020B0503020204020204" pitchFamily="34" charset="-122"/>
              </a:rPr>
              <a:t>Speed: Slower</a:t>
            </a:r>
          </a:p>
          <a:p>
            <a:pPr eaLnBrk="1" hangingPunct="1">
              <a:spcBef>
                <a:spcPct val="50000"/>
              </a:spcBef>
            </a:pPr>
            <a:r>
              <a:rPr kumimoji="1" lang="en-US" altLang="zh-CN" sz="2400" b="1">
                <a:latin typeface="Times New Roman" panose="02020603050405020304" pitchFamily="18" charset="0"/>
                <a:ea typeface="微软雅黑" panose="020B0503020204020204" pitchFamily="34" charset="-122"/>
              </a:rPr>
              <a:t>Cost: cheaper</a:t>
            </a:r>
          </a:p>
          <a:p>
            <a:pPr eaLnBrk="1" hangingPunct="1">
              <a:spcBef>
                <a:spcPct val="50000"/>
              </a:spcBef>
            </a:pPr>
            <a:endParaRPr kumimoji="1" lang="en-US" altLang="zh-CN" sz="2400" b="1">
              <a:solidFill>
                <a:srgbClr val="663300"/>
              </a:solidFill>
              <a:latin typeface="Times New Roman" panose="02020603050405020304" pitchFamily="18" charset="0"/>
              <a:ea typeface="微软雅黑" panose="020B0503020204020204" pitchFamily="34" charset="-122"/>
            </a:endParaRPr>
          </a:p>
          <a:p>
            <a:pPr eaLnBrk="1" hangingPunct="1">
              <a:spcBef>
                <a:spcPct val="50000"/>
              </a:spcBef>
            </a:pPr>
            <a:endParaRPr kumimoji="1" lang="zh-CN" altLang="en-US" sz="2400" b="1">
              <a:solidFill>
                <a:srgbClr val="663300"/>
              </a:solidFill>
              <a:latin typeface="Times New Roman" panose="02020603050405020304" pitchFamily="18" charset="0"/>
              <a:ea typeface="微软雅黑" panose="020B0503020204020204" pitchFamily="34" charset="-122"/>
            </a:endParaRPr>
          </a:p>
        </p:txBody>
      </p:sp>
      <p:sp>
        <p:nvSpPr>
          <p:cNvPr id="172048" name="Rectangle 2"/>
          <p:cNvSpPr>
            <a:spLocks noChangeArrowheads="1"/>
          </p:cNvSpPr>
          <p:nvPr/>
        </p:nvSpPr>
        <p:spPr bwMode="auto">
          <a:xfrm>
            <a:off x="0" y="36514"/>
            <a:ext cx="84502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功能部件</a:t>
            </a:r>
            <a:r>
              <a:rPr lang="en-US" altLang="zh-CN" sz="3200" b="1" dirty="0">
                <a:solidFill>
                  <a:srgbClr val="A50021"/>
                </a:solidFill>
                <a:ea typeface="微软雅黑" panose="020B0503020204020204" pitchFamily="34" charset="-122"/>
              </a:rPr>
              <a:t>2—</a:t>
            </a:r>
            <a:r>
              <a:rPr lang="zh-CN" altLang="en-US" sz="3200" b="1" dirty="0">
                <a:solidFill>
                  <a:srgbClr val="A50021"/>
                </a:solidFill>
                <a:ea typeface="微软雅黑" panose="020B0503020204020204" pitchFamily="34" charset="-122"/>
              </a:rPr>
              <a:t>存储器</a:t>
            </a:r>
            <a:endParaRPr lang="en-US" altLang="zh-CN" sz="3200" b="1" dirty="0">
              <a:solidFill>
                <a:srgbClr val="A50021"/>
              </a:solidFill>
              <a:ea typeface="微软雅黑" panose="020B0503020204020204" pitchFamily="34" charset="-122"/>
            </a:endParaRPr>
          </a:p>
        </p:txBody>
      </p:sp>
      <p:sp>
        <p:nvSpPr>
          <p:cNvPr id="172049" name="AutoShape 24"/>
          <p:cNvSpPr>
            <a:spLocks noChangeArrowheads="1"/>
          </p:cNvSpPr>
          <p:nvPr/>
        </p:nvSpPr>
        <p:spPr bwMode="auto">
          <a:xfrm>
            <a:off x="4960938" y="1350963"/>
            <a:ext cx="1584325" cy="1150937"/>
          </a:xfrm>
          <a:prstGeom prst="triangle">
            <a:avLst>
              <a:gd name="adj" fmla="val 50000"/>
            </a:avLst>
          </a:prstGeom>
          <a:solidFill>
            <a:srgbClr val="EAEAEA"/>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050" name="Text Box 10"/>
          <p:cNvSpPr txBox="1">
            <a:spLocks noChangeArrowheads="1"/>
          </p:cNvSpPr>
          <p:nvPr/>
        </p:nvSpPr>
        <p:spPr bwMode="auto">
          <a:xfrm>
            <a:off x="5192713" y="2062163"/>
            <a:ext cx="1477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Register</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3"/>
          <p:cNvSpPr>
            <a:spLocks noGrp="1" noChangeArrowheads="1"/>
          </p:cNvSpPr>
          <p:nvPr>
            <p:ph type="body" idx="1"/>
          </p:nvPr>
        </p:nvSpPr>
        <p:spPr bwMode="auto">
          <a:xfrm>
            <a:off x="576263" y="714375"/>
            <a:ext cx="8281987" cy="504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58775" indent="-358775">
              <a:lnSpc>
                <a:spcPct val="130000"/>
              </a:lnSpc>
              <a:buSzTx/>
            </a:pPr>
            <a:r>
              <a:rPr lang="en-US" altLang="zh-CN" sz="2800" dirty="0">
                <a:ea typeface="华文新魏" panose="02010800040101010101" pitchFamily="2" charset="-122"/>
              </a:rPr>
              <a:t>Input/Output (I/O)</a:t>
            </a:r>
            <a:r>
              <a:rPr lang="en-US" altLang="zh-CN" sz="2800" dirty="0">
                <a:solidFill>
                  <a:srgbClr val="663300"/>
                </a:solidFill>
                <a:ea typeface="华文新魏" panose="02010800040101010101" pitchFamily="2" charset="-122"/>
              </a:rPr>
              <a:t> </a:t>
            </a:r>
          </a:p>
          <a:p>
            <a:pPr marL="717550" lvl="1" indent="-358775">
              <a:lnSpc>
                <a:spcPct val="130000"/>
              </a:lnSpc>
              <a:buClr>
                <a:schemeClr val="tx2"/>
              </a:buClr>
            </a:pPr>
            <a:r>
              <a:rPr lang="zh-CN" altLang="en-US" sz="2400" dirty="0">
                <a:solidFill>
                  <a:srgbClr val="0000FF"/>
                </a:solidFill>
                <a:ea typeface="华文新魏" panose="02010800040101010101" pitchFamily="2" charset="-122"/>
              </a:rPr>
              <a:t>功能</a:t>
            </a:r>
            <a:r>
              <a:rPr lang="en-US" altLang="zh-CN" sz="2400" dirty="0">
                <a:solidFill>
                  <a:srgbClr val="0000FF"/>
                </a:solidFill>
                <a:ea typeface="华文新魏" panose="02010800040101010101" pitchFamily="2" charset="-122"/>
              </a:rPr>
              <a:t>:</a:t>
            </a:r>
            <a:r>
              <a:rPr lang="en-US" altLang="zh-CN" sz="2400" dirty="0">
                <a:solidFill>
                  <a:srgbClr val="663300"/>
                </a:solidFill>
                <a:ea typeface="华文新魏" panose="02010800040101010101" pitchFamily="2" charset="-122"/>
              </a:rPr>
              <a:t> </a:t>
            </a:r>
            <a:r>
              <a:rPr lang="zh-CN" altLang="en-US" sz="2400" dirty="0">
                <a:ea typeface="华文新魏" panose="02010800040101010101" pitchFamily="2" charset="-122"/>
              </a:rPr>
              <a:t>各种信息的输入</a:t>
            </a:r>
            <a:r>
              <a:rPr lang="en-US" altLang="zh-CN" sz="2400" dirty="0">
                <a:ea typeface="华文新魏" panose="02010800040101010101" pitchFamily="2" charset="-122"/>
              </a:rPr>
              <a:t>/</a:t>
            </a:r>
            <a:r>
              <a:rPr lang="zh-CN" altLang="en-US" sz="2400" dirty="0">
                <a:ea typeface="华文新魏" panose="02010800040101010101" pitchFamily="2" charset="-122"/>
              </a:rPr>
              <a:t>输出</a:t>
            </a:r>
          </a:p>
          <a:p>
            <a:pPr marL="717550" lvl="1" indent="-358775">
              <a:lnSpc>
                <a:spcPct val="130000"/>
              </a:lnSpc>
              <a:buClr>
                <a:schemeClr val="tx2"/>
              </a:buClr>
            </a:pPr>
            <a:r>
              <a:rPr lang="zh-CN" altLang="en-US" sz="2400" dirty="0">
                <a:solidFill>
                  <a:srgbClr val="0000FF"/>
                </a:solidFill>
                <a:ea typeface="华文新魏" panose="02010800040101010101" pitchFamily="2" charset="-122"/>
              </a:rPr>
              <a:t>组成</a:t>
            </a:r>
            <a:r>
              <a:rPr lang="en-US" altLang="zh-CN" sz="2400" dirty="0">
                <a:solidFill>
                  <a:srgbClr val="0000FF"/>
                </a:solidFill>
                <a:ea typeface="华文新魏" panose="02010800040101010101" pitchFamily="2" charset="-122"/>
              </a:rPr>
              <a:t>:</a:t>
            </a:r>
            <a:r>
              <a:rPr lang="en-US" altLang="zh-CN" sz="2400" dirty="0">
                <a:solidFill>
                  <a:srgbClr val="663300"/>
                </a:solidFill>
                <a:ea typeface="华文新魏" panose="02010800040101010101" pitchFamily="2" charset="-122"/>
              </a:rPr>
              <a:t> </a:t>
            </a:r>
            <a:r>
              <a:rPr lang="en-US" altLang="zh-CN" sz="2400" dirty="0">
                <a:solidFill>
                  <a:schemeClr val="hlink"/>
                </a:solidFill>
                <a:ea typeface="华文新魏" panose="02010800040101010101" pitchFamily="2" charset="-122"/>
              </a:rPr>
              <a:t> </a:t>
            </a:r>
            <a:r>
              <a:rPr lang="en-US" altLang="zh-CN" sz="2400" dirty="0">
                <a:ea typeface="华文新魏" panose="02010800040101010101" pitchFamily="2" charset="-122"/>
              </a:rPr>
              <a:t>I/O Controller + I/O Device</a:t>
            </a:r>
          </a:p>
          <a:p>
            <a:pPr marL="984250" lvl="2" indent="-266700">
              <a:lnSpc>
                <a:spcPct val="130000"/>
              </a:lnSpc>
              <a:buClr>
                <a:schemeClr val="tx2"/>
              </a:buClr>
            </a:pPr>
            <a:r>
              <a:rPr lang="en-US" altLang="zh-CN" sz="2000" dirty="0">
                <a:solidFill>
                  <a:srgbClr val="0000FF"/>
                </a:solidFill>
                <a:ea typeface="华文新魏" panose="02010800040101010101" pitchFamily="2" charset="-122"/>
              </a:rPr>
              <a:t>I/O Controller</a:t>
            </a:r>
            <a:r>
              <a:rPr lang="en-US" altLang="zh-CN" sz="2000" dirty="0">
                <a:ea typeface="华文新魏" panose="02010800040101010101" pitchFamily="2" charset="-122"/>
              </a:rPr>
              <a:t>(I/O</a:t>
            </a:r>
            <a:r>
              <a:rPr lang="zh-CN" altLang="en-US" sz="2000" dirty="0">
                <a:ea typeface="华文新魏" panose="02010800040101010101" pitchFamily="2" charset="-122"/>
              </a:rPr>
              <a:t>控制器</a:t>
            </a:r>
            <a:r>
              <a:rPr lang="en-US" altLang="zh-CN" sz="2000" dirty="0">
                <a:ea typeface="华文新魏" panose="02010800040101010101" pitchFamily="2" charset="-122"/>
              </a:rPr>
              <a:t>)</a:t>
            </a:r>
            <a:r>
              <a:rPr lang="zh-CN" altLang="en-US" sz="2000" dirty="0">
                <a:ea typeface="华文新魏" panose="02010800040101010101" pitchFamily="2" charset="-122"/>
              </a:rPr>
              <a:t>：控制外设工作，完成主机和外设之间的通信</a:t>
            </a:r>
            <a:r>
              <a:rPr lang="zh-CN" altLang="en-US" sz="2400" dirty="0">
                <a:ea typeface="华文新魏" panose="02010800040101010101" pitchFamily="2" charset="-122"/>
              </a:rPr>
              <a:t>  </a:t>
            </a:r>
          </a:p>
          <a:p>
            <a:pPr marL="984250" lvl="2" indent="-266700">
              <a:lnSpc>
                <a:spcPct val="130000"/>
              </a:lnSpc>
              <a:buClr>
                <a:schemeClr val="tx2"/>
              </a:buClr>
            </a:pPr>
            <a:r>
              <a:rPr lang="en-US" altLang="zh-CN" sz="2000" dirty="0">
                <a:solidFill>
                  <a:srgbClr val="0000FF"/>
                </a:solidFill>
                <a:ea typeface="华文新魏" panose="02010800040101010101" pitchFamily="2" charset="-122"/>
              </a:rPr>
              <a:t>I/O device</a:t>
            </a:r>
            <a:r>
              <a:rPr lang="en-US" altLang="zh-CN" sz="2000" dirty="0">
                <a:ea typeface="华文新魏" panose="02010800040101010101" pitchFamily="2" charset="-122"/>
              </a:rPr>
              <a:t> (I/O</a:t>
            </a:r>
            <a:r>
              <a:rPr lang="zh-CN" altLang="en-US" sz="2000" dirty="0">
                <a:ea typeface="华文新魏" panose="02010800040101010101" pitchFamily="2" charset="-122"/>
              </a:rPr>
              <a:t>设备</a:t>
            </a:r>
            <a:r>
              <a:rPr lang="en-US" altLang="zh-CN" sz="2000" dirty="0">
                <a:ea typeface="华文新魏" panose="02010800040101010101" pitchFamily="2" charset="-122"/>
              </a:rPr>
              <a:t>) </a:t>
            </a:r>
            <a:r>
              <a:rPr lang="zh-CN" altLang="en-US" sz="2000" dirty="0">
                <a:ea typeface="华文新魏" panose="02010800040101010101" pitchFamily="2" charset="-122"/>
              </a:rPr>
              <a:t>：输入</a:t>
            </a:r>
            <a:r>
              <a:rPr lang="en-US" altLang="zh-CN" sz="2000" dirty="0">
                <a:ea typeface="华文新魏" panose="02010800040101010101" pitchFamily="2" charset="-122"/>
              </a:rPr>
              <a:t>/</a:t>
            </a:r>
            <a:r>
              <a:rPr lang="zh-CN" altLang="en-US" sz="2000" dirty="0">
                <a:ea typeface="华文新魏" panose="02010800040101010101" pitchFamily="2" charset="-122"/>
              </a:rPr>
              <a:t>输出信息</a:t>
            </a:r>
          </a:p>
          <a:p>
            <a:pPr marL="984250" lvl="2" indent="-266700">
              <a:lnSpc>
                <a:spcPct val="130000"/>
              </a:lnSpc>
              <a:buFont typeface="Wingdings" panose="05000000000000000000" pitchFamily="2" charset="2"/>
              <a:buNone/>
            </a:pPr>
            <a:r>
              <a:rPr lang="en-US" altLang="zh-CN" sz="2000" dirty="0">
                <a:ea typeface="华文新魏" panose="02010800040101010101" pitchFamily="2" charset="-122"/>
              </a:rPr>
              <a:t>        </a:t>
            </a:r>
            <a:r>
              <a:rPr lang="zh-CN" altLang="en-US" sz="2000" dirty="0">
                <a:ea typeface="华文新魏" panose="02010800040101010101" pitchFamily="2" charset="-122"/>
              </a:rPr>
              <a:t>包括：</a:t>
            </a:r>
            <a:r>
              <a:rPr lang="en-US" altLang="zh-CN" sz="2000" dirty="0">
                <a:ea typeface="华文新魏" panose="02010800040101010101" pitchFamily="2" charset="-122"/>
              </a:rPr>
              <a:t>Keyboard</a:t>
            </a:r>
            <a:r>
              <a:rPr lang="zh-CN" altLang="en-US" sz="2000" dirty="0">
                <a:ea typeface="华文新魏" panose="02010800040101010101" pitchFamily="2" charset="-122"/>
              </a:rPr>
              <a:t>、 </a:t>
            </a:r>
            <a:r>
              <a:rPr lang="en-US" altLang="zh-CN" sz="2000" dirty="0">
                <a:ea typeface="华文新魏" panose="02010800040101010101" pitchFamily="2" charset="-122"/>
              </a:rPr>
              <a:t>Printer</a:t>
            </a:r>
            <a:r>
              <a:rPr lang="zh-CN" altLang="en-US" sz="2000" dirty="0">
                <a:ea typeface="华文新魏" panose="02010800040101010101" pitchFamily="2" charset="-122"/>
              </a:rPr>
              <a:t>、 </a:t>
            </a:r>
            <a:r>
              <a:rPr lang="en-US" altLang="zh-CN" sz="2000" dirty="0">
                <a:ea typeface="华文新魏" panose="02010800040101010101" pitchFamily="2" charset="-122"/>
              </a:rPr>
              <a:t>Display </a:t>
            </a:r>
            <a:r>
              <a:rPr lang="zh-CN" altLang="en-US" sz="2000" dirty="0">
                <a:ea typeface="华文新魏" panose="02010800040101010101" pitchFamily="2" charset="-122"/>
              </a:rPr>
              <a:t>， </a:t>
            </a:r>
            <a:r>
              <a:rPr lang="en-US" altLang="zh-CN" sz="2000" dirty="0" err="1">
                <a:ea typeface="华文新魏" panose="02010800040101010101" pitchFamily="2" charset="-122"/>
              </a:rPr>
              <a:t>etc</a:t>
            </a:r>
            <a:endParaRPr lang="en-US" altLang="zh-CN" sz="2000" dirty="0">
              <a:ea typeface="华文新魏" panose="02010800040101010101" pitchFamily="2" charset="-122"/>
            </a:endParaRPr>
          </a:p>
        </p:txBody>
      </p:sp>
      <p:sp>
        <p:nvSpPr>
          <p:cNvPr id="174083" name="Rectangle 2"/>
          <p:cNvSpPr>
            <a:spLocks noChangeArrowheads="1"/>
          </p:cNvSpPr>
          <p:nvPr/>
        </p:nvSpPr>
        <p:spPr bwMode="auto">
          <a:xfrm>
            <a:off x="0" y="84137"/>
            <a:ext cx="963833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功能部件</a:t>
            </a:r>
            <a:r>
              <a:rPr lang="en-US" altLang="zh-CN" sz="3200" b="1" dirty="0">
                <a:solidFill>
                  <a:srgbClr val="A50021"/>
                </a:solidFill>
                <a:ea typeface="微软雅黑" panose="020B0503020204020204" pitchFamily="34" charset="-122"/>
              </a:rPr>
              <a:t>3—</a:t>
            </a:r>
            <a:r>
              <a:rPr lang="zh-CN" altLang="en-US" sz="3200" b="1" dirty="0">
                <a:solidFill>
                  <a:srgbClr val="A50021"/>
                </a:solidFill>
                <a:ea typeface="微软雅黑" panose="020B0503020204020204" pitchFamily="34" charset="-122"/>
              </a:rPr>
              <a:t>输入</a:t>
            </a:r>
            <a:r>
              <a:rPr lang="en-US" altLang="zh-CN" sz="3200" b="1" dirty="0">
                <a:solidFill>
                  <a:srgbClr val="A50021"/>
                </a:solidFill>
                <a:ea typeface="微软雅黑" panose="020B0503020204020204" pitchFamily="34" charset="-122"/>
              </a:rPr>
              <a:t>/</a:t>
            </a:r>
            <a:r>
              <a:rPr lang="zh-CN" altLang="en-US" sz="3200" b="1" dirty="0">
                <a:solidFill>
                  <a:srgbClr val="A50021"/>
                </a:solidFill>
                <a:ea typeface="微软雅黑" panose="020B0503020204020204" pitchFamily="34" charset="-122"/>
              </a:rPr>
              <a:t>输出</a:t>
            </a:r>
            <a:endParaRPr lang="en-US" altLang="zh-CN" sz="3200" b="1" dirty="0">
              <a:solidFill>
                <a:srgbClr val="A50021"/>
              </a:solidFill>
              <a:ea typeface="微软雅黑" panose="020B0503020204020204" pitchFamily="34" charset="-122"/>
            </a:endParaRPr>
          </a:p>
        </p:txBody>
      </p:sp>
      <p:pic>
        <p:nvPicPr>
          <p:cNvPr id="21508" name="Picture 7" descr="键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4797425"/>
            <a:ext cx="15113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8" descr="打印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6363" y="4724400"/>
            <a:ext cx="13684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0" descr="液晶显示器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288" y="4652963"/>
            <a:ext cx="1677987"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11"/>
          <p:cNvSpPr>
            <a:spLocks noChangeArrowheads="1"/>
          </p:cNvSpPr>
          <p:nvPr/>
        </p:nvSpPr>
        <p:spPr bwMode="auto">
          <a:xfrm>
            <a:off x="892175" y="4508500"/>
            <a:ext cx="2160588" cy="1512888"/>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2" name="Rectangle 12"/>
          <p:cNvSpPr>
            <a:spLocks noChangeArrowheads="1"/>
          </p:cNvSpPr>
          <p:nvPr/>
        </p:nvSpPr>
        <p:spPr bwMode="auto">
          <a:xfrm>
            <a:off x="3492500" y="4508500"/>
            <a:ext cx="2160588" cy="1512888"/>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3" name="Rectangle 13"/>
          <p:cNvSpPr>
            <a:spLocks noChangeArrowheads="1"/>
          </p:cNvSpPr>
          <p:nvPr/>
        </p:nvSpPr>
        <p:spPr bwMode="auto">
          <a:xfrm>
            <a:off x="6083300" y="4508500"/>
            <a:ext cx="2160588" cy="1512888"/>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8" descr="总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536825"/>
            <a:ext cx="5976937"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1" name="Rectangle 5"/>
          <p:cNvSpPr>
            <a:spLocks noChangeArrowheads="1"/>
          </p:cNvSpPr>
          <p:nvPr/>
        </p:nvSpPr>
        <p:spPr bwMode="auto">
          <a:xfrm>
            <a:off x="71438" y="635000"/>
            <a:ext cx="7237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spcBef>
                <a:spcPct val="20000"/>
              </a:spcBef>
              <a:buClr>
                <a:srgbClr val="C00000"/>
              </a:buClr>
              <a:buFont typeface="Wingdings" panose="05000000000000000000" pitchFamily="2" charset="2"/>
              <a:buChar char="n"/>
            </a:pPr>
            <a:r>
              <a:rPr lang="zh-CN" altLang="en-US" sz="2800" b="1" dirty="0">
                <a:latin typeface="华文新魏" panose="02010800040101010101" pitchFamily="2" charset="-122"/>
                <a:ea typeface="华文新魏" panose="02010800040101010101" pitchFamily="2" charset="-122"/>
              </a:rPr>
              <a:t>总线用于各功能部件之间的连接</a:t>
            </a:r>
          </a:p>
        </p:txBody>
      </p:sp>
      <p:sp>
        <p:nvSpPr>
          <p:cNvPr id="176132" name="Rectangle 2"/>
          <p:cNvSpPr>
            <a:spLocks noChangeArrowheads="1"/>
          </p:cNvSpPr>
          <p:nvPr/>
        </p:nvSpPr>
        <p:spPr bwMode="auto">
          <a:xfrm>
            <a:off x="35809" y="42862"/>
            <a:ext cx="7406084"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打开计算机的机箱 </a:t>
            </a:r>
            <a:r>
              <a:rPr lang="en-US" altLang="zh-CN" sz="3200" b="1" dirty="0">
                <a:solidFill>
                  <a:srgbClr val="A50021"/>
                </a:solidFill>
                <a:ea typeface="微软雅黑" panose="020B0503020204020204" pitchFamily="34" charset="-122"/>
              </a:rPr>
              <a:t>—— </a:t>
            </a:r>
            <a:r>
              <a:rPr lang="zh-CN" altLang="en-US" sz="3200" b="1" dirty="0">
                <a:solidFill>
                  <a:srgbClr val="A50021"/>
                </a:solidFill>
                <a:ea typeface="微软雅黑" panose="020B0503020204020204" pitchFamily="34" charset="-122"/>
              </a:rPr>
              <a:t>总线</a:t>
            </a:r>
            <a:endParaRPr lang="en-US" altLang="zh-CN" sz="3200" b="1" dirty="0">
              <a:solidFill>
                <a:srgbClr val="A50021"/>
              </a:solidFill>
              <a:ea typeface="微软雅黑" panose="020B0503020204020204" pitchFamily="34" charset="-122"/>
            </a:endParaRPr>
          </a:p>
        </p:txBody>
      </p:sp>
      <p:pic>
        <p:nvPicPr>
          <p:cNvPr id="176133" name="Picture 10" descr="总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1365250"/>
            <a:ext cx="5221287"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4" name="Line 11"/>
          <p:cNvSpPr>
            <a:spLocks noChangeShapeType="1"/>
          </p:cNvSpPr>
          <p:nvPr/>
        </p:nvSpPr>
        <p:spPr bwMode="auto">
          <a:xfrm>
            <a:off x="468313" y="1341438"/>
            <a:ext cx="8064500" cy="5111750"/>
          </a:xfrm>
          <a:prstGeom prst="line">
            <a:avLst/>
          </a:prstGeom>
          <a:noFill/>
          <a:ln w="6350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35" name="Text Box 12"/>
          <p:cNvSpPr txBox="1">
            <a:spLocks noChangeArrowheads="1"/>
          </p:cNvSpPr>
          <p:nvPr/>
        </p:nvSpPr>
        <p:spPr bwMode="auto">
          <a:xfrm>
            <a:off x="6286500" y="411480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华文新魏" panose="02010800040101010101" pitchFamily="2" charset="-122"/>
              </a:rPr>
              <a:t>(</a:t>
            </a:r>
            <a:r>
              <a:rPr lang="zh-CN" altLang="en-US" sz="2400" b="1">
                <a:latin typeface="Times New Roman" panose="02020603050405020304" pitchFamily="18" charset="0"/>
                <a:ea typeface="华文新魏" panose="02010800040101010101" pitchFamily="2" charset="-122"/>
              </a:rPr>
              <a:t>常见</a:t>
            </a:r>
            <a:r>
              <a:rPr lang="en-US" altLang="zh-CN" sz="2400" b="1">
                <a:latin typeface="Times New Roman" panose="02020603050405020304" pitchFamily="18" charset="0"/>
                <a:ea typeface="华文新魏" panose="02010800040101010101" pitchFamily="2" charset="-122"/>
              </a:rPr>
              <a:t>PC</a:t>
            </a:r>
            <a:r>
              <a:rPr lang="zh-CN" altLang="en-US" sz="2400" b="1">
                <a:latin typeface="Times New Roman" panose="02020603050405020304" pitchFamily="18" charset="0"/>
                <a:ea typeface="华文新魏" panose="02010800040101010101" pitchFamily="2" charset="-122"/>
              </a:rPr>
              <a:t>总线图</a:t>
            </a:r>
            <a:r>
              <a:rPr lang="en-US" altLang="zh-CN" sz="2400" b="1">
                <a:latin typeface="Times New Roman" panose="02020603050405020304" pitchFamily="18" charset="0"/>
                <a:ea typeface="华文新魏" panose="02010800040101010101" pitchFamily="2" charset="-122"/>
              </a:rPr>
              <a:t>)</a:t>
            </a:r>
            <a:endParaRPr lang="zh-CN" altLang="en-US" sz="2400" b="1">
              <a:latin typeface="Times New Roman" panose="02020603050405020304" pitchFamily="18" charset="0"/>
              <a:ea typeface="华文新魏" panose="02010800040101010101" pitchFamily="2" charset="-122"/>
            </a:endParaRPr>
          </a:p>
        </p:txBody>
      </p:sp>
      <p:sp>
        <p:nvSpPr>
          <p:cNvPr id="176136" name="Text Box 13"/>
          <p:cNvSpPr txBox="1">
            <a:spLocks noChangeArrowheads="1"/>
          </p:cNvSpPr>
          <p:nvPr/>
        </p:nvSpPr>
        <p:spPr bwMode="auto">
          <a:xfrm>
            <a:off x="1031875" y="5949950"/>
            <a:ext cx="346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华文新魏" panose="02010800040101010101" pitchFamily="2" charset="-122"/>
              </a:rPr>
              <a:t>(</a:t>
            </a:r>
            <a:r>
              <a:rPr lang="zh-CN" altLang="en-US" sz="2400" b="1">
                <a:latin typeface="Times New Roman" panose="02020603050405020304" pitchFamily="18" charset="0"/>
                <a:ea typeface="华文新魏" panose="02010800040101010101" pitchFamily="2" charset="-122"/>
              </a:rPr>
              <a:t>计算机系统总线结构图</a:t>
            </a:r>
            <a:r>
              <a:rPr lang="en-US" altLang="zh-CN" sz="2400" b="1">
                <a:latin typeface="Times New Roman" panose="02020603050405020304" pitchFamily="18" charset="0"/>
                <a:ea typeface="华文新魏" panose="02010800040101010101" pitchFamily="2" charset="-122"/>
              </a:rPr>
              <a:t>)</a:t>
            </a:r>
            <a:endParaRPr lang="zh-CN" altLang="en-US" sz="2400" b="1">
              <a:latin typeface="Times New Roman" panose="02020603050405020304" pitchFamily="18" charset="0"/>
              <a:ea typeface="华文新魏" panose="02010800040101010101" pitchFamily="2"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body" sz="half" idx="1"/>
          </p:nvPr>
        </p:nvSpPr>
        <p:spPr bwMode="auto">
          <a:xfrm>
            <a:off x="622300" y="1243013"/>
            <a:ext cx="5235575" cy="1685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1 #include &lt;stdio.h&gt;</a:t>
            </a:r>
          </a:p>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2</a:t>
            </a:r>
          </a:p>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3 int main()</a:t>
            </a:r>
          </a:p>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4 {</a:t>
            </a:r>
          </a:p>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5 printf("hello, world\n");</a:t>
            </a:r>
          </a:p>
          <a:p>
            <a:pPr>
              <a:spcBef>
                <a:spcPts val="600"/>
              </a:spcBef>
              <a:buFont typeface="Wingdings" panose="05000000000000000000" pitchFamily="2" charset="2"/>
              <a:buNone/>
            </a:pPr>
            <a:r>
              <a:rPr lang="en-US" altLang="zh-CN" sz="2400" b="1">
                <a:solidFill>
                  <a:srgbClr val="0000FF"/>
                </a:solidFill>
                <a:ea typeface="微软雅黑" panose="020B0503020204020204" pitchFamily="34" charset="-122"/>
              </a:rPr>
              <a:t>6 }</a:t>
            </a:r>
            <a:endParaRPr lang="zh-CN" altLang="en-US" sz="2400" b="1">
              <a:solidFill>
                <a:srgbClr val="0000FF"/>
              </a:solidFill>
              <a:ea typeface="微软雅黑" panose="020B0503020204020204" pitchFamily="34" charset="-122"/>
            </a:endParaRPr>
          </a:p>
        </p:txBody>
      </p:sp>
      <p:sp>
        <p:nvSpPr>
          <p:cNvPr id="178179" name="Text Box 4"/>
          <p:cNvSpPr txBox="1">
            <a:spLocks noChangeArrowheads="1"/>
          </p:cNvSpPr>
          <p:nvPr/>
        </p:nvSpPr>
        <p:spPr bwMode="auto">
          <a:xfrm>
            <a:off x="428625" y="714375"/>
            <a:ext cx="58324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400" b="1">
                <a:latin typeface="Times New Roman" panose="02020603050405020304" pitchFamily="18" charset="0"/>
                <a:ea typeface="华文新魏" panose="02010800040101010101" pitchFamily="2" charset="-122"/>
                <a:cs typeface="Arial" panose="020B0604020202020204" pitchFamily="34" charset="0"/>
              </a:rPr>
              <a:t>经典的“ </a:t>
            </a:r>
            <a:r>
              <a:rPr lang="en-US" altLang="zh-CN" sz="2400" b="1">
                <a:latin typeface="Times New Roman" panose="02020603050405020304" pitchFamily="18" charset="0"/>
                <a:ea typeface="华文新魏" panose="02010800040101010101" pitchFamily="2" charset="-122"/>
                <a:cs typeface="Arial" panose="020B0604020202020204" pitchFamily="34" charset="0"/>
              </a:rPr>
              <a:t>hello.c ”C-</a:t>
            </a:r>
            <a:r>
              <a:rPr lang="zh-CN" altLang="en-US" sz="2400" b="1">
                <a:latin typeface="Times New Roman" panose="02020603050405020304" pitchFamily="18" charset="0"/>
                <a:ea typeface="华文新魏" panose="02010800040101010101" pitchFamily="2" charset="-122"/>
                <a:cs typeface="Arial" panose="020B0604020202020204" pitchFamily="34" charset="0"/>
              </a:rPr>
              <a:t>源程序</a:t>
            </a:r>
          </a:p>
        </p:txBody>
      </p:sp>
      <p:graphicFrame>
        <p:nvGraphicFramePr>
          <p:cNvPr id="168969" name="Object 2"/>
          <p:cNvGraphicFramePr>
            <a:graphicFrameLocks noGrp="1" noChangeAspect="1"/>
          </p:cNvGraphicFramePr>
          <p:nvPr>
            <p:ph sz="half" idx="2"/>
          </p:nvPr>
        </p:nvGraphicFramePr>
        <p:xfrm>
          <a:off x="-3175" y="3786188"/>
          <a:ext cx="9218613" cy="2379662"/>
        </p:xfrm>
        <a:graphic>
          <a:graphicData uri="http://schemas.openxmlformats.org/presentationml/2006/ole">
            <mc:AlternateContent xmlns:mc="http://schemas.openxmlformats.org/markup-compatibility/2006">
              <mc:Choice xmlns:v="urn:schemas-microsoft-com:vml" Requires="v">
                <p:oleObj spid="_x0000_s11273" name="位图图像" r:id="rId3" imgW="7209524" imgH="1628571" progId="Paint.Picture">
                  <p:embed/>
                </p:oleObj>
              </mc:Choice>
              <mc:Fallback>
                <p:oleObj name="位图图像" r:id="rId3" imgW="7209524" imgH="1628571"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3786188"/>
                        <a:ext cx="921861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81" name="Rectangle 2"/>
          <p:cNvSpPr>
            <a:spLocks noChangeArrowheads="1"/>
          </p:cNvSpPr>
          <p:nvPr/>
        </p:nvSpPr>
        <p:spPr bwMode="auto">
          <a:xfrm>
            <a:off x="107504" y="145554"/>
            <a:ext cx="7893050" cy="48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回顾一个典型程序的转换处理过程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8969"/>
                                        </p:tgtEl>
                                        <p:attrNameLst>
                                          <p:attrName>style.visibility</p:attrName>
                                        </p:attrNameLst>
                                      </p:cBhvr>
                                      <p:to>
                                        <p:strVal val="visible"/>
                                      </p:to>
                                    </p:set>
                                    <p:animEffect transition="in" filter="blinds(horizontal)">
                                      <p:cBhvr>
                                        <p:cTn id="7" dur="500"/>
                                        <p:tgtEl>
                                          <p:spTgt spid="168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7"/>
          <p:cNvSpPr>
            <a:spLocks noChangeArrowheads="1"/>
          </p:cNvSpPr>
          <p:nvPr/>
        </p:nvSpPr>
        <p:spPr bwMode="auto">
          <a:xfrm>
            <a:off x="0" y="5254625"/>
            <a:ext cx="9144000" cy="1052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79203" name="Picture 36" descr="谷锐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09638"/>
            <a:ext cx="8378825" cy="4897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9204" name="Rectangle 2"/>
          <p:cNvSpPr>
            <a:spLocks noGrp="1" noChangeArrowheads="1"/>
          </p:cNvSpPr>
          <p:nvPr>
            <p:ph type="title"/>
          </p:nvPr>
        </p:nvSpPr>
        <p:spPr bwMode="auto">
          <a:xfrm>
            <a:off x="241040" y="14190"/>
            <a:ext cx="7211280" cy="528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solidFill>
                  <a:srgbClr val="A50021"/>
                </a:solidFill>
                <a:latin typeface="Arial" panose="020B0604020202020204" pitchFamily="34" charset="0"/>
                <a:cs typeface="+mn-cs"/>
              </a:rPr>
              <a:t>hello</a:t>
            </a:r>
            <a:r>
              <a:rPr lang="zh-CN" altLang="en-US" dirty="0">
                <a:solidFill>
                  <a:srgbClr val="A50021"/>
                </a:solidFill>
                <a:latin typeface="Arial" panose="020B0604020202020204" pitchFamily="34" charset="0"/>
                <a:cs typeface="+mn-cs"/>
              </a:rPr>
              <a:t>程序在计算机中的数据流动过程</a:t>
            </a:r>
          </a:p>
        </p:txBody>
      </p:sp>
      <p:sp>
        <p:nvSpPr>
          <p:cNvPr id="172036" name="Line 4"/>
          <p:cNvSpPr>
            <a:spLocks noChangeShapeType="1"/>
          </p:cNvSpPr>
          <p:nvPr/>
        </p:nvSpPr>
        <p:spPr bwMode="auto">
          <a:xfrm flipV="1">
            <a:off x="1609725" y="3756025"/>
            <a:ext cx="0" cy="60960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37" name="Line 5"/>
          <p:cNvSpPr>
            <a:spLocks noChangeShapeType="1"/>
          </p:cNvSpPr>
          <p:nvPr/>
        </p:nvSpPr>
        <p:spPr bwMode="auto">
          <a:xfrm>
            <a:off x="1628775" y="3775075"/>
            <a:ext cx="3060700" cy="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38" name="Line 6"/>
          <p:cNvSpPr>
            <a:spLocks noChangeShapeType="1"/>
          </p:cNvSpPr>
          <p:nvPr/>
        </p:nvSpPr>
        <p:spPr bwMode="auto">
          <a:xfrm flipV="1">
            <a:off x="4681538" y="3108325"/>
            <a:ext cx="0" cy="684213"/>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39" name="Line 7"/>
          <p:cNvSpPr>
            <a:spLocks noChangeShapeType="1"/>
          </p:cNvSpPr>
          <p:nvPr/>
        </p:nvSpPr>
        <p:spPr bwMode="auto">
          <a:xfrm flipH="1">
            <a:off x="1951038" y="2949575"/>
            <a:ext cx="2232025" cy="635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0" name="Line 8"/>
          <p:cNvSpPr>
            <a:spLocks noChangeShapeType="1"/>
          </p:cNvSpPr>
          <p:nvPr/>
        </p:nvSpPr>
        <p:spPr bwMode="auto">
          <a:xfrm flipV="1">
            <a:off x="1966913" y="2073275"/>
            <a:ext cx="0" cy="865188"/>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9"/>
          <p:cNvGrpSpPr>
            <a:grpSpLocks/>
          </p:cNvGrpSpPr>
          <p:nvPr/>
        </p:nvGrpSpPr>
        <p:grpSpPr bwMode="auto">
          <a:xfrm>
            <a:off x="1489075" y="4357688"/>
            <a:ext cx="1331913" cy="1430337"/>
            <a:chOff x="1051" y="2974"/>
            <a:chExt cx="750" cy="901"/>
          </a:xfrm>
        </p:grpSpPr>
        <p:sp>
          <p:nvSpPr>
            <p:cNvPr id="179230" name="Line 10"/>
            <p:cNvSpPr>
              <a:spLocks noChangeShapeType="1"/>
            </p:cNvSpPr>
            <p:nvPr/>
          </p:nvSpPr>
          <p:spPr bwMode="auto">
            <a:xfrm flipH="1" flipV="1">
              <a:off x="1115" y="2974"/>
              <a:ext cx="256" cy="33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31" name="Text Box 11"/>
            <p:cNvSpPr txBox="1">
              <a:spLocks noChangeArrowheads="1"/>
            </p:cNvSpPr>
            <p:nvPr/>
          </p:nvSpPr>
          <p:spPr bwMode="auto">
            <a:xfrm>
              <a:off x="1051" y="3604"/>
              <a:ext cx="75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solidFill>
                    <a:srgbClr val="FF0000"/>
                  </a:solidFill>
                </a:rPr>
                <a:t>“hello”</a:t>
              </a:r>
            </a:p>
          </p:txBody>
        </p:sp>
      </p:grpSp>
      <p:sp>
        <p:nvSpPr>
          <p:cNvPr id="172044" name="Line 12"/>
          <p:cNvSpPr>
            <a:spLocks noChangeShapeType="1"/>
          </p:cNvSpPr>
          <p:nvPr/>
        </p:nvSpPr>
        <p:spPr bwMode="auto">
          <a:xfrm flipV="1">
            <a:off x="2171700" y="2087563"/>
            <a:ext cx="0" cy="612775"/>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5" name="Line 13"/>
          <p:cNvSpPr>
            <a:spLocks noChangeShapeType="1"/>
          </p:cNvSpPr>
          <p:nvPr/>
        </p:nvSpPr>
        <p:spPr bwMode="auto">
          <a:xfrm flipH="1" flipV="1">
            <a:off x="2162175" y="2682875"/>
            <a:ext cx="4608513" cy="0"/>
          </a:xfrm>
          <a:prstGeom prst="line">
            <a:avLst/>
          </a:prstGeom>
          <a:noFill/>
          <a:ln w="38100">
            <a:solidFill>
              <a:srgbClr val="FF33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6" name="Line 14"/>
          <p:cNvSpPr>
            <a:spLocks noChangeShapeType="1"/>
          </p:cNvSpPr>
          <p:nvPr/>
        </p:nvSpPr>
        <p:spPr bwMode="auto">
          <a:xfrm flipV="1">
            <a:off x="5849938" y="3759200"/>
            <a:ext cx="0" cy="64770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7" name="Line 15"/>
          <p:cNvSpPr>
            <a:spLocks noChangeShapeType="1"/>
          </p:cNvSpPr>
          <p:nvPr/>
        </p:nvSpPr>
        <p:spPr bwMode="auto">
          <a:xfrm>
            <a:off x="4784725" y="3773488"/>
            <a:ext cx="1079500" cy="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8" name="Line 16"/>
          <p:cNvSpPr>
            <a:spLocks noChangeShapeType="1"/>
          </p:cNvSpPr>
          <p:nvPr/>
        </p:nvSpPr>
        <p:spPr bwMode="auto">
          <a:xfrm flipV="1">
            <a:off x="4800600" y="3109913"/>
            <a:ext cx="0" cy="684212"/>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9" name="Line 17"/>
          <p:cNvSpPr>
            <a:spLocks noChangeShapeType="1"/>
          </p:cNvSpPr>
          <p:nvPr/>
        </p:nvSpPr>
        <p:spPr bwMode="auto">
          <a:xfrm flipH="1" flipV="1">
            <a:off x="5148263" y="2963863"/>
            <a:ext cx="1619250" cy="0"/>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0" name="Text Box 18"/>
          <p:cNvSpPr txBox="1">
            <a:spLocks noChangeArrowheads="1"/>
          </p:cNvSpPr>
          <p:nvPr/>
        </p:nvSpPr>
        <p:spPr bwMode="auto">
          <a:xfrm>
            <a:off x="6230938" y="5340350"/>
            <a:ext cx="2301875"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a:solidFill>
                  <a:srgbClr val="0000FF"/>
                </a:solidFill>
              </a:rPr>
              <a:t>hello</a:t>
            </a:r>
            <a:r>
              <a:rPr lang="zh-CN" altLang="en-US" sz="2200" b="1">
                <a:solidFill>
                  <a:srgbClr val="0000FF"/>
                </a:solidFill>
                <a:ea typeface="华文中宋" panose="02010600040101010101" pitchFamily="2" charset="-122"/>
              </a:rPr>
              <a:t>可执行文件</a:t>
            </a:r>
          </a:p>
        </p:txBody>
      </p:sp>
      <p:sp>
        <p:nvSpPr>
          <p:cNvPr id="172051" name="Text Box 19"/>
          <p:cNvSpPr txBox="1">
            <a:spLocks noChangeArrowheads="1"/>
          </p:cNvSpPr>
          <p:nvPr/>
        </p:nvSpPr>
        <p:spPr bwMode="auto">
          <a:xfrm>
            <a:off x="4659313" y="908050"/>
            <a:ext cx="378936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400" b="1">
                <a:solidFill>
                  <a:srgbClr val="FF0000"/>
                </a:solidFill>
                <a:latin typeface="Times New Roman" panose="02020603050405020304" pitchFamily="18" charset="0"/>
                <a:ea typeface="华文新魏" panose="02010800040101010101" pitchFamily="2" charset="-122"/>
              </a:rPr>
              <a:t>Red</a:t>
            </a:r>
            <a:r>
              <a:rPr lang="zh-CN" altLang="en-US" sz="2400" b="1">
                <a:solidFill>
                  <a:srgbClr val="FF0000"/>
                </a:solidFill>
                <a:latin typeface="Times New Roman" panose="02020603050405020304" pitchFamily="18" charset="0"/>
                <a:ea typeface="华文新魏" panose="02010800040101010101" pitchFamily="2" charset="-122"/>
              </a:rPr>
              <a:t>：</a:t>
            </a:r>
            <a:r>
              <a:rPr lang="en-US" altLang="zh-CN" sz="2400" b="1">
                <a:solidFill>
                  <a:srgbClr val="FF0000"/>
                </a:solidFill>
                <a:latin typeface="Times New Roman" panose="02020603050405020304" pitchFamily="18" charset="0"/>
                <a:ea typeface="华文新魏" panose="02010800040101010101" pitchFamily="2" charset="-122"/>
              </a:rPr>
              <a:t>shell</a:t>
            </a:r>
            <a:r>
              <a:rPr lang="zh-CN" altLang="en-US" sz="2400" b="1">
                <a:solidFill>
                  <a:srgbClr val="FF0000"/>
                </a:solidFill>
                <a:latin typeface="Times New Roman" panose="02020603050405020304" pitchFamily="18" charset="0"/>
                <a:ea typeface="华文新魏" panose="02010800040101010101" pitchFamily="2" charset="-122"/>
              </a:rPr>
              <a:t>命令行处理</a:t>
            </a:r>
          </a:p>
          <a:p>
            <a:pPr>
              <a:lnSpc>
                <a:spcPct val="90000"/>
              </a:lnSpc>
            </a:pPr>
            <a:r>
              <a:rPr lang="en-US" altLang="zh-CN" sz="2400" b="1">
                <a:solidFill>
                  <a:srgbClr val="0000FF"/>
                </a:solidFill>
                <a:latin typeface="Times New Roman" panose="02020603050405020304" pitchFamily="18" charset="0"/>
                <a:ea typeface="华文新魏" panose="02010800040101010101" pitchFamily="2" charset="-122"/>
              </a:rPr>
              <a:t>Blue</a:t>
            </a:r>
            <a:r>
              <a:rPr lang="zh-CN" altLang="en-US" sz="2400" b="1">
                <a:solidFill>
                  <a:srgbClr val="0000FF"/>
                </a:solidFill>
                <a:latin typeface="Times New Roman" panose="02020603050405020304" pitchFamily="18" charset="0"/>
                <a:ea typeface="华文新魏" panose="02010800040101010101" pitchFamily="2" charset="-122"/>
              </a:rPr>
              <a:t>：可执行文件加载</a:t>
            </a:r>
          </a:p>
          <a:p>
            <a:pPr>
              <a:lnSpc>
                <a:spcPct val="90000"/>
              </a:lnSpc>
            </a:pPr>
            <a:r>
              <a:rPr lang="en-US" altLang="zh-CN" sz="2400" b="1">
                <a:solidFill>
                  <a:srgbClr val="00CC00"/>
                </a:solidFill>
                <a:latin typeface="Times New Roman" panose="02020603050405020304" pitchFamily="18" charset="0"/>
                <a:ea typeface="华文新魏" panose="02010800040101010101" pitchFamily="2" charset="-122"/>
              </a:rPr>
              <a:t>Cyan</a:t>
            </a:r>
            <a:r>
              <a:rPr lang="zh-CN" altLang="en-US" sz="2400" b="1">
                <a:solidFill>
                  <a:srgbClr val="00CC00"/>
                </a:solidFill>
                <a:latin typeface="Times New Roman" panose="02020603050405020304" pitchFamily="18" charset="0"/>
                <a:ea typeface="华文新魏" panose="02010800040101010101" pitchFamily="2" charset="-122"/>
              </a:rPr>
              <a:t>：</a:t>
            </a:r>
            <a:r>
              <a:rPr lang="en-US" altLang="zh-CN" sz="2400" b="1">
                <a:solidFill>
                  <a:srgbClr val="00CC00"/>
                </a:solidFill>
                <a:latin typeface="Times New Roman" panose="02020603050405020304" pitchFamily="18" charset="0"/>
                <a:ea typeface="华文新魏" panose="02010800040101010101" pitchFamily="2" charset="-122"/>
              </a:rPr>
              <a:t>hello</a:t>
            </a:r>
            <a:r>
              <a:rPr lang="zh-CN" altLang="en-US" sz="2400" b="1">
                <a:solidFill>
                  <a:srgbClr val="00CC00"/>
                </a:solidFill>
                <a:latin typeface="Times New Roman" panose="02020603050405020304" pitchFamily="18" charset="0"/>
                <a:ea typeface="华文新魏" panose="02010800040101010101" pitchFamily="2" charset="-122"/>
              </a:rPr>
              <a:t>程序执行</a:t>
            </a:r>
          </a:p>
        </p:txBody>
      </p:sp>
      <p:sp>
        <p:nvSpPr>
          <p:cNvPr id="172052" name="Text Box 20"/>
          <p:cNvSpPr txBox="1">
            <a:spLocks noChangeArrowheads="1"/>
          </p:cNvSpPr>
          <p:nvPr/>
        </p:nvSpPr>
        <p:spPr bwMode="auto">
          <a:xfrm>
            <a:off x="7642225" y="2549525"/>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rgbClr val="FF0000"/>
                </a:solidFill>
              </a:rPr>
              <a:t>“hello”</a:t>
            </a:r>
          </a:p>
        </p:txBody>
      </p:sp>
      <p:sp>
        <p:nvSpPr>
          <p:cNvPr id="172053" name="Text Box 21"/>
          <p:cNvSpPr txBox="1">
            <a:spLocks noChangeArrowheads="1"/>
          </p:cNvSpPr>
          <p:nvPr/>
        </p:nvSpPr>
        <p:spPr bwMode="auto">
          <a:xfrm>
            <a:off x="7197725" y="2151063"/>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b="1">
                <a:solidFill>
                  <a:srgbClr val="0000FF"/>
                </a:solidFill>
              </a:rPr>
              <a:t>“hello,world/n”</a:t>
            </a:r>
          </a:p>
        </p:txBody>
      </p:sp>
      <p:sp>
        <p:nvSpPr>
          <p:cNvPr id="172054" name="Text Box 22"/>
          <p:cNvSpPr txBox="1">
            <a:spLocks noChangeArrowheads="1"/>
          </p:cNvSpPr>
          <p:nvPr/>
        </p:nvSpPr>
        <p:spPr bwMode="auto">
          <a:xfrm>
            <a:off x="2857500" y="5357813"/>
            <a:ext cx="2219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solidFill>
                  <a:srgbClr val="00CC00"/>
                </a:solidFill>
              </a:rPr>
              <a:t>“hello,world/n”</a:t>
            </a:r>
          </a:p>
        </p:txBody>
      </p:sp>
      <p:sp>
        <p:nvSpPr>
          <p:cNvPr id="172055" name="Line 23"/>
          <p:cNvSpPr>
            <a:spLocks noChangeShapeType="1"/>
          </p:cNvSpPr>
          <p:nvPr/>
        </p:nvSpPr>
        <p:spPr bwMode="auto">
          <a:xfrm flipH="1" flipV="1">
            <a:off x="2062163" y="2820988"/>
            <a:ext cx="4679950"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6" name="Line 24"/>
          <p:cNvSpPr>
            <a:spLocks noChangeShapeType="1"/>
          </p:cNvSpPr>
          <p:nvPr/>
        </p:nvSpPr>
        <p:spPr bwMode="auto">
          <a:xfrm flipV="1">
            <a:off x="2071688" y="2073275"/>
            <a:ext cx="0" cy="755650"/>
          </a:xfrm>
          <a:prstGeom prst="line">
            <a:avLst/>
          </a:prstGeom>
          <a:noFill/>
          <a:ln w="38100">
            <a:solidFill>
              <a:srgbClr val="00CC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2057" name="Line 25"/>
          <p:cNvSpPr>
            <a:spLocks noChangeShapeType="1"/>
          </p:cNvSpPr>
          <p:nvPr/>
        </p:nvSpPr>
        <p:spPr bwMode="auto">
          <a:xfrm flipH="1" flipV="1">
            <a:off x="1862138" y="2101850"/>
            <a:ext cx="0" cy="97155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8" name="Line 26"/>
          <p:cNvSpPr>
            <a:spLocks noChangeShapeType="1"/>
          </p:cNvSpPr>
          <p:nvPr/>
        </p:nvSpPr>
        <p:spPr bwMode="auto">
          <a:xfrm flipH="1">
            <a:off x="1844675" y="3073400"/>
            <a:ext cx="2339975"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9" name="Line 27"/>
          <p:cNvSpPr>
            <a:spLocks noChangeShapeType="1"/>
          </p:cNvSpPr>
          <p:nvPr/>
        </p:nvSpPr>
        <p:spPr bwMode="auto">
          <a:xfrm flipV="1">
            <a:off x="4546600" y="3121025"/>
            <a:ext cx="0" cy="465138"/>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0" name="Line 28"/>
          <p:cNvSpPr>
            <a:spLocks noChangeShapeType="1"/>
          </p:cNvSpPr>
          <p:nvPr/>
        </p:nvSpPr>
        <p:spPr bwMode="auto">
          <a:xfrm flipV="1">
            <a:off x="3362325" y="3571875"/>
            <a:ext cx="1187450"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1" name="Line 29"/>
          <p:cNvSpPr>
            <a:spLocks noChangeShapeType="1"/>
          </p:cNvSpPr>
          <p:nvPr/>
        </p:nvSpPr>
        <p:spPr bwMode="auto">
          <a:xfrm flipV="1">
            <a:off x="3381375" y="3556000"/>
            <a:ext cx="0" cy="863600"/>
          </a:xfrm>
          <a:prstGeom prst="line">
            <a:avLst/>
          </a:prstGeom>
          <a:noFill/>
          <a:ln w="38100">
            <a:solidFill>
              <a:srgbClr val="00CC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2" name="Text Box 30"/>
          <p:cNvSpPr txBox="1">
            <a:spLocks noChangeArrowheads="1"/>
          </p:cNvSpPr>
          <p:nvPr/>
        </p:nvSpPr>
        <p:spPr bwMode="auto">
          <a:xfrm>
            <a:off x="563563" y="5829300"/>
            <a:ext cx="854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所有过程都是在</a:t>
            </a:r>
            <a:r>
              <a:rPr lang="en-US" altLang="zh-CN" sz="2400" b="1">
                <a:solidFill>
                  <a:srgbClr val="FF0000"/>
                </a:solidFill>
                <a:latin typeface="Times New Roman" panose="02020603050405020304" pitchFamily="18" charset="0"/>
                <a:ea typeface="华文新魏" panose="02010800040101010101" pitchFamily="2" charset="-122"/>
              </a:rPr>
              <a:t>CPU</a:t>
            </a:r>
            <a:r>
              <a:rPr lang="zh-CN" altLang="en-US" sz="2400" b="1">
                <a:solidFill>
                  <a:srgbClr val="FF0000"/>
                </a:solidFill>
                <a:latin typeface="Times New Roman" panose="02020603050405020304" pitchFamily="18" charset="0"/>
                <a:ea typeface="华文新魏" panose="02010800040101010101" pitchFamily="2" charset="-122"/>
              </a:rPr>
              <a:t>执行指令时产生的控制信号作用下进行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2051">
                                            <p:txEl>
                                              <p:pRg st="0" end="0"/>
                                            </p:txEl>
                                          </p:spTgt>
                                        </p:tgtEl>
                                        <p:attrNameLst>
                                          <p:attrName>style.visibility</p:attrName>
                                        </p:attrNameLst>
                                      </p:cBhvr>
                                      <p:to>
                                        <p:strVal val="visible"/>
                                      </p:to>
                                    </p:set>
                                    <p:animEffect transition="in" filter="blinds(horizontal)">
                                      <p:cBhvr>
                                        <p:cTn id="7" dur="500"/>
                                        <p:tgtEl>
                                          <p:spTgt spid="1720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72036"/>
                                        </p:tgtEl>
                                        <p:attrNameLst>
                                          <p:attrName>style.visibility</p:attrName>
                                        </p:attrNameLst>
                                      </p:cBhvr>
                                      <p:to>
                                        <p:strVal val="visible"/>
                                      </p:to>
                                    </p:set>
                                    <p:animEffect transition="in" filter="slide(fromBottom)">
                                      <p:cBhvr>
                                        <p:cTn id="17" dur="500"/>
                                        <p:tgtEl>
                                          <p:spTgt spid="1720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172037"/>
                                        </p:tgtEl>
                                        <p:attrNameLst>
                                          <p:attrName>style.visibility</p:attrName>
                                        </p:attrNameLst>
                                      </p:cBhvr>
                                      <p:to>
                                        <p:strVal val="visible"/>
                                      </p:to>
                                    </p:set>
                                    <p:animEffect transition="in" filter="slide(fromLeft)">
                                      <p:cBhvr>
                                        <p:cTn id="22" dur="500"/>
                                        <p:tgtEl>
                                          <p:spTgt spid="1720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72038"/>
                                        </p:tgtEl>
                                        <p:attrNameLst>
                                          <p:attrName>style.visibility</p:attrName>
                                        </p:attrNameLst>
                                      </p:cBhvr>
                                      <p:to>
                                        <p:strVal val="visible"/>
                                      </p:to>
                                    </p:set>
                                    <p:animEffect transition="in" filter="slide(fromBottom)">
                                      <p:cBhvr>
                                        <p:cTn id="27" dur="500"/>
                                        <p:tgtEl>
                                          <p:spTgt spid="1720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nodeType="clickEffect">
                                  <p:stCondLst>
                                    <p:cond delay="0"/>
                                  </p:stCondLst>
                                  <p:childTnLst>
                                    <p:set>
                                      <p:cBhvr>
                                        <p:cTn id="31" dur="1" fill="hold">
                                          <p:stCondLst>
                                            <p:cond delay="0"/>
                                          </p:stCondLst>
                                        </p:cTn>
                                        <p:tgtEl>
                                          <p:spTgt spid="172039"/>
                                        </p:tgtEl>
                                        <p:attrNameLst>
                                          <p:attrName>style.visibility</p:attrName>
                                        </p:attrNameLst>
                                      </p:cBhvr>
                                      <p:to>
                                        <p:strVal val="visible"/>
                                      </p:to>
                                    </p:set>
                                    <p:animEffect transition="in" filter="slide(fromRight)">
                                      <p:cBhvr>
                                        <p:cTn id="32" dur="500"/>
                                        <p:tgtEl>
                                          <p:spTgt spid="1720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72040"/>
                                        </p:tgtEl>
                                        <p:attrNameLst>
                                          <p:attrName>style.visibility</p:attrName>
                                        </p:attrNameLst>
                                      </p:cBhvr>
                                      <p:to>
                                        <p:strVal val="visible"/>
                                      </p:to>
                                    </p:set>
                                    <p:animEffect transition="in" filter="slide(fromBottom)">
                                      <p:cBhvr>
                                        <p:cTn id="37" dur="500"/>
                                        <p:tgtEl>
                                          <p:spTgt spid="1720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1" fill="hold" nodeType="clickEffect">
                                  <p:stCondLst>
                                    <p:cond delay="0"/>
                                  </p:stCondLst>
                                  <p:childTnLst>
                                    <p:set>
                                      <p:cBhvr>
                                        <p:cTn id="41" dur="1" fill="hold">
                                          <p:stCondLst>
                                            <p:cond delay="0"/>
                                          </p:stCondLst>
                                        </p:cTn>
                                        <p:tgtEl>
                                          <p:spTgt spid="172044"/>
                                        </p:tgtEl>
                                        <p:attrNameLst>
                                          <p:attrName>style.visibility</p:attrName>
                                        </p:attrNameLst>
                                      </p:cBhvr>
                                      <p:to>
                                        <p:strVal val="visible"/>
                                      </p:to>
                                    </p:set>
                                    <p:animEffect transition="in" filter="slide(fromTop)">
                                      <p:cBhvr>
                                        <p:cTn id="42" dur="500"/>
                                        <p:tgtEl>
                                          <p:spTgt spid="1720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nodeType="clickEffect">
                                  <p:stCondLst>
                                    <p:cond delay="0"/>
                                  </p:stCondLst>
                                  <p:childTnLst>
                                    <p:set>
                                      <p:cBhvr>
                                        <p:cTn id="46" dur="1" fill="hold">
                                          <p:stCondLst>
                                            <p:cond delay="0"/>
                                          </p:stCondLst>
                                        </p:cTn>
                                        <p:tgtEl>
                                          <p:spTgt spid="172045"/>
                                        </p:tgtEl>
                                        <p:attrNameLst>
                                          <p:attrName>style.visibility</p:attrName>
                                        </p:attrNameLst>
                                      </p:cBhvr>
                                      <p:to>
                                        <p:strVal val="visible"/>
                                      </p:to>
                                    </p:set>
                                    <p:animEffect transition="in" filter="slide(fromLeft)">
                                      <p:cBhvr>
                                        <p:cTn id="47" dur="500"/>
                                        <p:tgtEl>
                                          <p:spTgt spid="1720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2052"/>
                                        </p:tgtEl>
                                        <p:attrNameLst>
                                          <p:attrName>style.visibility</p:attrName>
                                        </p:attrNameLst>
                                      </p:cBhvr>
                                      <p:to>
                                        <p:strVal val="visible"/>
                                      </p:to>
                                    </p:set>
                                    <p:animEffect transition="in" filter="blinds(horizontal)">
                                      <p:cBhvr>
                                        <p:cTn id="52" dur="500"/>
                                        <p:tgtEl>
                                          <p:spTgt spid="17205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72051">
                                            <p:txEl>
                                              <p:pRg st="1" end="1"/>
                                            </p:txEl>
                                          </p:spTgt>
                                        </p:tgtEl>
                                        <p:attrNameLst>
                                          <p:attrName>style.visibility</p:attrName>
                                        </p:attrNameLst>
                                      </p:cBhvr>
                                      <p:to>
                                        <p:strVal val="visible"/>
                                      </p:to>
                                    </p:set>
                                    <p:animEffect transition="in" filter="blinds(horizontal)">
                                      <p:cBhvr>
                                        <p:cTn id="57" dur="500"/>
                                        <p:tgtEl>
                                          <p:spTgt spid="172051">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72050"/>
                                        </p:tgtEl>
                                        <p:attrNameLst>
                                          <p:attrName>style.visibility</p:attrName>
                                        </p:attrNameLst>
                                      </p:cBhvr>
                                      <p:to>
                                        <p:strVal val="visible"/>
                                      </p:to>
                                    </p:set>
                                    <p:animEffect transition="in" filter="blinds(horizontal)">
                                      <p:cBhvr>
                                        <p:cTn id="62" dur="500"/>
                                        <p:tgtEl>
                                          <p:spTgt spid="17205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172046"/>
                                        </p:tgtEl>
                                        <p:attrNameLst>
                                          <p:attrName>style.visibility</p:attrName>
                                        </p:attrNameLst>
                                      </p:cBhvr>
                                      <p:to>
                                        <p:strVal val="visible"/>
                                      </p:to>
                                    </p:set>
                                    <p:animEffect transition="in" filter="slide(fromBottom)">
                                      <p:cBhvr>
                                        <p:cTn id="67" dur="500"/>
                                        <p:tgtEl>
                                          <p:spTgt spid="17204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2" fill="hold" nodeType="clickEffect">
                                  <p:stCondLst>
                                    <p:cond delay="0"/>
                                  </p:stCondLst>
                                  <p:childTnLst>
                                    <p:set>
                                      <p:cBhvr>
                                        <p:cTn id="71" dur="1" fill="hold">
                                          <p:stCondLst>
                                            <p:cond delay="0"/>
                                          </p:stCondLst>
                                        </p:cTn>
                                        <p:tgtEl>
                                          <p:spTgt spid="172047"/>
                                        </p:tgtEl>
                                        <p:attrNameLst>
                                          <p:attrName>style.visibility</p:attrName>
                                        </p:attrNameLst>
                                      </p:cBhvr>
                                      <p:to>
                                        <p:strVal val="visible"/>
                                      </p:to>
                                    </p:set>
                                    <p:animEffect transition="in" filter="slide(fromRight)">
                                      <p:cBhvr>
                                        <p:cTn id="72" dur="500"/>
                                        <p:tgtEl>
                                          <p:spTgt spid="17204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4" fill="hold" nodeType="clickEffect">
                                  <p:stCondLst>
                                    <p:cond delay="0"/>
                                  </p:stCondLst>
                                  <p:childTnLst>
                                    <p:set>
                                      <p:cBhvr>
                                        <p:cTn id="76" dur="1" fill="hold">
                                          <p:stCondLst>
                                            <p:cond delay="0"/>
                                          </p:stCondLst>
                                        </p:cTn>
                                        <p:tgtEl>
                                          <p:spTgt spid="172048"/>
                                        </p:tgtEl>
                                        <p:attrNameLst>
                                          <p:attrName>style.visibility</p:attrName>
                                        </p:attrNameLst>
                                      </p:cBhvr>
                                      <p:to>
                                        <p:strVal val="visible"/>
                                      </p:to>
                                    </p:set>
                                    <p:animEffect transition="in" filter="slide(fromBottom)">
                                      <p:cBhvr>
                                        <p:cTn id="77" dur="500"/>
                                        <p:tgtEl>
                                          <p:spTgt spid="17204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8" fill="hold" nodeType="clickEffect">
                                  <p:stCondLst>
                                    <p:cond delay="0"/>
                                  </p:stCondLst>
                                  <p:childTnLst>
                                    <p:set>
                                      <p:cBhvr>
                                        <p:cTn id="81" dur="1" fill="hold">
                                          <p:stCondLst>
                                            <p:cond delay="0"/>
                                          </p:stCondLst>
                                        </p:cTn>
                                        <p:tgtEl>
                                          <p:spTgt spid="172049"/>
                                        </p:tgtEl>
                                        <p:attrNameLst>
                                          <p:attrName>style.visibility</p:attrName>
                                        </p:attrNameLst>
                                      </p:cBhvr>
                                      <p:to>
                                        <p:strVal val="visible"/>
                                      </p:to>
                                    </p:set>
                                    <p:animEffect transition="in" filter="slide(fromLeft)">
                                      <p:cBhvr>
                                        <p:cTn id="82" dur="500"/>
                                        <p:tgtEl>
                                          <p:spTgt spid="1720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2053"/>
                                        </p:tgtEl>
                                        <p:attrNameLst>
                                          <p:attrName>style.visibility</p:attrName>
                                        </p:attrNameLst>
                                      </p:cBhvr>
                                      <p:to>
                                        <p:strVal val="visible"/>
                                      </p:to>
                                    </p:set>
                                    <p:animEffect transition="in" filter="blinds(horizontal)">
                                      <p:cBhvr>
                                        <p:cTn id="87" dur="500"/>
                                        <p:tgtEl>
                                          <p:spTgt spid="17205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72051">
                                            <p:txEl>
                                              <p:pRg st="2" end="2"/>
                                            </p:txEl>
                                          </p:spTgt>
                                        </p:tgtEl>
                                        <p:attrNameLst>
                                          <p:attrName>style.visibility</p:attrName>
                                        </p:attrNameLst>
                                      </p:cBhvr>
                                      <p:to>
                                        <p:strVal val="visible"/>
                                      </p:to>
                                    </p:set>
                                    <p:animEffect transition="in" filter="blinds(horizontal)">
                                      <p:cBhvr>
                                        <p:cTn id="92" dur="500"/>
                                        <p:tgtEl>
                                          <p:spTgt spid="172051">
                                            <p:txEl>
                                              <p:pRg st="2" end="2"/>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2" fill="hold" nodeType="clickEffect">
                                  <p:stCondLst>
                                    <p:cond delay="0"/>
                                  </p:stCondLst>
                                  <p:childTnLst>
                                    <p:set>
                                      <p:cBhvr>
                                        <p:cTn id="96" dur="1" fill="hold">
                                          <p:stCondLst>
                                            <p:cond delay="0"/>
                                          </p:stCondLst>
                                        </p:cTn>
                                        <p:tgtEl>
                                          <p:spTgt spid="172055"/>
                                        </p:tgtEl>
                                        <p:attrNameLst>
                                          <p:attrName>style.visibility</p:attrName>
                                        </p:attrNameLst>
                                      </p:cBhvr>
                                      <p:to>
                                        <p:strVal val="visible"/>
                                      </p:to>
                                    </p:set>
                                    <p:animEffect transition="in" filter="slide(fromRight)">
                                      <p:cBhvr>
                                        <p:cTn id="97" dur="500"/>
                                        <p:tgtEl>
                                          <p:spTgt spid="17205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2" presetClass="entr" presetSubtype="4" fill="hold" nodeType="clickEffect">
                                  <p:stCondLst>
                                    <p:cond delay="0"/>
                                  </p:stCondLst>
                                  <p:childTnLst>
                                    <p:set>
                                      <p:cBhvr>
                                        <p:cTn id="101" dur="1" fill="hold">
                                          <p:stCondLst>
                                            <p:cond delay="0"/>
                                          </p:stCondLst>
                                        </p:cTn>
                                        <p:tgtEl>
                                          <p:spTgt spid="172056"/>
                                        </p:tgtEl>
                                        <p:attrNameLst>
                                          <p:attrName>style.visibility</p:attrName>
                                        </p:attrNameLst>
                                      </p:cBhvr>
                                      <p:to>
                                        <p:strVal val="visible"/>
                                      </p:to>
                                    </p:set>
                                    <p:animEffect transition="in" filter="slide(fromBottom)">
                                      <p:cBhvr>
                                        <p:cTn id="102" dur="500"/>
                                        <p:tgtEl>
                                          <p:spTgt spid="1720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1" fill="hold" nodeType="clickEffect">
                                  <p:stCondLst>
                                    <p:cond delay="0"/>
                                  </p:stCondLst>
                                  <p:childTnLst>
                                    <p:set>
                                      <p:cBhvr>
                                        <p:cTn id="106" dur="1" fill="hold">
                                          <p:stCondLst>
                                            <p:cond delay="0"/>
                                          </p:stCondLst>
                                        </p:cTn>
                                        <p:tgtEl>
                                          <p:spTgt spid="172057"/>
                                        </p:tgtEl>
                                        <p:attrNameLst>
                                          <p:attrName>style.visibility</p:attrName>
                                        </p:attrNameLst>
                                      </p:cBhvr>
                                      <p:to>
                                        <p:strVal val="visible"/>
                                      </p:to>
                                    </p:set>
                                    <p:animEffect transition="in" filter="slide(fromTop)">
                                      <p:cBhvr>
                                        <p:cTn id="107" dur="500"/>
                                        <p:tgtEl>
                                          <p:spTgt spid="17205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8" fill="hold" nodeType="clickEffect">
                                  <p:stCondLst>
                                    <p:cond delay="0"/>
                                  </p:stCondLst>
                                  <p:childTnLst>
                                    <p:set>
                                      <p:cBhvr>
                                        <p:cTn id="111" dur="1" fill="hold">
                                          <p:stCondLst>
                                            <p:cond delay="0"/>
                                          </p:stCondLst>
                                        </p:cTn>
                                        <p:tgtEl>
                                          <p:spTgt spid="172058"/>
                                        </p:tgtEl>
                                        <p:attrNameLst>
                                          <p:attrName>style.visibility</p:attrName>
                                        </p:attrNameLst>
                                      </p:cBhvr>
                                      <p:to>
                                        <p:strVal val="visible"/>
                                      </p:to>
                                    </p:set>
                                    <p:animEffect transition="in" filter="slide(fromLeft)">
                                      <p:cBhvr>
                                        <p:cTn id="112" dur="500"/>
                                        <p:tgtEl>
                                          <p:spTgt spid="17205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2" presetClass="entr" presetSubtype="1" fill="hold" nodeType="clickEffect">
                                  <p:stCondLst>
                                    <p:cond delay="0"/>
                                  </p:stCondLst>
                                  <p:childTnLst>
                                    <p:set>
                                      <p:cBhvr>
                                        <p:cTn id="116" dur="1" fill="hold">
                                          <p:stCondLst>
                                            <p:cond delay="0"/>
                                          </p:stCondLst>
                                        </p:cTn>
                                        <p:tgtEl>
                                          <p:spTgt spid="172059"/>
                                        </p:tgtEl>
                                        <p:attrNameLst>
                                          <p:attrName>style.visibility</p:attrName>
                                        </p:attrNameLst>
                                      </p:cBhvr>
                                      <p:to>
                                        <p:strVal val="visible"/>
                                      </p:to>
                                    </p:set>
                                    <p:animEffect transition="in" filter="slide(fromTop)">
                                      <p:cBhvr>
                                        <p:cTn id="117" dur="500"/>
                                        <p:tgtEl>
                                          <p:spTgt spid="17205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2" presetClass="entr" presetSubtype="2" fill="hold" nodeType="clickEffect">
                                  <p:stCondLst>
                                    <p:cond delay="0"/>
                                  </p:stCondLst>
                                  <p:childTnLst>
                                    <p:set>
                                      <p:cBhvr>
                                        <p:cTn id="121" dur="1" fill="hold">
                                          <p:stCondLst>
                                            <p:cond delay="0"/>
                                          </p:stCondLst>
                                        </p:cTn>
                                        <p:tgtEl>
                                          <p:spTgt spid="172060"/>
                                        </p:tgtEl>
                                        <p:attrNameLst>
                                          <p:attrName>style.visibility</p:attrName>
                                        </p:attrNameLst>
                                      </p:cBhvr>
                                      <p:to>
                                        <p:strVal val="visible"/>
                                      </p:to>
                                    </p:set>
                                    <p:animEffect transition="in" filter="slide(fromRight)">
                                      <p:cBhvr>
                                        <p:cTn id="122" dur="500"/>
                                        <p:tgtEl>
                                          <p:spTgt spid="17206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2" presetClass="entr" presetSubtype="1" fill="hold" nodeType="clickEffect">
                                  <p:stCondLst>
                                    <p:cond delay="0"/>
                                  </p:stCondLst>
                                  <p:childTnLst>
                                    <p:set>
                                      <p:cBhvr>
                                        <p:cTn id="126" dur="1" fill="hold">
                                          <p:stCondLst>
                                            <p:cond delay="0"/>
                                          </p:stCondLst>
                                        </p:cTn>
                                        <p:tgtEl>
                                          <p:spTgt spid="172061"/>
                                        </p:tgtEl>
                                        <p:attrNameLst>
                                          <p:attrName>style.visibility</p:attrName>
                                        </p:attrNameLst>
                                      </p:cBhvr>
                                      <p:to>
                                        <p:strVal val="visible"/>
                                      </p:to>
                                    </p:set>
                                    <p:animEffect transition="in" filter="slide(fromTop)">
                                      <p:cBhvr>
                                        <p:cTn id="127" dur="500"/>
                                        <p:tgtEl>
                                          <p:spTgt spid="17206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72054"/>
                                        </p:tgtEl>
                                        <p:attrNameLst>
                                          <p:attrName>style.visibility</p:attrName>
                                        </p:attrNameLst>
                                      </p:cBhvr>
                                      <p:to>
                                        <p:strVal val="visible"/>
                                      </p:to>
                                    </p:set>
                                    <p:animEffect transition="in" filter="blinds(horizontal)">
                                      <p:cBhvr>
                                        <p:cTn id="132" dur="500"/>
                                        <p:tgtEl>
                                          <p:spTgt spid="17205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5" presetClass="entr" presetSubtype="10" fill="hold" nodeType="clickEffect">
                                  <p:stCondLst>
                                    <p:cond delay="0"/>
                                  </p:stCondLst>
                                  <p:childTnLst>
                                    <p:set>
                                      <p:cBhvr>
                                        <p:cTn id="136" dur="1" fill="hold">
                                          <p:stCondLst>
                                            <p:cond delay="0"/>
                                          </p:stCondLst>
                                        </p:cTn>
                                        <p:tgtEl>
                                          <p:spTgt spid="172062">
                                            <p:txEl>
                                              <p:pRg st="0" end="0"/>
                                            </p:txEl>
                                          </p:spTgt>
                                        </p:tgtEl>
                                        <p:attrNameLst>
                                          <p:attrName>style.visibility</p:attrName>
                                        </p:attrNameLst>
                                      </p:cBhvr>
                                      <p:to>
                                        <p:strVal val="visible"/>
                                      </p:to>
                                    </p:set>
                                    <p:animEffect transition="in" filter="checkerboard(across)">
                                      <p:cBhvr>
                                        <p:cTn id="137" dur="500"/>
                                        <p:tgtEl>
                                          <p:spTgt spid="1720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0" grpId="0" animBg="1"/>
      <p:bldP spid="172052" grpId="0"/>
      <p:bldP spid="172053" grpId="0"/>
      <p:bldP spid="17205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7"/>
          <p:cNvSpPr>
            <a:spLocks noChangeArrowheads="1"/>
          </p:cNvSpPr>
          <p:nvPr/>
        </p:nvSpPr>
        <p:spPr bwMode="auto">
          <a:xfrm>
            <a:off x="0" y="5591175"/>
            <a:ext cx="9144000" cy="1052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81251" name="Picture 36" descr="谷锐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650875"/>
            <a:ext cx="8378825" cy="4897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1252" name="Line 4"/>
          <p:cNvSpPr>
            <a:spLocks noChangeShapeType="1"/>
          </p:cNvSpPr>
          <p:nvPr/>
        </p:nvSpPr>
        <p:spPr bwMode="auto">
          <a:xfrm flipV="1">
            <a:off x="1609725" y="3540125"/>
            <a:ext cx="0" cy="60960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53" name="Line 5"/>
          <p:cNvSpPr>
            <a:spLocks noChangeShapeType="1"/>
          </p:cNvSpPr>
          <p:nvPr/>
        </p:nvSpPr>
        <p:spPr bwMode="auto">
          <a:xfrm>
            <a:off x="1628775" y="3559175"/>
            <a:ext cx="3060700" cy="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54" name="Line 6"/>
          <p:cNvSpPr>
            <a:spLocks noChangeShapeType="1"/>
          </p:cNvSpPr>
          <p:nvPr/>
        </p:nvSpPr>
        <p:spPr bwMode="auto">
          <a:xfrm flipV="1">
            <a:off x="4681538" y="2892425"/>
            <a:ext cx="0" cy="684213"/>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55" name="Line 7"/>
          <p:cNvSpPr>
            <a:spLocks noChangeShapeType="1"/>
          </p:cNvSpPr>
          <p:nvPr/>
        </p:nvSpPr>
        <p:spPr bwMode="auto">
          <a:xfrm flipH="1">
            <a:off x="1951038" y="2733675"/>
            <a:ext cx="2232025" cy="635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56" name="Line 8"/>
          <p:cNvSpPr>
            <a:spLocks noChangeShapeType="1"/>
          </p:cNvSpPr>
          <p:nvPr/>
        </p:nvSpPr>
        <p:spPr bwMode="auto">
          <a:xfrm flipV="1">
            <a:off x="1966913" y="1857375"/>
            <a:ext cx="0" cy="865188"/>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81257" name="Group 9"/>
          <p:cNvGrpSpPr>
            <a:grpSpLocks/>
          </p:cNvGrpSpPr>
          <p:nvPr/>
        </p:nvGrpSpPr>
        <p:grpSpPr bwMode="auto">
          <a:xfrm>
            <a:off x="1489075" y="4141788"/>
            <a:ext cx="1331913" cy="1430337"/>
            <a:chOff x="1051" y="2974"/>
            <a:chExt cx="750" cy="901"/>
          </a:xfrm>
        </p:grpSpPr>
        <p:sp>
          <p:nvSpPr>
            <p:cNvPr id="181279" name="Line 10"/>
            <p:cNvSpPr>
              <a:spLocks noChangeShapeType="1"/>
            </p:cNvSpPr>
            <p:nvPr/>
          </p:nvSpPr>
          <p:spPr bwMode="auto">
            <a:xfrm flipH="1" flipV="1">
              <a:off x="1115" y="2974"/>
              <a:ext cx="256" cy="330"/>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80" name="Text Box 11"/>
            <p:cNvSpPr txBox="1">
              <a:spLocks noChangeArrowheads="1"/>
            </p:cNvSpPr>
            <p:nvPr/>
          </p:nvSpPr>
          <p:spPr bwMode="auto">
            <a:xfrm>
              <a:off x="1051" y="3604"/>
              <a:ext cx="75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solidFill>
                    <a:srgbClr val="FF0000"/>
                  </a:solidFill>
                  <a:latin typeface="Times New Roman" panose="02020603050405020304" pitchFamily="18" charset="0"/>
                </a:rPr>
                <a:t>“hello”</a:t>
              </a:r>
            </a:p>
          </p:txBody>
        </p:sp>
      </p:grpSp>
      <p:sp>
        <p:nvSpPr>
          <p:cNvPr id="181258" name="Line 12"/>
          <p:cNvSpPr>
            <a:spLocks noChangeShapeType="1"/>
          </p:cNvSpPr>
          <p:nvPr/>
        </p:nvSpPr>
        <p:spPr bwMode="auto">
          <a:xfrm flipV="1">
            <a:off x="2171700" y="1871663"/>
            <a:ext cx="0" cy="612775"/>
          </a:xfrm>
          <a:prstGeom prst="line">
            <a:avLst/>
          </a:prstGeom>
          <a:noFill/>
          <a:ln w="38100">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59" name="Line 13"/>
          <p:cNvSpPr>
            <a:spLocks noChangeShapeType="1"/>
          </p:cNvSpPr>
          <p:nvPr/>
        </p:nvSpPr>
        <p:spPr bwMode="auto">
          <a:xfrm flipH="1" flipV="1">
            <a:off x="2162175" y="2466975"/>
            <a:ext cx="4608513" cy="0"/>
          </a:xfrm>
          <a:prstGeom prst="line">
            <a:avLst/>
          </a:prstGeom>
          <a:noFill/>
          <a:ln w="38100">
            <a:solidFill>
              <a:srgbClr val="FF33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0" name="Line 14"/>
          <p:cNvSpPr>
            <a:spLocks noChangeShapeType="1"/>
          </p:cNvSpPr>
          <p:nvPr/>
        </p:nvSpPr>
        <p:spPr bwMode="auto">
          <a:xfrm flipV="1">
            <a:off x="5849938" y="3543300"/>
            <a:ext cx="0" cy="64770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1" name="Line 15"/>
          <p:cNvSpPr>
            <a:spLocks noChangeShapeType="1"/>
          </p:cNvSpPr>
          <p:nvPr/>
        </p:nvSpPr>
        <p:spPr bwMode="auto">
          <a:xfrm>
            <a:off x="4784725" y="3557588"/>
            <a:ext cx="1079500" cy="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2" name="Line 16"/>
          <p:cNvSpPr>
            <a:spLocks noChangeShapeType="1"/>
          </p:cNvSpPr>
          <p:nvPr/>
        </p:nvSpPr>
        <p:spPr bwMode="auto">
          <a:xfrm flipV="1">
            <a:off x="4800600" y="2894013"/>
            <a:ext cx="0" cy="684212"/>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3" name="Line 17"/>
          <p:cNvSpPr>
            <a:spLocks noChangeShapeType="1"/>
          </p:cNvSpPr>
          <p:nvPr/>
        </p:nvSpPr>
        <p:spPr bwMode="auto">
          <a:xfrm flipH="1" flipV="1">
            <a:off x="5148263" y="2747963"/>
            <a:ext cx="1619250" cy="0"/>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4" name="Text Box 18"/>
          <p:cNvSpPr txBox="1">
            <a:spLocks noChangeArrowheads="1"/>
          </p:cNvSpPr>
          <p:nvPr/>
        </p:nvSpPr>
        <p:spPr bwMode="auto">
          <a:xfrm>
            <a:off x="6156325" y="5084763"/>
            <a:ext cx="2301875" cy="430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a:solidFill>
                  <a:srgbClr val="0000FF"/>
                </a:solidFill>
                <a:latin typeface="Times New Roman" panose="02020603050405020304" pitchFamily="18" charset="0"/>
              </a:rPr>
              <a:t>hello</a:t>
            </a:r>
            <a:r>
              <a:rPr lang="zh-CN" altLang="en-US" sz="2200" b="1">
                <a:solidFill>
                  <a:srgbClr val="0000FF"/>
                </a:solidFill>
                <a:latin typeface="Times New Roman" panose="02020603050405020304" pitchFamily="18" charset="0"/>
                <a:ea typeface="华文新魏" panose="02010800040101010101" pitchFamily="2" charset="-122"/>
              </a:rPr>
              <a:t>可执行文件</a:t>
            </a:r>
          </a:p>
        </p:txBody>
      </p:sp>
      <p:sp>
        <p:nvSpPr>
          <p:cNvPr id="181265" name="Text Box 20"/>
          <p:cNvSpPr txBox="1">
            <a:spLocks noChangeArrowheads="1"/>
          </p:cNvSpPr>
          <p:nvPr/>
        </p:nvSpPr>
        <p:spPr bwMode="auto">
          <a:xfrm>
            <a:off x="7642225" y="2143125"/>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rgbClr val="FF0000"/>
                </a:solidFill>
                <a:latin typeface="Times New Roman" panose="02020603050405020304" pitchFamily="18" charset="0"/>
              </a:rPr>
              <a:t>“hello”</a:t>
            </a:r>
          </a:p>
        </p:txBody>
      </p:sp>
      <p:sp>
        <p:nvSpPr>
          <p:cNvPr id="181266" name="Text Box 21"/>
          <p:cNvSpPr txBox="1">
            <a:spLocks noChangeArrowheads="1"/>
          </p:cNvSpPr>
          <p:nvPr/>
        </p:nvSpPr>
        <p:spPr bwMode="auto">
          <a:xfrm>
            <a:off x="6645275" y="2997200"/>
            <a:ext cx="2160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rgbClr val="0000FF"/>
                </a:solidFill>
                <a:latin typeface="Times New Roman" panose="02020603050405020304" pitchFamily="18" charset="0"/>
              </a:rPr>
              <a:t>“hello,world/n”</a:t>
            </a:r>
          </a:p>
        </p:txBody>
      </p:sp>
      <p:sp>
        <p:nvSpPr>
          <p:cNvPr id="181267" name="Text Box 22"/>
          <p:cNvSpPr txBox="1">
            <a:spLocks noChangeArrowheads="1"/>
          </p:cNvSpPr>
          <p:nvPr/>
        </p:nvSpPr>
        <p:spPr bwMode="auto">
          <a:xfrm>
            <a:off x="2857500" y="5141913"/>
            <a:ext cx="2219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solidFill>
                  <a:srgbClr val="00CC00"/>
                </a:solidFill>
                <a:latin typeface="Times New Roman" panose="02020603050405020304" pitchFamily="18" charset="0"/>
              </a:rPr>
              <a:t>“hello,world/n”</a:t>
            </a:r>
          </a:p>
        </p:txBody>
      </p:sp>
      <p:sp>
        <p:nvSpPr>
          <p:cNvPr id="181268" name="Line 23"/>
          <p:cNvSpPr>
            <a:spLocks noChangeShapeType="1"/>
          </p:cNvSpPr>
          <p:nvPr/>
        </p:nvSpPr>
        <p:spPr bwMode="auto">
          <a:xfrm flipH="1" flipV="1">
            <a:off x="2062163" y="2605088"/>
            <a:ext cx="4679950"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69" name="Line 24"/>
          <p:cNvSpPr>
            <a:spLocks noChangeShapeType="1"/>
          </p:cNvSpPr>
          <p:nvPr/>
        </p:nvSpPr>
        <p:spPr bwMode="auto">
          <a:xfrm flipV="1">
            <a:off x="2071688" y="1857375"/>
            <a:ext cx="0" cy="755650"/>
          </a:xfrm>
          <a:prstGeom prst="line">
            <a:avLst/>
          </a:prstGeom>
          <a:noFill/>
          <a:ln w="38100">
            <a:solidFill>
              <a:srgbClr val="00CC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1270" name="Line 25"/>
          <p:cNvSpPr>
            <a:spLocks noChangeShapeType="1"/>
          </p:cNvSpPr>
          <p:nvPr/>
        </p:nvSpPr>
        <p:spPr bwMode="auto">
          <a:xfrm flipH="1" flipV="1">
            <a:off x="1862138" y="1885950"/>
            <a:ext cx="0" cy="97155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71" name="Line 26"/>
          <p:cNvSpPr>
            <a:spLocks noChangeShapeType="1"/>
          </p:cNvSpPr>
          <p:nvPr/>
        </p:nvSpPr>
        <p:spPr bwMode="auto">
          <a:xfrm flipH="1">
            <a:off x="1844675" y="2857500"/>
            <a:ext cx="2339975"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72" name="Line 27"/>
          <p:cNvSpPr>
            <a:spLocks noChangeShapeType="1"/>
          </p:cNvSpPr>
          <p:nvPr/>
        </p:nvSpPr>
        <p:spPr bwMode="auto">
          <a:xfrm flipV="1">
            <a:off x="4546600" y="2905125"/>
            <a:ext cx="0" cy="465138"/>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73" name="Line 28"/>
          <p:cNvSpPr>
            <a:spLocks noChangeShapeType="1"/>
          </p:cNvSpPr>
          <p:nvPr/>
        </p:nvSpPr>
        <p:spPr bwMode="auto">
          <a:xfrm flipV="1">
            <a:off x="3362325" y="3355975"/>
            <a:ext cx="1187450" cy="0"/>
          </a:xfrm>
          <a:prstGeom prst="line">
            <a:avLst/>
          </a:prstGeom>
          <a:noFill/>
          <a:ln w="38100">
            <a:solidFill>
              <a:srgbClr val="00CC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1274" name="Line 29"/>
          <p:cNvSpPr>
            <a:spLocks noChangeShapeType="1"/>
          </p:cNvSpPr>
          <p:nvPr/>
        </p:nvSpPr>
        <p:spPr bwMode="auto">
          <a:xfrm flipV="1">
            <a:off x="3381375" y="3340100"/>
            <a:ext cx="0" cy="863600"/>
          </a:xfrm>
          <a:prstGeom prst="line">
            <a:avLst/>
          </a:prstGeom>
          <a:noFill/>
          <a:ln w="38100">
            <a:solidFill>
              <a:srgbClr val="00CC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3" name="Text Box 31"/>
          <p:cNvSpPr txBox="1">
            <a:spLocks noChangeArrowheads="1"/>
          </p:cNvSpPr>
          <p:nvPr/>
        </p:nvSpPr>
        <p:spPr bwMode="auto">
          <a:xfrm>
            <a:off x="414338" y="5699125"/>
            <a:ext cx="857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600"/>
              </a:spcBef>
              <a:buFont typeface="Wingdings" panose="05000000000000000000" pitchFamily="2" charset="2"/>
              <a:buChar char="p"/>
            </a:pPr>
            <a:r>
              <a:rPr lang="zh-CN" altLang="en-US" sz="2400" b="1">
                <a:latin typeface="Times New Roman" panose="02020603050405020304" pitchFamily="18" charset="0"/>
                <a:ea typeface="华文新魏" panose="02010800040101010101" pitchFamily="2" charset="-122"/>
              </a:rPr>
              <a:t>信息在各存储部件之间传送，</a:t>
            </a:r>
            <a:r>
              <a:rPr lang="zh-CN" altLang="en-US" sz="2400" b="1">
                <a:solidFill>
                  <a:srgbClr val="FF0000"/>
                </a:solidFill>
                <a:latin typeface="Times New Roman" panose="02020603050405020304" pitchFamily="18" charset="0"/>
                <a:ea typeface="华文新魏" panose="02010800040101010101" pitchFamily="2" charset="-122"/>
              </a:rPr>
              <a:t>如何使这些复制尽可能快？</a:t>
            </a:r>
            <a:endParaRPr lang="en-US" altLang="zh-CN" sz="2400" b="1">
              <a:solidFill>
                <a:srgbClr val="FF0000"/>
              </a:solidFill>
              <a:latin typeface="Times New Roman" panose="02020603050405020304" pitchFamily="18" charset="0"/>
              <a:ea typeface="华文新魏" panose="02010800040101010101" pitchFamily="2" charset="-122"/>
            </a:endParaRPr>
          </a:p>
        </p:txBody>
      </p:sp>
      <p:sp>
        <p:nvSpPr>
          <p:cNvPr id="181276" name="Rectangle 2"/>
          <p:cNvSpPr>
            <a:spLocks noChangeArrowheads="1"/>
          </p:cNvSpPr>
          <p:nvPr/>
        </p:nvSpPr>
        <p:spPr bwMode="auto">
          <a:xfrm>
            <a:off x="1042988" y="212725"/>
            <a:ext cx="57610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FFFF"/>
                </a:solidFill>
                <a:ea typeface="微软雅黑" panose="020B0503020204020204" pitchFamily="34" charset="-122"/>
              </a:rPr>
              <a:t> </a:t>
            </a:r>
            <a:r>
              <a:rPr lang="zh-CN" altLang="en-US" sz="2800" b="1">
                <a:solidFill>
                  <a:srgbClr val="FFFFFF"/>
                </a:solidFill>
                <a:ea typeface="微软雅黑" panose="020B0503020204020204" pitchFamily="34" charset="-122"/>
              </a:rPr>
              <a:t>高速缓存至关重要</a:t>
            </a:r>
            <a:endParaRPr lang="en-US" altLang="zh-CN" sz="2800" b="1">
              <a:solidFill>
                <a:srgbClr val="FFFFFF"/>
              </a:solidFill>
              <a:ea typeface="微软雅黑" panose="020B0503020204020204" pitchFamily="34" charset="-122"/>
            </a:endParaRPr>
          </a:p>
        </p:txBody>
      </p:sp>
      <p:sp>
        <p:nvSpPr>
          <p:cNvPr id="4" name="TextBox 3">
            <a:extLst>
              <a:ext uri="{FF2B5EF4-FFF2-40B4-BE49-F238E27FC236}">
                <a16:creationId xmlns:a16="http://schemas.microsoft.com/office/drawing/2014/main" id="{EF2024F1-5F28-4F2B-92DB-77ABCB079F0A}"/>
              </a:ext>
            </a:extLst>
          </p:cNvPr>
          <p:cNvSpPr txBox="1">
            <a:spLocks noChangeArrowheads="1"/>
          </p:cNvSpPr>
          <p:nvPr/>
        </p:nvSpPr>
        <p:spPr bwMode="auto">
          <a:xfrm>
            <a:off x="3967163" y="665163"/>
            <a:ext cx="4806950" cy="1108075"/>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200" b="1">
                <a:solidFill>
                  <a:srgbClr val="FF0000"/>
                </a:solidFill>
                <a:latin typeface="Times New Roman" panose="02020603050405020304" pitchFamily="18" charset="0"/>
                <a:ea typeface="华文新魏" panose="02010800040101010101" pitchFamily="2" charset="-122"/>
              </a:rPr>
              <a:t>揭示一个问题：</a:t>
            </a:r>
            <a:r>
              <a:rPr lang="zh-CN" altLang="en-US" sz="2200" b="1">
                <a:latin typeface="Times New Roman" panose="02020603050405020304" pitchFamily="18" charset="0"/>
                <a:ea typeface="华文新魏" panose="02010800040101010101" pitchFamily="2" charset="-122"/>
              </a:rPr>
              <a:t>系统花费了大量时间把信息从一个地方挪到另一个地方，复制的开销减缓了程序的真正执行？</a:t>
            </a:r>
          </a:p>
        </p:txBody>
      </p:sp>
      <p:sp>
        <p:nvSpPr>
          <p:cNvPr id="2" name="圆角矩形标注 1">
            <a:extLst>
              <a:ext uri="{FF2B5EF4-FFF2-40B4-BE49-F238E27FC236}">
                <a16:creationId xmlns:a16="http://schemas.microsoft.com/office/drawing/2014/main" id="{12454C89-46C4-4068-9C1F-20940B0CAA43}"/>
              </a:ext>
            </a:extLst>
          </p:cNvPr>
          <p:cNvSpPr/>
          <p:nvPr/>
        </p:nvSpPr>
        <p:spPr>
          <a:xfrm>
            <a:off x="6516688" y="3644900"/>
            <a:ext cx="2447925" cy="1584325"/>
          </a:xfrm>
          <a:prstGeom prst="wedgeRoundRectCallout">
            <a:avLst>
              <a:gd name="adj1" fmla="val -68278"/>
              <a:gd name="adj2" fmla="val 45047"/>
              <a:gd name="adj3" fmla="val 16667"/>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000" b="1">
                <a:solidFill>
                  <a:schemeClr val="tx2"/>
                </a:solidFill>
                <a:latin typeface="Times New Roman" panose="02020603050405020304" pitchFamily="18" charset="0"/>
                <a:ea typeface="华文新魏" panose="02010800040101010101" pitchFamily="2" charset="-122"/>
              </a:rPr>
              <a:t>CPU</a:t>
            </a:r>
            <a:r>
              <a:rPr lang="zh-CN" altLang="en-US" sz="2000" b="1">
                <a:solidFill>
                  <a:schemeClr val="tx2"/>
                </a:solidFill>
                <a:latin typeface="Times New Roman" panose="02020603050405020304" pitchFamily="18" charset="0"/>
                <a:ea typeface="华文新魏" panose="02010800040101010101" pitchFamily="2" charset="-122"/>
              </a:rPr>
              <a:t>从磁盘读取一个字的时间开销比主存大</a:t>
            </a:r>
            <a:r>
              <a:rPr lang="en-US" altLang="zh-CN" sz="2000" b="1">
                <a:solidFill>
                  <a:schemeClr val="tx2"/>
                </a:solidFill>
                <a:latin typeface="Times New Roman" panose="02020603050405020304" pitchFamily="18" charset="0"/>
                <a:ea typeface="华文新魏" panose="02010800040101010101" pitchFamily="2" charset="-122"/>
              </a:rPr>
              <a:t>1000</a:t>
            </a:r>
            <a:r>
              <a:rPr lang="zh-CN" altLang="en-US" sz="2000" b="1">
                <a:solidFill>
                  <a:schemeClr val="tx2"/>
                </a:solidFill>
                <a:latin typeface="Times New Roman" panose="02020603050405020304" pitchFamily="18" charset="0"/>
                <a:ea typeface="华文新魏" panose="02010800040101010101" pitchFamily="2" charset="-122"/>
              </a:rPr>
              <a:t>万倍。而从寄存器读数据比主存快近</a:t>
            </a:r>
            <a:r>
              <a:rPr lang="en-US" altLang="zh-CN" sz="2000" b="1">
                <a:solidFill>
                  <a:schemeClr val="tx2"/>
                </a:solidFill>
                <a:latin typeface="Times New Roman" panose="02020603050405020304" pitchFamily="18" charset="0"/>
                <a:ea typeface="华文新魏" panose="02010800040101010101" pitchFamily="2" charset="-122"/>
              </a:rPr>
              <a:t>100</a:t>
            </a:r>
            <a:r>
              <a:rPr lang="zh-CN" altLang="en-US" sz="2000" b="1">
                <a:solidFill>
                  <a:schemeClr val="tx2"/>
                </a:solidFill>
                <a:latin typeface="Times New Roman" panose="02020603050405020304" pitchFamily="18" charset="0"/>
                <a:ea typeface="华文新魏" panose="02010800040101010101" pitchFamily="2" charset="-122"/>
              </a:rPr>
              <a:t>倍</a:t>
            </a:r>
          </a:p>
        </p:txBody>
      </p:sp>
      <p:sp>
        <p:nvSpPr>
          <p:cNvPr id="33" name="Rectangle 2"/>
          <p:cNvSpPr>
            <a:spLocks noGrp="1" noChangeArrowheads="1"/>
          </p:cNvSpPr>
          <p:nvPr>
            <p:ph type="title"/>
          </p:nvPr>
        </p:nvSpPr>
        <p:spPr bwMode="auto">
          <a:xfrm>
            <a:off x="241040" y="14190"/>
            <a:ext cx="7211280" cy="528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solidFill>
                  <a:srgbClr val="A50021"/>
                </a:solidFill>
                <a:latin typeface="Arial" panose="020B0604020202020204" pitchFamily="34" charset="0"/>
                <a:cs typeface="+mn-cs"/>
              </a:rPr>
              <a:t>hello</a:t>
            </a:r>
            <a:r>
              <a:rPr lang="zh-CN" altLang="en-US" dirty="0">
                <a:solidFill>
                  <a:srgbClr val="A50021"/>
                </a:solidFill>
                <a:latin typeface="Arial" panose="020B0604020202020204" pitchFamily="34" charset="0"/>
                <a:cs typeface="+mn-cs"/>
              </a:rPr>
              <a:t>程序在计算机中的数据流动过程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72063">
                                            <p:txEl>
                                              <p:pRg st="0" end="0"/>
                                            </p:txEl>
                                          </p:spTgt>
                                        </p:tgtEl>
                                        <p:attrNameLst>
                                          <p:attrName>style.visibility</p:attrName>
                                        </p:attrNameLst>
                                      </p:cBhvr>
                                      <p:to>
                                        <p:strVal val="visible"/>
                                      </p:to>
                                    </p:set>
                                    <p:animEffect transition="in" filter="blinds(horizontal)">
                                      <p:cBhvr>
                                        <p:cTn id="11" dur="500"/>
                                        <p:tgtEl>
                                          <p:spTgt spid="1720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646113" y="568325"/>
            <a:ext cx="8135937" cy="3221038"/>
            <a:chOff x="295" y="536"/>
            <a:chExt cx="5125" cy="1805"/>
          </a:xfrm>
        </p:grpSpPr>
        <p:sp>
          <p:nvSpPr>
            <p:cNvPr id="10251" name="Freeform 16"/>
            <p:cNvSpPr>
              <a:spLocks/>
            </p:cNvSpPr>
            <p:nvPr/>
          </p:nvSpPr>
          <p:spPr bwMode="auto">
            <a:xfrm>
              <a:off x="340" y="563"/>
              <a:ext cx="1542" cy="318"/>
            </a:xfrm>
            <a:custGeom>
              <a:avLst/>
              <a:gdLst>
                <a:gd name="T0" fmla="*/ 0 w 1905"/>
                <a:gd name="T1" fmla="*/ 0 h 544"/>
                <a:gd name="T2" fmla="*/ 2 w 1905"/>
                <a:gd name="T3" fmla="*/ 0 h 544"/>
                <a:gd name="T4" fmla="*/ 2 w 1905"/>
                <a:gd name="T5" fmla="*/ 1 h 544"/>
                <a:gd name="T6" fmla="*/ 0 w 1905"/>
                <a:gd name="T7" fmla="*/ 1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A5002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10252" name="AutoShape 6"/>
            <p:cNvSpPr>
              <a:spLocks noChangeArrowheads="1"/>
            </p:cNvSpPr>
            <p:nvPr/>
          </p:nvSpPr>
          <p:spPr bwMode="auto">
            <a:xfrm>
              <a:off x="295" y="827"/>
              <a:ext cx="5125" cy="1514"/>
            </a:xfrm>
            <a:prstGeom prst="roundRect">
              <a:avLst>
                <a:gd name="adj" fmla="val 4231"/>
              </a:avLst>
            </a:prstGeom>
            <a:solidFill>
              <a:srgbClr val="EAEAEA"/>
            </a:solidFill>
            <a:ln w="25400">
              <a:solidFill>
                <a:srgbClr val="A5002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0253" name="Rectangle 19"/>
            <p:cNvSpPr>
              <a:spLocks noChangeArrowheads="1"/>
            </p:cNvSpPr>
            <p:nvPr/>
          </p:nvSpPr>
          <p:spPr bwMode="auto">
            <a:xfrm>
              <a:off x="412" y="536"/>
              <a:ext cx="10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anose="02010609030101010101" pitchFamily="49" charset="-122"/>
                </a:rPr>
                <a:t>本讲内容</a:t>
              </a:r>
            </a:p>
          </p:txBody>
        </p:sp>
      </p:grpSp>
      <p:sp>
        <p:nvSpPr>
          <p:cNvPr id="10243" name="Rectangle 2"/>
          <p:cNvSpPr>
            <a:spLocks noChangeArrowheads="1"/>
          </p:cNvSpPr>
          <p:nvPr/>
        </p:nvSpPr>
        <p:spPr bwMode="auto">
          <a:xfrm>
            <a:off x="465137" y="156779"/>
            <a:ext cx="29527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50021"/>
                </a:solidFill>
                <a:ea typeface="微软雅黑" panose="020B0503020204020204" pitchFamily="34" charset="-122"/>
              </a:rPr>
              <a:t>本讲内容</a:t>
            </a:r>
          </a:p>
        </p:txBody>
      </p:sp>
      <p:sp>
        <p:nvSpPr>
          <p:cNvPr id="77833" name="Rectangle 28">
            <a:extLst>
              <a:ext uri="{FF2B5EF4-FFF2-40B4-BE49-F238E27FC236}">
                <a16:creationId xmlns:a16="http://schemas.microsoft.com/office/drawing/2014/main" id="{669BC0A9-E4A0-4760-A529-D113FC08C5F8}"/>
              </a:ext>
            </a:extLst>
          </p:cNvPr>
          <p:cNvSpPr>
            <a:spLocks noChangeArrowheads="1"/>
          </p:cNvSpPr>
          <p:nvPr/>
        </p:nvSpPr>
        <p:spPr bwMode="auto">
          <a:xfrm>
            <a:off x="825500" y="1698625"/>
            <a:ext cx="6842125" cy="1292277"/>
          </a:xfrm>
          <a:prstGeom prst="rect">
            <a:avLst/>
          </a:prstGeom>
          <a:noFill/>
          <a:ln w="9525">
            <a:noFill/>
            <a:miter lim="800000"/>
            <a:headEnd/>
            <a:tailEnd/>
          </a:ln>
        </p:spPr>
        <p:txBody>
          <a:bodyPr>
            <a:spAutoFit/>
          </a:bodyPr>
          <a:lstStyle/>
          <a:p>
            <a:pPr lvl="1" eaLnBrk="1" hangingPunct="1">
              <a:lnSpc>
                <a:spcPct val="110000"/>
              </a:lnSpc>
              <a:buClr>
                <a:srgbClr val="A50021"/>
              </a:buClr>
              <a:buSzPct val="80000"/>
              <a:buFont typeface="Wingdings" pitchFamily="2" charset="2"/>
              <a:buChar char="n"/>
              <a:defRPr/>
            </a:pPr>
            <a:r>
              <a:rPr kumimoji="1" lang="en-US" altLang="zh-CN" sz="2400" b="1" dirty="0">
                <a:latin typeface="+mn-lt"/>
                <a:ea typeface="华文新魏" pitchFamily="2" charset="-122"/>
              </a:rPr>
              <a:t> 1.1  </a:t>
            </a:r>
            <a:r>
              <a:rPr kumimoji="1" lang="zh-CN" altLang="en-US" sz="2400" b="1" dirty="0">
                <a:latin typeface="+mn-lt"/>
                <a:ea typeface="华文新魏" pitchFamily="2" charset="-122"/>
              </a:rPr>
              <a:t>概述</a:t>
            </a:r>
          </a:p>
          <a:p>
            <a:pPr lvl="1" eaLnBrk="1" hangingPunct="1">
              <a:lnSpc>
                <a:spcPct val="110000"/>
              </a:lnSpc>
              <a:buClr>
                <a:srgbClr val="A50021"/>
              </a:buClr>
              <a:buSzPct val="80000"/>
              <a:buFont typeface="Wingdings" pitchFamily="2" charset="2"/>
              <a:buChar char="n"/>
              <a:defRPr/>
            </a:pPr>
            <a:r>
              <a:rPr kumimoji="1" lang="en-US" altLang="zh-CN" sz="2400" b="1" dirty="0">
                <a:latin typeface="+mn-lt"/>
                <a:ea typeface="华文新魏" pitchFamily="2" charset="-122"/>
              </a:rPr>
              <a:t> 1.2  </a:t>
            </a:r>
            <a:r>
              <a:rPr kumimoji="1" lang="zh-CN" altLang="en-US" sz="2400" b="1" dirty="0">
                <a:latin typeface="+mn-lt"/>
                <a:ea typeface="华文新魏" pitchFamily="2" charset="-122"/>
              </a:rPr>
              <a:t>程序的表象之下</a:t>
            </a:r>
            <a:endParaRPr kumimoji="1" lang="en-US" altLang="zh-CN" sz="2400" b="1" dirty="0">
              <a:latin typeface="+mn-lt"/>
              <a:ea typeface="华文新魏" pitchFamily="2" charset="-122"/>
            </a:endParaRPr>
          </a:p>
          <a:p>
            <a:pPr lvl="1" eaLnBrk="1" hangingPunct="1">
              <a:lnSpc>
                <a:spcPct val="110000"/>
              </a:lnSpc>
              <a:buClr>
                <a:srgbClr val="A50021"/>
              </a:buClr>
              <a:buSzPct val="80000"/>
              <a:buFont typeface="Wingdings" pitchFamily="2" charset="2"/>
              <a:buChar char="n"/>
              <a:defRPr/>
            </a:pPr>
            <a:r>
              <a:rPr kumimoji="1" lang="en-US" altLang="zh-CN" sz="2400" b="1" dirty="0">
                <a:latin typeface="Times New Roman" panose="02020603050405020304" pitchFamily="18" charset="0"/>
                <a:ea typeface="华文新魏" panose="02010800040101010101" pitchFamily="2" charset="-122"/>
              </a:rPr>
              <a:t> 1.3  </a:t>
            </a:r>
            <a:r>
              <a:rPr kumimoji="1" lang="zh-CN" altLang="en-US" sz="2400" b="1" dirty="0">
                <a:latin typeface="Times New Roman" panose="02020603050405020304" pitchFamily="18" charset="0"/>
                <a:ea typeface="华文新魏" panose="02010800040101010101" pitchFamily="2" charset="-122"/>
              </a:rPr>
              <a:t>打开计算机的机箱（计算机硬件概述）</a:t>
            </a:r>
            <a:r>
              <a:rPr kumimoji="1" lang="en-US" altLang="zh-CN" sz="2400" b="1" dirty="0">
                <a:latin typeface="Times New Roman" panose="02020603050405020304" pitchFamily="18" charset="0"/>
                <a:ea typeface="华文新魏" panose="02010800040101010101" pitchFamily="2" charset="-122"/>
              </a:rPr>
              <a:t> </a:t>
            </a:r>
            <a:endParaRPr kumimoji="1" lang="zh-CN" altLang="en-US" sz="2400" b="1" dirty="0">
              <a:latin typeface="+mn-lt"/>
              <a:ea typeface="华文新魏" pitchFamily="2" charset="-122"/>
            </a:endParaRPr>
          </a:p>
        </p:txBody>
      </p:sp>
      <p:grpSp>
        <p:nvGrpSpPr>
          <p:cNvPr id="3" name="Group 23"/>
          <p:cNvGrpSpPr>
            <a:grpSpLocks/>
          </p:cNvGrpSpPr>
          <p:nvPr/>
        </p:nvGrpSpPr>
        <p:grpSpPr bwMode="auto">
          <a:xfrm>
            <a:off x="642938" y="4292600"/>
            <a:ext cx="8135937" cy="2112963"/>
            <a:chOff x="405" y="2704"/>
            <a:chExt cx="5125" cy="1331"/>
          </a:xfrm>
        </p:grpSpPr>
        <p:sp>
          <p:nvSpPr>
            <p:cNvPr id="10247" name="AutoShape 12"/>
            <p:cNvSpPr>
              <a:spLocks noChangeArrowheads="1"/>
            </p:cNvSpPr>
            <p:nvPr/>
          </p:nvSpPr>
          <p:spPr bwMode="auto">
            <a:xfrm>
              <a:off x="405" y="3086"/>
              <a:ext cx="5125" cy="949"/>
            </a:xfrm>
            <a:prstGeom prst="roundRect">
              <a:avLst>
                <a:gd name="adj" fmla="val 4296"/>
              </a:avLst>
            </a:prstGeom>
            <a:solidFill>
              <a:srgbClr val="EAEAEA"/>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0248" name="Freeform 22"/>
            <p:cNvSpPr>
              <a:spLocks/>
            </p:cNvSpPr>
            <p:nvPr/>
          </p:nvSpPr>
          <p:spPr bwMode="auto">
            <a:xfrm>
              <a:off x="459" y="2704"/>
              <a:ext cx="1542" cy="382"/>
            </a:xfrm>
            <a:custGeom>
              <a:avLst/>
              <a:gdLst>
                <a:gd name="T0" fmla="*/ 0 w 1905"/>
                <a:gd name="T1" fmla="*/ 0 h 544"/>
                <a:gd name="T2" fmla="*/ 2 w 1905"/>
                <a:gd name="T3" fmla="*/ 0 h 544"/>
                <a:gd name="T4" fmla="*/ 2 w 1905"/>
                <a:gd name="T5" fmla="*/ 1 h 544"/>
                <a:gd name="T6" fmla="*/ 0 w 1905"/>
                <a:gd name="T7" fmla="*/ 1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80808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10249" name="Rectangle 31"/>
            <p:cNvSpPr>
              <a:spLocks noChangeArrowheads="1"/>
            </p:cNvSpPr>
            <p:nvPr/>
          </p:nvSpPr>
          <p:spPr bwMode="auto">
            <a:xfrm>
              <a:off x="431" y="3165"/>
              <a:ext cx="4519"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buSzPct val="80000"/>
                <a:buFont typeface="Wingdings" panose="05000000000000000000" pitchFamily="2" charset="2"/>
                <a:buChar char="n"/>
              </a:pPr>
              <a:r>
                <a:rPr kumimoji="1" lang="zh-CN" altLang="en-US" sz="2400" b="1">
                  <a:latin typeface="华文新魏" panose="02010800040101010101" pitchFamily="2" charset="-122"/>
                  <a:ea typeface="华文新魏" panose="02010800040101010101" pitchFamily="2" charset="-122"/>
                  <a:sym typeface="Symbol" panose="05050102010706020507" pitchFamily="18" charset="2"/>
                </a:rPr>
                <a:t> 掌握计算机的基本概念</a:t>
              </a:r>
              <a:endParaRPr kumimoji="1" lang="en-US" altLang="zh-CN" sz="2400" b="1">
                <a:latin typeface="华文新魏" panose="02010800040101010101" pitchFamily="2" charset="-122"/>
                <a:ea typeface="华文新魏" panose="02010800040101010101" pitchFamily="2" charset="-122"/>
                <a:sym typeface="Symbol" panose="05050102010706020507" pitchFamily="18" charset="2"/>
              </a:endParaRPr>
            </a:p>
            <a:p>
              <a:pPr lvl="1" eaLnBrk="1" hangingPunct="1">
                <a:lnSpc>
                  <a:spcPct val="110000"/>
                </a:lnSpc>
                <a:buSzPct val="80000"/>
                <a:buFont typeface="Wingdings" panose="05000000000000000000" pitchFamily="2" charset="2"/>
                <a:buChar char="n"/>
              </a:pPr>
              <a:r>
                <a:rPr kumimoji="1" lang="zh-CN" altLang="en-US" sz="2400" b="1">
                  <a:latin typeface="华文新魏" panose="02010800040101010101" pitchFamily="2" charset="-122"/>
                  <a:ea typeface="华文新魏" panose="02010800040101010101" pitchFamily="2" charset="-122"/>
                  <a:sym typeface="Symbol" panose="05050102010706020507" pitchFamily="18" charset="2"/>
                </a:rPr>
                <a:t> 理解计算机中程序的执行过程</a:t>
              </a:r>
              <a:endParaRPr kumimoji="1" lang="en-US" altLang="zh-CN" sz="2400" b="1">
                <a:latin typeface="华文新魏" panose="02010800040101010101" pitchFamily="2" charset="-122"/>
                <a:ea typeface="华文新魏" panose="02010800040101010101" pitchFamily="2" charset="-122"/>
                <a:sym typeface="Symbol" panose="05050102010706020507" pitchFamily="18" charset="2"/>
              </a:endParaRPr>
            </a:p>
          </p:txBody>
        </p:sp>
        <p:sp>
          <p:nvSpPr>
            <p:cNvPr id="10250" name="Rectangle 23"/>
            <p:cNvSpPr>
              <a:spLocks noChangeArrowheads="1"/>
            </p:cNvSpPr>
            <p:nvPr/>
          </p:nvSpPr>
          <p:spPr bwMode="auto">
            <a:xfrm>
              <a:off x="531" y="2756"/>
              <a:ext cx="1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anose="02010609030101010101" pitchFamily="49" charset="-122"/>
                </a:rPr>
                <a:t>基本要求</a:t>
              </a:r>
            </a:p>
          </p:txBody>
        </p:sp>
      </p:grpSp>
      <p:sp>
        <p:nvSpPr>
          <p:cNvPr id="10246" name="Text Box 26"/>
          <p:cNvSpPr txBox="1">
            <a:spLocks noChangeArrowheads="1"/>
          </p:cNvSpPr>
          <p:nvPr/>
        </p:nvSpPr>
        <p:spPr bwMode="auto">
          <a:xfrm>
            <a:off x="827088" y="1266825"/>
            <a:ext cx="53165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a:latin typeface="华文新魏" panose="02010800040101010101" pitchFamily="2" charset="-122"/>
                <a:ea typeface="华文新魏" panose="02010800040101010101" pitchFamily="2" charset="-122"/>
              </a:rPr>
              <a:t>第一章 计算机概念和技术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5" descr="谷锐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814213"/>
            <a:ext cx="8378825" cy="5003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3299" name="Rectangle 2"/>
          <p:cNvSpPr>
            <a:spLocks noGrp="1" noChangeArrowheads="1"/>
          </p:cNvSpPr>
          <p:nvPr>
            <p:ph type="title"/>
          </p:nvPr>
        </p:nvSpPr>
        <p:spPr bwMode="auto">
          <a:xfrm>
            <a:off x="150813" y="12148"/>
            <a:ext cx="5629275" cy="474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A50021"/>
                </a:solidFill>
                <a:latin typeface="Arial" panose="020B0604020202020204" pitchFamily="34" charset="0"/>
                <a:cs typeface="+mn-cs"/>
              </a:rPr>
              <a:t>本课程的主要学习内容</a:t>
            </a:r>
          </a:p>
        </p:txBody>
      </p:sp>
      <p:grpSp>
        <p:nvGrpSpPr>
          <p:cNvPr id="2" name="Group 35"/>
          <p:cNvGrpSpPr>
            <a:grpSpLocks/>
          </p:cNvGrpSpPr>
          <p:nvPr/>
        </p:nvGrpSpPr>
        <p:grpSpPr bwMode="auto">
          <a:xfrm>
            <a:off x="490538" y="876126"/>
            <a:ext cx="5159375" cy="2370137"/>
            <a:chOff x="405" y="391"/>
            <a:chExt cx="3250" cy="1443"/>
          </a:xfrm>
        </p:grpSpPr>
        <p:sp>
          <p:nvSpPr>
            <p:cNvPr id="183319" name="Rectangle 6"/>
            <p:cNvSpPr>
              <a:spLocks noChangeArrowheads="1"/>
            </p:cNvSpPr>
            <p:nvPr/>
          </p:nvSpPr>
          <p:spPr bwMode="auto">
            <a:xfrm>
              <a:off x="405" y="495"/>
              <a:ext cx="1951" cy="1339"/>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20" name="Text Box 7"/>
            <p:cNvSpPr txBox="1">
              <a:spLocks noChangeArrowheads="1"/>
            </p:cNvSpPr>
            <p:nvPr/>
          </p:nvSpPr>
          <p:spPr bwMode="auto">
            <a:xfrm>
              <a:off x="2340" y="391"/>
              <a:ext cx="13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如何设计</a:t>
              </a:r>
              <a:r>
                <a:rPr lang="en-US" altLang="zh-CN"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CPU?</a:t>
              </a:r>
            </a:p>
          </p:txBody>
        </p:sp>
      </p:grpSp>
      <p:sp>
        <p:nvSpPr>
          <p:cNvPr id="142340" name="Text Box 4"/>
          <p:cNvSpPr txBox="1">
            <a:spLocks noChangeArrowheads="1"/>
          </p:cNvSpPr>
          <p:nvPr/>
        </p:nvSpPr>
        <p:spPr bwMode="auto">
          <a:xfrm>
            <a:off x="820738" y="5889451"/>
            <a:ext cx="7680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5000"/>
              </a:spcBef>
            </a:pPr>
            <a:r>
              <a:rPr lang="zh-CN" altLang="en-US"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信息</a:t>
            </a:r>
            <a:r>
              <a:rPr lang="en-US" altLang="zh-CN"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a:t>
            </a:r>
            <a:r>
              <a:rPr lang="zh-CN" altLang="en-US"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指令和数据</a:t>
            </a:r>
            <a:r>
              <a:rPr lang="en-US" altLang="zh-CN"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a:t>
            </a:r>
            <a:r>
              <a:rPr lang="zh-CN" altLang="en-US"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在计算机中是如何表示的？</a:t>
            </a:r>
          </a:p>
          <a:p>
            <a:pPr algn="ctr">
              <a:spcBef>
                <a:spcPct val="25000"/>
              </a:spcBef>
            </a:pPr>
            <a:r>
              <a:rPr lang="zh-CN" altLang="en-US"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软硬件接口</a:t>
            </a:r>
            <a:r>
              <a:rPr lang="en-US" altLang="zh-CN"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a:t>
            </a:r>
            <a:r>
              <a:rPr lang="zh-CN" altLang="en-US" sz="2400" b="1">
                <a:solidFill>
                  <a:srgbClr val="FF0000"/>
                </a:solidFill>
                <a:latin typeface="Times New Roman" panose="02020603050405020304" pitchFamily="18" charset="0"/>
                <a:ea typeface="华文新魏" panose="02010800040101010101" pitchFamily="2" charset="-122"/>
                <a:cs typeface="Arial" panose="020B0604020202020204" pitchFamily="34" charset="0"/>
              </a:rPr>
              <a:t>指令系统又是如何设计的？</a:t>
            </a:r>
          </a:p>
        </p:txBody>
      </p:sp>
      <p:grpSp>
        <p:nvGrpSpPr>
          <p:cNvPr id="3" name="Group 28"/>
          <p:cNvGrpSpPr>
            <a:grpSpLocks/>
          </p:cNvGrpSpPr>
          <p:nvPr/>
        </p:nvGrpSpPr>
        <p:grpSpPr bwMode="auto">
          <a:xfrm>
            <a:off x="782638" y="4330526"/>
            <a:ext cx="5667375" cy="1566862"/>
            <a:chOff x="580" y="2580"/>
            <a:chExt cx="3570" cy="987"/>
          </a:xfrm>
        </p:grpSpPr>
        <p:sp>
          <p:nvSpPr>
            <p:cNvPr id="183311" name="Rectangle 13"/>
            <p:cNvSpPr>
              <a:spLocks noChangeArrowheads="1"/>
            </p:cNvSpPr>
            <p:nvPr/>
          </p:nvSpPr>
          <p:spPr bwMode="auto">
            <a:xfrm>
              <a:off x="1739" y="2580"/>
              <a:ext cx="948" cy="364"/>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2" name="Text Box 15"/>
            <p:cNvSpPr txBox="1">
              <a:spLocks noChangeArrowheads="1"/>
            </p:cNvSpPr>
            <p:nvPr/>
          </p:nvSpPr>
          <p:spPr bwMode="auto">
            <a:xfrm>
              <a:off x="1575" y="3240"/>
              <a:ext cx="1436" cy="2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如何设计</a:t>
              </a:r>
              <a:r>
                <a:rPr lang="en-US" altLang="zh-CN"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I/O?</a:t>
              </a:r>
            </a:p>
          </p:txBody>
        </p:sp>
        <p:sp>
          <p:nvSpPr>
            <p:cNvPr id="183313" name="Oval 16"/>
            <p:cNvSpPr>
              <a:spLocks noChangeArrowheads="1"/>
            </p:cNvSpPr>
            <p:nvPr/>
          </p:nvSpPr>
          <p:spPr bwMode="auto">
            <a:xfrm>
              <a:off x="580" y="3039"/>
              <a:ext cx="521" cy="210"/>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4" name="Oval 17"/>
            <p:cNvSpPr>
              <a:spLocks noChangeArrowheads="1"/>
            </p:cNvSpPr>
            <p:nvPr/>
          </p:nvSpPr>
          <p:spPr bwMode="auto">
            <a:xfrm>
              <a:off x="1111" y="2978"/>
              <a:ext cx="613" cy="310"/>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5" name="Oval 18"/>
            <p:cNvSpPr>
              <a:spLocks noChangeArrowheads="1"/>
            </p:cNvSpPr>
            <p:nvPr/>
          </p:nvSpPr>
          <p:spPr bwMode="auto">
            <a:xfrm>
              <a:off x="1955" y="3018"/>
              <a:ext cx="531" cy="246"/>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6" name="Oval 19"/>
            <p:cNvSpPr>
              <a:spLocks noChangeArrowheads="1"/>
            </p:cNvSpPr>
            <p:nvPr/>
          </p:nvSpPr>
          <p:spPr bwMode="auto">
            <a:xfrm>
              <a:off x="3475" y="3056"/>
              <a:ext cx="594" cy="511"/>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7" name="Rectangle 13"/>
            <p:cNvSpPr>
              <a:spLocks noChangeArrowheads="1"/>
            </p:cNvSpPr>
            <p:nvPr/>
          </p:nvSpPr>
          <p:spPr bwMode="auto">
            <a:xfrm>
              <a:off x="3311" y="2580"/>
              <a:ext cx="839" cy="364"/>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18" name="Rectangle 13"/>
            <p:cNvSpPr>
              <a:spLocks noChangeArrowheads="1"/>
            </p:cNvSpPr>
            <p:nvPr/>
          </p:nvSpPr>
          <p:spPr bwMode="auto">
            <a:xfrm>
              <a:off x="659" y="2580"/>
              <a:ext cx="839" cy="364"/>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grpSp>
      <p:grpSp>
        <p:nvGrpSpPr>
          <p:cNvPr id="4" name="Group 34"/>
          <p:cNvGrpSpPr>
            <a:grpSpLocks/>
          </p:cNvGrpSpPr>
          <p:nvPr/>
        </p:nvGrpSpPr>
        <p:grpSpPr bwMode="auto">
          <a:xfrm>
            <a:off x="3652838" y="1460326"/>
            <a:ext cx="2982912" cy="2732087"/>
            <a:chOff x="2381" y="765"/>
            <a:chExt cx="1879" cy="1721"/>
          </a:xfrm>
        </p:grpSpPr>
        <p:sp>
          <p:nvSpPr>
            <p:cNvPr id="183307" name="Text Box 20"/>
            <p:cNvSpPr txBox="1">
              <a:spLocks noChangeArrowheads="1"/>
            </p:cNvSpPr>
            <p:nvPr/>
          </p:nvSpPr>
          <p:spPr bwMode="auto">
            <a:xfrm>
              <a:off x="2406" y="765"/>
              <a:ext cx="173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如何设计总线</a:t>
              </a:r>
              <a:r>
                <a:rPr lang="en-US" altLang="zh-CN" sz="2200" b="1">
                  <a:solidFill>
                    <a:srgbClr val="0000FF"/>
                  </a:solidFill>
                  <a:latin typeface="Times New Roman" panose="02020603050405020304" pitchFamily="18" charset="0"/>
                  <a:ea typeface="华文新魏" panose="02010800040101010101" pitchFamily="2" charset="-122"/>
                  <a:cs typeface="Arial" panose="020B0604020202020204" pitchFamily="34" charset="0"/>
                </a:rPr>
                <a:t>BUS?</a:t>
              </a:r>
            </a:p>
          </p:txBody>
        </p:sp>
        <p:sp>
          <p:nvSpPr>
            <p:cNvPr id="183308" name="Oval 31"/>
            <p:cNvSpPr>
              <a:spLocks noChangeArrowheads="1"/>
            </p:cNvSpPr>
            <p:nvPr/>
          </p:nvSpPr>
          <p:spPr bwMode="auto">
            <a:xfrm>
              <a:off x="2381" y="1026"/>
              <a:ext cx="862" cy="27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309" name="Oval 32"/>
            <p:cNvSpPr>
              <a:spLocks noChangeArrowheads="1"/>
            </p:cNvSpPr>
            <p:nvPr/>
          </p:nvSpPr>
          <p:spPr bwMode="auto">
            <a:xfrm>
              <a:off x="3398" y="1026"/>
              <a:ext cx="862" cy="27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310" name="Oval 33"/>
            <p:cNvSpPr>
              <a:spLocks noChangeArrowheads="1"/>
            </p:cNvSpPr>
            <p:nvPr/>
          </p:nvSpPr>
          <p:spPr bwMode="auto">
            <a:xfrm>
              <a:off x="2630" y="2214"/>
              <a:ext cx="862" cy="27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 name="Group 38"/>
          <p:cNvGrpSpPr>
            <a:grpSpLocks/>
          </p:cNvGrpSpPr>
          <p:nvPr/>
        </p:nvGrpSpPr>
        <p:grpSpPr bwMode="auto">
          <a:xfrm>
            <a:off x="6638925" y="1531763"/>
            <a:ext cx="1581150" cy="1706563"/>
            <a:chOff x="4269" y="810"/>
            <a:chExt cx="996" cy="1075"/>
          </a:xfrm>
        </p:grpSpPr>
        <p:sp>
          <p:nvSpPr>
            <p:cNvPr id="183305" name="Rectangle 9"/>
            <p:cNvSpPr>
              <a:spLocks noChangeArrowheads="1"/>
            </p:cNvSpPr>
            <p:nvPr/>
          </p:nvSpPr>
          <p:spPr bwMode="auto">
            <a:xfrm>
              <a:off x="4322" y="1318"/>
              <a:ext cx="667" cy="56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ndParaRPr>
            </a:p>
          </p:txBody>
        </p:sp>
        <p:sp>
          <p:nvSpPr>
            <p:cNvPr id="183306" name="Text Box 37"/>
            <p:cNvSpPr txBox="1">
              <a:spLocks noChangeArrowheads="1"/>
            </p:cNvSpPr>
            <p:nvPr/>
          </p:nvSpPr>
          <p:spPr bwMode="auto">
            <a:xfrm>
              <a:off x="4269" y="810"/>
              <a:ext cx="99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a:solidFill>
                    <a:srgbClr val="0000FF"/>
                  </a:solidFill>
                  <a:latin typeface="Times New Roman" panose="02020603050405020304" pitchFamily="18" charset="0"/>
                  <a:ea typeface="华文新魏" panose="02010800040101010101" pitchFamily="2" charset="-122"/>
                </a:rPr>
                <a:t>如何设计</a:t>
              </a:r>
            </a:p>
            <a:p>
              <a:pPr eaLnBrk="1" hangingPunct="1"/>
              <a:r>
                <a:rPr lang="zh-CN" altLang="en-US" sz="2200" b="1">
                  <a:solidFill>
                    <a:srgbClr val="0000FF"/>
                  </a:solidFill>
                  <a:latin typeface="Times New Roman" panose="02020603050405020304" pitchFamily="18" charset="0"/>
                  <a:ea typeface="华文新魏" panose="02010800040101010101" pitchFamily="2" charset="-122"/>
                </a:rPr>
                <a:t>存储系统？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142340">
                                            <p:txEl>
                                              <p:pRg st="0" end="0"/>
                                            </p:txEl>
                                          </p:spTgt>
                                        </p:tgtEl>
                                        <p:attrNameLst>
                                          <p:attrName>style.visibility</p:attrName>
                                        </p:attrNameLst>
                                      </p:cBhvr>
                                      <p:to>
                                        <p:strVal val="visible"/>
                                      </p:to>
                                    </p:set>
                                    <p:animEffect transition="in" filter="blinds(horizontal)">
                                      <p:cBhvr>
                                        <p:cTn id="26" dur="500"/>
                                        <p:tgtEl>
                                          <p:spTgt spid="14234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42340">
                                            <p:txEl>
                                              <p:pRg st="1" end="1"/>
                                            </p:txEl>
                                          </p:spTgt>
                                        </p:tgtEl>
                                        <p:attrNameLst>
                                          <p:attrName>style.visibility</p:attrName>
                                        </p:attrNameLst>
                                      </p:cBhvr>
                                      <p:to>
                                        <p:strVal val="visible"/>
                                      </p:to>
                                    </p:set>
                                    <p:animEffect transition="in" filter="blinds(horizontal)">
                                      <p:cBhvr>
                                        <p:cTn id="31" dur="500"/>
                                        <p:tgtEl>
                                          <p:spTgt spid="142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Placeholder 5"/>
          <p:cNvSpPr>
            <a:spLocks noGrp="1" noChangeArrowheads="1"/>
          </p:cNvSpPr>
          <p:nvPr/>
        </p:nvSpPr>
        <p:spPr bwMode="auto">
          <a:xfrm>
            <a:off x="2305050" y="1844675"/>
            <a:ext cx="48720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30000"/>
              </a:spcBef>
              <a:buFont typeface="Arial" panose="020B0604020202020204" pitchFamily="34" charset="0"/>
              <a:buNone/>
            </a:pPr>
            <a:r>
              <a:rPr lang="zh-CN" altLang="en-US" sz="3600">
                <a:latin typeface="微软雅黑" panose="020B0503020204020204" pitchFamily="34" charset="-122"/>
                <a:ea typeface="微软雅黑" panose="020B0503020204020204" pitchFamily="34" charset="-122"/>
              </a:rPr>
              <a:t>谢  谢！</a:t>
            </a:r>
          </a:p>
        </p:txBody>
      </p:sp>
      <p:pic>
        <p:nvPicPr>
          <p:cNvPr id="18637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3513138"/>
            <a:ext cx="3227388"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3513138"/>
            <a:ext cx="314007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3"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975" y="3513138"/>
            <a:ext cx="28543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[模板]中山大学学术报告-v2</Template>
  <TotalTime>21881</TotalTime>
  <Words>5721</Words>
  <Application>Microsoft Office PowerPoint</Application>
  <PresentationFormat>全屏显示(4:3)</PresentationFormat>
  <Paragraphs>867</Paragraphs>
  <Slides>91</Slides>
  <Notes>70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91</vt:i4>
      </vt:variant>
    </vt:vector>
  </HeadingPairs>
  <TitlesOfParts>
    <vt:vector size="110" baseType="lpstr">
      <vt:lpstr>Microsoft YaHei UI</vt:lpstr>
      <vt:lpstr>黑体</vt:lpstr>
      <vt:lpstr>华文新魏</vt:lpstr>
      <vt:lpstr>华文中宋</vt:lpstr>
      <vt:lpstr>隶书</vt:lpstr>
      <vt:lpstr>宋体</vt:lpstr>
      <vt:lpstr>微软雅黑</vt:lpstr>
      <vt:lpstr>微软雅黑 Light</vt:lpstr>
      <vt:lpstr>Arial</vt:lpstr>
      <vt:lpstr>Calibri</vt:lpstr>
      <vt:lpstr>Times</vt:lpstr>
      <vt:lpstr>Times New Roman</vt:lpstr>
      <vt:lpstr>Verdana</vt:lpstr>
      <vt:lpstr>Wingdings</vt:lpstr>
      <vt:lpstr>1_Office 主题</vt:lpstr>
      <vt:lpstr>Image</vt:lpstr>
      <vt:lpstr>图片</vt:lpstr>
      <vt:lpstr>位图图像</vt:lpstr>
      <vt:lpstr>Picture</vt:lpstr>
      <vt:lpstr>PowerPoint 演示文稿</vt:lpstr>
      <vt:lpstr> 与其它课程的关系</vt:lpstr>
      <vt:lpstr>PowerPoint 演示文稿</vt:lpstr>
      <vt:lpstr>PowerPoint 演示文稿</vt:lpstr>
      <vt:lpstr>PowerPoint 演示文稿</vt:lpstr>
      <vt:lpstr>课程资源</vt:lpstr>
      <vt:lpstr>PowerPoint 演示文稿</vt:lpstr>
      <vt:lpstr>PowerPoint 演示文稿</vt:lpstr>
      <vt:lpstr>PowerPoint 演示文稿</vt:lpstr>
      <vt:lpstr>PowerPoint 演示文稿</vt:lpstr>
      <vt:lpstr>从技术发展历程看电子计算机</vt:lpstr>
      <vt:lpstr>从技术发展历程看电子计算机</vt:lpstr>
      <vt:lpstr>从技术发展历程看电子计算机</vt:lpstr>
      <vt:lpstr>计算模型 </vt:lpstr>
      <vt:lpstr>计算模型 </vt:lpstr>
      <vt:lpstr>计算装置结构模型 </vt:lpstr>
      <vt:lpstr>PowerPoint 演示文稿</vt:lpstr>
      <vt:lpstr>物理器件</vt:lpstr>
      <vt:lpstr>物理器件</vt:lpstr>
      <vt:lpstr>物理器件</vt:lpstr>
      <vt:lpstr>从技术发展历程看电子计算机</vt:lpstr>
      <vt:lpstr>大规模集成</vt:lpstr>
      <vt:lpstr>大规模集成</vt:lpstr>
      <vt:lpstr>PowerPoint 演示文稿</vt:lpstr>
      <vt:lpstr>存储程序</vt:lpstr>
      <vt:lpstr>存储程序</vt:lpstr>
      <vt:lpstr> </vt:lpstr>
      <vt:lpstr>操作系统</vt:lpstr>
      <vt:lpstr>操作系统</vt:lpstr>
      <vt:lpstr>从技术发展历程看电子计算机</vt:lpstr>
      <vt:lpstr>互联网</vt:lpstr>
      <vt:lpstr>从技术发展历程看电子计算机</vt:lpstr>
      <vt:lpstr>多媒体（Multimedia）</vt:lpstr>
      <vt:lpstr>从技术发展历程看电子计算机</vt:lpstr>
      <vt:lpstr>人工智能</vt:lpstr>
      <vt:lpstr>计算机简单分类</vt:lpstr>
      <vt:lpstr>PowerPoint 演示文稿</vt:lpstr>
      <vt:lpstr>PowerPoint 演示文稿</vt:lpstr>
      <vt:lpstr>PowerPoint 演示文稿</vt:lpstr>
      <vt:lpstr>PowerPoint 演示文稿</vt:lpstr>
      <vt:lpstr>程序的表象之下</vt:lpstr>
      <vt:lpstr>程序的表象之下</vt:lpstr>
      <vt:lpstr>程序的表象之下</vt:lpstr>
      <vt:lpstr>程序的表象之下</vt:lpstr>
      <vt:lpstr>程序的表象之下</vt:lpstr>
      <vt:lpstr>从程序到电子信号 </vt:lpstr>
      <vt:lpstr>从程序到电子信号 </vt:lpstr>
      <vt:lpstr>PowerPoint 演示文稿</vt:lpstr>
      <vt:lpstr>从程序到电子信号 </vt:lpstr>
      <vt:lpstr>从程序到电子信号 </vt:lpstr>
      <vt:lpstr>从程序到电子信号 </vt:lpstr>
      <vt:lpstr>从程序到电子信号 </vt:lpstr>
      <vt:lpstr>从程序到电子信号 </vt:lpstr>
      <vt:lpstr>从程序到电子信号 </vt:lpstr>
      <vt:lpstr>从程序到电子信号 </vt:lpstr>
      <vt:lpstr>PowerPoint 演示文稿</vt:lpstr>
      <vt:lpstr>hello程序的执行过程</vt:lpstr>
      <vt:lpstr>从程序到电子信号 </vt:lpstr>
      <vt:lpstr>计算机系统基本执行结构</vt:lpstr>
      <vt:lpstr>计算机系统基本执行结构</vt:lpstr>
      <vt:lpstr>计算机系统基本执行结构</vt:lpstr>
      <vt:lpstr>计算机系统基本执行结构——取指过程</vt:lpstr>
      <vt:lpstr>计算机系统基本执行结构——取指过程</vt:lpstr>
      <vt:lpstr>计算机系统基本执行结构——执行过程</vt:lpstr>
      <vt:lpstr>计算机系统基本执行结构——执行过程</vt:lpstr>
      <vt:lpstr>PowerPoint 演示文稿</vt:lpstr>
      <vt:lpstr>电子数字计算机ENIAC, 1946</vt:lpstr>
      <vt:lpstr>打开计算机的机箱(Under the Covers)</vt:lpstr>
      <vt:lpstr>打开计算机的机箱(Under the Covers)</vt:lpstr>
      <vt:lpstr>打开计算机的机箱(Under the Covers)</vt:lpstr>
      <vt:lpstr>打开计算机的机箱(Under the Covers)</vt:lpstr>
      <vt:lpstr>打开计算机的机箱(Under the Covers)</vt:lpstr>
      <vt:lpstr>打开计算机的机箱(Under the Covers)</vt:lpstr>
      <vt:lpstr>PowerPoint 演示文稿</vt:lpstr>
      <vt:lpstr>打开计算机的机箱(Under the Covers)</vt:lpstr>
      <vt:lpstr>打开计算机的机箱(Under the Covers)</vt:lpstr>
      <vt:lpstr>PowerPoint 演示文稿</vt:lpstr>
      <vt:lpstr>打开计算机的机箱(Under the Covers)</vt:lpstr>
      <vt:lpstr>打开计算机的机箱(Under the Covers)</vt:lpstr>
      <vt:lpstr>打开计算机的机箱(Under the Covers)</vt:lpstr>
      <vt:lpstr>PowerPoint 演示文稿</vt:lpstr>
      <vt:lpstr>PowerPoint 演示文稿</vt:lpstr>
      <vt:lpstr>PowerPoint 演示文稿</vt:lpstr>
      <vt:lpstr>存储层次结构 (Memory Hierarchies)</vt:lpstr>
      <vt:lpstr>PowerPoint 演示文稿</vt:lpstr>
      <vt:lpstr>PowerPoint 演示文稿</vt:lpstr>
      <vt:lpstr>PowerPoint 演示文稿</vt:lpstr>
      <vt:lpstr>hello程序在计算机中的数据流动过程</vt:lpstr>
      <vt:lpstr>hello程序在计算机中的数据流动过程</vt:lpstr>
      <vt:lpstr>本课程的主要学习内容</vt:lpstr>
      <vt:lpstr>PowerPoint 演示文稿</vt:lpstr>
    </vt:vector>
  </TitlesOfParts>
  <Company>myz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zhz</dc:creator>
  <cp:lastModifiedBy>chen</cp:lastModifiedBy>
  <cp:revision>1511</cp:revision>
  <cp:lastPrinted>2019-08-27T03:53:27Z</cp:lastPrinted>
  <dcterms:created xsi:type="dcterms:W3CDTF">2005-07-31T10:12:35Z</dcterms:created>
  <dcterms:modified xsi:type="dcterms:W3CDTF">2023-08-28T04:21:32Z</dcterms:modified>
</cp:coreProperties>
</file>